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notesMasterIdLst>
    <p:notesMasterId r:id="rId46"/>
  </p:notesMasterIdLst>
  <p:sldIdLst>
    <p:sldId id="256" r:id="rId2"/>
    <p:sldId id="257" r:id="rId3"/>
    <p:sldId id="411" r:id="rId4"/>
    <p:sldId id="412" r:id="rId5"/>
    <p:sldId id="413" r:id="rId6"/>
    <p:sldId id="414" r:id="rId7"/>
    <p:sldId id="398" r:id="rId8"/>
    <p:sldId id="415" r:id="rId9"/>
    <p:sldId id="416" r:id="rId10"/>
    <p:sldId id="418" r:id="rId11"/>
    <p:sldId id="417" r:id="rId12"/>
    <p:sldId id="419" r:id="rId13"/>
    <p:sldId id="420" r:id="rId14"/>
    <p:sldId id="421" r:id="rId15"/>
    <p:sldId id="422" r:id="rId16"/>
    <p:sldId id="423" r:id="rId17"/>
    <p:sldId id="424" r:id="rId18"/>
    <p:sldId id="426" r:id="rId19"/>
    <p:sldId id="427" r:id="rId20"/>
    <p:sldId id="425" r:id="rId21"/>
    <p:sldId id="428" r:id="rId22"/>
    <p:sldId id="429" r:id="rId23"/>
    <p:sldId id="430" r:id="rId24"/>
    <p:sldId id="431" r:id="rId25"/>
    <p:sldId id="432" r:id="rId26"/>
    <p:sldId id="433" r:id="rId27"/>
    <p:sldId id="434" r:id="rId28"/>
    <p:sldId id="435" r:id="rId29"/>
    <p:sldId id="436" r:id="rId30"/>
    <p:sldId id="437" r:id="rId31"/>
    <p:sldId id="438" r:id="rId32"/>
    <p:sldId id="439" r:id="rId33"/>
    <p:sldId id="440" r:id="rId34"/>
    <p:sldId id="441" r:id="rId35"/>
    <p:sldId id="443" r:id="rId36"/>
    <p:sldId id="444" r:id="rId37"/>
    <p:sldId id="442" r:id="rId38"/>
    <p:sldId id="445" r:id="rId39"/>
    <p:sldId id="446" r:id="rId40"/>
    <p:sldId id="409" r:id="rId41"/>
    <p:sldId id="447" r:id="rId42"/>
    <p:sldId id="448" r:id="rId43"/>
    <p:sldId id="276" r:id="rId44"/>
    <p:sldId id="410" r:id="rId45"/>
  </p:sldIdLst>
  <p:sldSz cx="12192000" cy="6858000"/>
  <p:notesSz cx="6858000" cy="9144000"/>
  <p:custDataLst>
    <p:tags r:id="rId47"/>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80" autoAdjust="0"/>
    <p:restoredTop sz="94660"/>
  </p:normalViewPr>
  <p:slideViewPr>
    <p:cSldViewPr snapToGrid="0">
      <p:cViewPr varScale="1">
        <p:scale>
          <a:sx n="161" d="100"/>
          <a:sy n="161" d="100"/>
        </p:scale>
        <p:origin x="150" y="1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gs" Target="tags/tag1.xml"/><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562BE18-122A-4873-BA4E-F2A26E467C93}" type="datetimeFigureOut">
              <a:rPr lang="vi-VN" smtClean="0"/>
              <a:t>06/04/2024</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D93FDB-CC22-4A44-9AA2-FFE2CD8801C2}" type="slidenum">
              <a:rPr lang="vi-VN" smtClean="0"/>
              <a:t>‹#›</a:t>
            </a:fld>
            <a:endParaRPr lang="vi-VN"/>
          </a:p>
        </p:txBody>
      </p:sp>
    </p:spTree>
    <p:extLst>
      <p:ext uri="{BB962C8B-B14F-4D97-AF65-F5344CB8AC3E}">
        <p14:creationId xmlns:p14="http://schemas.microsoft.com/office/powerpoint/2010/main" val="42518171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a:t>
            </a:fld>
            <a:endParaRPr lang="vi-VN"/>
          </a:p>
        </p:txBody>
      </p:sp>
    </p:spTree>
    <p:extLst>
      <p:ext uri="{BB962C8B-B14F-4D97-AF65-F5344CB8AC3E}">
        <p14:creationId xmlns:p14="http://schemas.microsoft.com/office/powerpoint/2010/main" val="3208647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10</a:t>
            </a:fld>
            <a:endParaRPr lang="vi-VN"/>
          </a:p>
        </p:txBody>
      </p:sp>
    </p:spTree>
    <p:extLst>
      <p:ext uri="{BB962C8B-B14F-4D97-AF65-F5344CB8AC3E}">
        <p14:creationId xmlns:p14="http://schemas.microsoft.com/office/powerpoint/2010/main" val="352757578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11</a:t>
            </a:fld>
            <a:endParaRPr lang="vi-VN"/>
          </a:p>
        </p:txBody>
      </p:sp>
    </p:spTree>
    <p:extLst>
      <p:ext uri="{BB962C8B-B14F-4D97-AF65-F5344CB8AC3E}">
        <p14:creationId xmlns:p14="http://schemas.microsoft.com/office/powerpoint/2010/main" val="321043776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12</a:t>
            </a:fld>
            <a:endParaRPr lang="vi-VN"/>
          </a:p>
        </p:txBody>
      </p:sp>
    </p:spTree>
    <p:extLst>
      <p:ext uri="{BB962C8B-B14F-4D97-AF65-F5344CB8AC3E}">
        <p14:creationId xmlns:p14="http://schemas.microsoft.com/office/powerpoint/2010/main" val="24067764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13</a:t>
            </a:fld>
            <a:endParaRPr lang="vi-VN"/>
          </a:p>
        </p:txBody>
      </p:sp>
    </p:spTree>
    <p:extLst>
      <p:ext uri="{BB962C8B-B14F-4D97-AF65-F5344CB8AC3E}">
        <p14:creationId xmlns:p14="http://schemas.microsoft.com/office/powerpoint/2010/main" val="41708332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14</a:t>
            </a:fld>
            <a:endParaRPr lang="vi-VN"/>
          </a:p>
        </p:txBody>
      </p:sp>
    </p:spTree>
    <p:extLst>
      <p:ext uri="{BB962C8B-B14F-4D97-AF65-F5344CB8AC3E}">
        <p14:creationId xmlns:p14="http://schemas.microsoft.com/office/powerpoint/2010/main" val="378065278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15</a:t>
            </a:fld>
            <a:endParaRPr lang="vi-VN"/>
          </a:p>
        </p:txBody>
      </p:sp>
    </p:spTree>
    <p:extLst>
      <p:ext uri="{BB962C8B-B14F-4D97-AF65-F5344CB8AC3E}">
        <p14:creationId xmlns:p14="http://schemas.microsoft.com/office/powerpoint/2010/main" val="278140301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16</a:t>
            </a:fld>
            <a:endParaRPr lang="vi-VN"/>
          </a:p>
        </p:txBody>
      </p:sp>
    </p:spTree>
    <p:extLst>
      <p:ext uri="{BB962C8B-B14F-4D97-AF65-F5344CB8AC3E}">
        <p14:creationId xmlns:p14="http://schemas.microsoft.com/office/powerpoint/2010/main" val="132859372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17</a:t>
            </a:fld>
            <a:endParaRPr lang="vi-VN"/>
          </a:p>
        </p:txBody>
      </p:sp>
    </p:spTree>
    <p:extLst>
      <p:ext uri="{BB962C8B-B14F-4D97-AF65-F5344CB8AC3E}">
        <p14:creationId xmlns:p14="http://schemas.microsoft.com/office/powerpoint/2010/main" val="342098018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18</a:t>
            </a:fld>
            <a:endParaRPr lang="vi-VN"/>
          </a:p>
        </p:txBody>
      </p:sp>
    </p:spTree>
    <p:extLst>
      <p:ext uri="{BB962C8B-B14F-4D97-AF65-F5344CB8AC3E}">
        <p14:creationId xmlns:p14="http://schemas.microsoft.com/office/powerpoint/2010/main" val="197452750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19</a:t>
            </a:fld>
            <a:endParaRPr lang="vi-VN"/>
          </a:p>
        </p:txBody>
      </p:sp>
    </p:spTree>
    <p:extLst>
      <p:ext uri="{BB962C8B-B14F-4D97-AF65-F5344CB8AC3E}">
        <p14:creationId xmlns:p14="http://schemas.microsoft.com/office/powerpoint/2010/main" val="31903819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a:t>
            </a:fld>
            <a:endParaRPr lang="vi-VN"/>
          </a:p>
        </p:txBody>
      </p:sp>
    </p:spTree>
    <p:extLst>
      <p:ext uri="{BB962C8B-B14F-4D97-AF65-F5344CB8AC3E}">
        <p14:creationId xmlns:p14="http://schemas.microsoft.com/office/powerpoint/2010/main" val="209913827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20</a:t>
            </a:fld>
            <a:endParaRPr lang="vi-VN"/>
          </a:p>
        </p:txBody>
      </p:sp>
    </p:spTree>
    <p:extLst>
      <p:ext uri="{BB962C8B-B14F-4D97-AF65-F5344CB8AC3E}">
        <p14:creationId xmlns:p14="http://schemas.microsoft.com/office/powerpoint/2010/main" val="321362076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21</a:t>
            </a:fld>
            <a:endParaRPr lang="vi-VN"/>
          </a:p>
        </p:txBody>
      </p:sp>
    </p:spTree>
    <p:extLst>
      <p:ext uri="{BB962C8B-B14F-4D97-AF65-F5344CB8AC3E}">
        <p14:creationId xmlns:p14="http://schemas.microsoft.com/office/powerpoint/2010/main" val="363300178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22</a:t>
            </a:fld>
            <a:endParaRPr lang="vi-VN"/>
          </a:p>
        </p:txBody>
      </p:sp>
    </p:spTree>
    <p:extLst>
      <p:ext uri="{BB962C8B-B14F-4D97-AF65-F5344CB8AC3E}">
        <p14:creationId xmlns:p14="http://schemas.microsoft.com/office/powerpoint/2010/main" val="420717885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23</a:t>
            </a:fld>
            <a:endParaRPr lang="vi-VN"/>
          </a:p>
        </p:txBody>
      </p:sp>
    </p:spTree>
    <p:extLst>
      <p:ext uri="{BB962C8B-B14F-4D97-AF65-F5344CB8AC3E}">
        <p14:creationId xmlns:p14="http://schemas.microsoft.com/office/powerpoint/2010/main" val="12212317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24</a:t>
            </a:fld>
            <a:endParaRPr lang="vi-VN"/>
          </a:p>
        </p:txBody>
      </p:sp>
    </p:spTree>
    <p:extLst>
      <p:ext uri="{BB962C8B-B14F-4D97-AF65-F5344CB8AC3E}">
        <p14:creationId xmlns:p14="http://schemas.microsoft.com/office/powerpoint/2010/main" val="333258392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25</a:t>
            </a:fld>
            <a:endParaRPr lang="vi-VN"/>
          </a:p>
        </p:txBody>
      </p:sp>
    </p:spTree>
    <p:extLst>
      <p:ext uri="{BB962C8B-B14F-4D97-AF65-F5344CB8AC3E}">
        <p14:creationId xmlns:p14="http://schemas.microsoft.com/office/powerpoint/2010/main" val="2634531474"/>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26</a:t>
            </a:fld>
            <a:endParaRPr lang="vi-VN"/>
          </a:p>
        </p:txBody>
      </p:sp>
    </p:spTree>
    <p:extLst>
      <p:ext uri="{BB962C8B-B14F-4D97-AF65-F5344CB8AC3E}">
        <p14:creationId xmlns:p14="http://schemas.microsoft.com/office/powerpoint/2010/main" val="404957238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27</a:t>
            </a:fld>
            <a:endParaRPr lang="vi-VN"/>
          </a:p>
        </p:txBody>
      </p:sp>
    </p:spTree>
    <p:extLst>
      <p:ext uri="{BB962C8B-B14F-4D97-AF65-F5344CB8AC3E}">
        <p14:creationId xmlns:p14="http://schemas.microsoft.com/office/powerpoint/2010/main" val="357975576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28</a:t>
            </a:fld>
            <a:endParaRPr lang="vi-VN"/>
          </a:p>
        </p:txBody>
      </p:sp>
    </p:spTree>
    <p:extLst>
      <p:ext uri="{BB962C8B-B14F-4D97-AF65-F5344CB8AC3E}">
        <p14:creationId xmlns:p14="http://schemas.microsoft.com/office/powerpoint/2010/main" val="4029234842"/>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29</a:t>
            </a:fld>
            <a:endParaRPr lang="vi-VN"/>
          </a:p>
        </p:txBody>
      </p:sp>
    </p:spTree>
    <p:extLst>
      <p:ext uri="{BB962C8B-B14F-4D97-AF65-F5344CB8AC3E}">
        <p14:creationId xmlns:p14="http://schemas.microsoft.com/office/powerpoint/2010/main" val="59237610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a:t>
            </a:fld>
            <a:endParaRPr lang="vi-VN"/>
          </a:p>
        </p:txBody>
      </p:sp>
    </p:spTree>
    <p:extLst>
      <p:ext uri="{BB962C8B-B14F-4D97-AF65-F5344CB8AC3E}">
        <p14:creationId xmlns:p14="http://schemas.microsoft.com/office/powerpoint/2010/main" val="5197218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30</a:t>
            </a:fld>
            <a:endParaRPr lang="vi-VN"/>
          </a:p>
        </p:txBody>
      </p:sp>
    </p:spTree>
    <p:extLst>
      <p:ext uri="{BB962C8B-B14F-4D97-AF65-F5344CB8AC3E}">
        <p14:creationId xmlns:p14="http://schemas.microsoft.com/office/powerpoint/2010/main" val="385464287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31</a:t>
            </a:fld>
            <a:endParaRPr lang="vi-VN"/>
          </a:p>
        </p:txBody>
      </p:sp>
    </p:spTree>
    <p:extLst>
      <p:ext uri="{BB962C8B-B14F-4D97-AF65-F5344CB8AC3E}">
        <p14:creationId xmlns:p14="http://schemas.microsoft.com/office/powerpoint/2010/main" val="319077122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32</a:t>
            </a:fld>
            <a:endParaRPr lang="vi-VN"/>
          </a:p>
        </p:txBody>
      </p:sp>
    </p:spTree>
    <p:extLst>
      <p:ext uri="{BB962C8B-B14F-4D97-AF65-F5344CB8AC3E}">
        <p14:creationId xmlns:p14="http://schemas.microsoft.com/office/powerpoint/2010/main" val="62251515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33</a:t>
            </a:fld>
            <a:endParaRPr lang="vi-VN"/>
          </a:p>
        </p:txBody>
      </p:sp>
    </p:spTree>
    <p:extLst>
      <p:ext uri="{BB962C8B-B14F-4D97-AF65-F5344CB8AC3E}">
        <p14:creationId xmlns:p14="http://schemas.microsoft.com/office/powerpoint/2010/main" val="9522598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34</a:t>
            </a:fld>
            <a:endParaRPr lang="vi-VN"/>
          </a:p>
        </p:txBody>
      </p:sp>
    </p:spTree>
    <p:extLst>
      <p:ext uri="{BB962C8B-B14F-4D97-AF65-F5344CB8AC3E}">
        <p14:creationId xmlns:p14="http://schemas.microsoft.com/office/powerpoint/2010/main" val="38517746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35</a:t>
            </a:fld>
            <a:endParaRPr lang="vi-VN"/>
          </a:p>
        </p:txBody>
      </p:sp>
    </p:spTree>
    <p:extLst>
      <p:ext uri="{BB962C8B-B14F-4D97-AF65-F5344CB8AC3E}">
        <p14:creationId xmlns:p14="http://schemas.microsoft.com/office/powerpoint/2010/main" val="38799710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36</a:t>
            </a:fld>
            <a:endParaRPr lang="vi-VN"/>
          </a:p>
        </p:txBody>
      </p:sp>
    </p:spTree>
    <p:extLst>
      <p:ext uri="{BB962C8B-B14F-4D97-AF65-F5344CB8AC3E}">
        <p14:creationId xmlns:p14="http://schemas.microsoft.com/office/powerpoint/2010/main" val="3183535401"/>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37</a:t>
            </a:fld>
            <a:endParaRPr lang="vi-VN"/>
          </a:p>
        </p:txBody>
      </p:sp>
    </p:spTree>
    <p:extLst>
      <p:ext uri="{BB962C8B-B14F-4D97-AF65-F5344CB8AC3E}">
        <p14:creationId xmlns:p14="http://schemas.microsoft.com/office/powerpoint/2010/main" val="319053177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38</a:t>
            </a:fld>
            <a:endParaRPr lang="vi-VN"/>
          </a:p>
        </p:txBody>
      </p:sp>
    </p:spTree>
    <p:extLst>
      <p:ext uri="{BB962C8B-B14F-4D97-AF65-F5344CB8AC3E}">
        <p14:creationId xmlns:p14="http://schemas.microsoft.com/office/powerpoint/2010/main" val="46082759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39</a:t>
            </a:fld>
            <a:endParaRPr lang="vi-VN"/>
          </a:p>
        </p:txBody>
      </p:sp>
    </p:spTree>
    <p:extLst>
      <p:ext uri="{BB962C8B-B14F-4D97-AF65-F5344CB8AC3E}">
        <p14:creationId xmlns:p14="http://schemas.microsoft.com/office/powerpoint/2010/main" val="17274926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a:t>
            </a:fld>
            <a:endParaRPr lang="vi-VN"/>
          </a:p>
        </p:txBody>
      </p:sp>
    </p:spTree>
    <p:extLst>
      <p:ext uri="{BB962C8B-B14F-4D97-AF65-F5344CB8AC3E}">
        <p14:creationId xmlns:p14="http://schemas.microsoft.com/office/powerpoint/2010/main" val="2557217260"/>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40</a:t>
            </a:fld>
            <a:endParaRPr lang="vi-VN"/>
          </a:p>
        </p:txBody>
      </p:sp>
    </p:spTree>
    <p:extLst>
      <p:ext uri="{BB962C8B-B14F-4D97-AF65-F5344CB8AC3E}">
        <p14:creationId xmlns:p14="http://schemas.microsoft.com/office/powerpoint/2010/main" val="3265407770"/>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41</a:t>
            </a:fld>
            <a:endParaRPr lang="vi-VN"/>
          </a:p>
        </p:txBody>
      </p:sp>
    </p:spTree>
    <p:extLst>
      <p:ext uri="{BB962C8B-B14F-4D97-AF65-F5344CB8AC3E}">
        <p14:creationId xmlns:p14="http://schemas.microsoft.com/office/powerpoint/2010/main" val="142718545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42</a:t>
            </a:fld>
            <a:endParaRPr lang="vi-VN"/>
          </a:p>
        </p:txBody>
      </p:sp>
    </p:spTree>
    <p:extLst>
      <p:ext uri="{BB962C8B-B14F-4D97-AF65-F5344CB8AC3E}">
        <p14:creationId xmlns:p14="http://schemas.microsoft.com/office/powerpoint/2010/main" val="307777037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43</a:t>
            </a:fld>
            <a:endParaRPr lang="vi-VN"/>
          </a:p>
        </p:txBody>
      </p:sp>
    </p:spTree>
    <p:extLst>
      <p:ext uri="{BB962C8B-B14F-4D97-AF65-F5344CB8AC3E}">
        <p14:creationId xmlns:p14="http://schemas.microsoft.com/office/powerpoint/2010/main" val="3599913586"/>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44</a:t>
            </a:fld>
            <a:endParaRPr lang="vi-VN"/>
          </a:p>
        </p:txBody>
      </p:sp>
    </p:spTree>
    <p:extLst>
      <p:ext uri="{BB962C8B-B14F-4D97-AF65-F5344CB8AC3E}">
        <p14:creationId xmlns:p14="http://schemas.microsoft.com/office/powerpoint/2010/main" val="234627012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5</a:t>
            </a:fld>
            <a:endParaRPr lang="vi-VN"/>
          </a:p>
        </p:txBody>
      </p:sp>
    </p:spTree>
    <p:extLst>
      <p:ext uri="{BB962C8B-B14F-4D97-AF65-F5344CB8AC3E}">
        <p14:creationId xmlns:p14="http://schemas.microsoft.com/office/powerpoint/2010/main" val="54337518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6</a:t>
            </a:fld>
            <a:endParaRPr lang="vi-VN"/>
          </a:p>
        </p:txBody>
      </p:sp>
    </p:spTree>
    <p:extLst>
      <p:ext uri="{BB962C8B-B14F-4D97-AF65-F5344CB8AC3E}">
        <p14:creationId xmlns:p14="http://schemas.microsoft.com/office/powerpoint/2010/main" val="187294772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7</a:t>
            </a:fld>
            <a:endParaRPr lang="vi-VN"/>
          </a:p>
        </p:txBody>
      </p:sp>
    </p:spTree>
    <p:extLst>
      <p:ext uri="{BB962C8B-B14F-4D97-AF65-F5344CB8AC3E}">
        <p14:creationId xmlns:p14="http://schemas.microsoft.com/office/powerpoint/2010/main" val="3333695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8</a:t>
            </a:fld>
            <a:endParaRPr lang="vi-VN"/>
          </a:p>
        </p:txBody>
      </p:sp>
    </p:spTree>
    <p:extLst>
      <p:ext uri="{BB962C8B-B14F-4D97-AF65-F5344CB8AC3E}">
        <p14:creationId xmlns:p14="http://schemas.microsoft.com/office/powerpoint/2010/main" val="329838280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9BD93FDB-CC22-4A44-9AA2-FFE2CD8801C2}" type="slidenum">
              <a:rPr lang="vi-VN" smtClean="0"/>
              <a:t>9</a:t>
            </a:fld>
            <a:endParaRPr lang="vi-VN"/>
          </a:p>
        </p:txBody>
      </p:sp>
    </p:spTree>
    <p:extLst>
      <p:ext uri="{BB962C8B-B14F-4D97-AF65-F5344CB8AC3E}">
        <p14:creationId xmlns:p14="http://schemas.microsoft.com/office/powerpoint/2010/main" val="267474958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en-US"/>
              <a:t>Click to edit Master title style</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en-US"/>
              <a:t>Click to edit Master title style</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en-US"/>
              <a:t>Click to edit Master title style</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Edit Master text styles</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en-US"/>
              <a:t>Click to edit Master title style</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en-US"/>
              <a:t>Click to edit Master title style</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en-US"/>
              <a:t>Click to edit Master title style</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4/6/2024</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dirty="0"/>
              <a:pPr/>
              <a:t>4/6/2024</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60" r:id="rId10"/>
    <p:sldLayoutId id="2147483661" r:id="rId11"/>
    <p:sldLayoutId id="2147483662" r:id="rId12"/>
    <p:sldLayoutId id="2147483663" r:id="rId13"/>
    <p:sldLayoutId id="2147483664" r:id="rId14"/>
    <p:sldLayoutId id="2147483658" r:id="rId15"/>
    <p:sldLayoutId id="2147483659"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emf"/><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3.xml"/><Relationship Id="rId1" Type="http://schemas.openxmlformats.org/officeDocument/2006/relationships/slideLayout" Target="../slideLayouts/slideLayout1.xml"/><Relationship Id="rId4" Type="http://schemas.openxmlformats.org/officeDocument/2006/relationships/image" Target="../media/image4.emf"/></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2.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1.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4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3.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4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44.xml"/><Relationship Id="rId1" Type="http://schemas.openxmlformats.org/officeDocument/2006/relationships/slideLayout" Target="../slideLayouts/slideLayout1.xml"/><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389185" y="65141"/>
            <a:ext cx="9574823" cy="461665"/>
          </a:xfrm>
          <a:prstGeom prst="rect">
            <a:avLst/>
          </a:prstGeom>
        </p:spPr>
        <p:txBody>
          <a:bodyPr wrap="square">
            <a:spAutoFit/>
          </a:bodyPr>
          <a:lstStyle/>
          <a:p>
            <a:r>
              <a:rPr lang="en-US" sz="2400" b="1">
                <a:solidFill>
                  <a:srgbClr val="FF0000"/>
                </a:solidFill>
                <a:latin typeface="Times New Roman" panose="02020603050405020304" pitchFamily="18" charset="0"/>
                <a:cs typeface="Times New Roman" panose="02020603050405020304" pitchFamily="18" charset="0"/>
              </a:rPr>
              <a:t>BÀI 16. MẠCH ĐIỆN ĐIỀU KHIỂN SỬ DỤNG MÔ ĐUN CẢM BIẾN</a:t>
            </a:r>
            <a:endParaRPr lang="en-US" sz="2400">
              <a:solidFill>
                <a:srgbClr val="FF0000"/>
              </a:solidFill>
              <a:latin typeface="Times New Roman" panose="02020603050405020304" pitchFamily="18" charset="0"/>
              <a:cs typeface="Times New Roman" panose="02020603050405020304" pitchFamily="18" charset="0"/>
            </a:endParaRPr>
          </a:p>
        </p:txBody>
      </p:sp>
      <p:pic>
        <p:nvPicPr>
          <p:cNvPr id="2" name="Picture 1"/>
          <p:cNvPicPr>
            <a:picLocks noChangeAspect="1"/>
          </p:cNvPicPr>
          <p:nvPr/>
        </p:nvPicPr>
        <p:blipFill>
          <a:blip r:embed="rId3"/>
          <a:stretch>
            <a:fillRect/>
          </a:stretch>
        </p:blipFill>
        <p:spPr>
          <a:xfrm>
            <a:off x="6095995" y="3428997"/>
            <a:ext cx="9" cy="6"/>
          </a:xfrm>
          <a:prstGeom prst="rect">
            <a:avLst/>
          </a:prstGeom>
        </p:spPr>
      </p:pic>
      <p:pic>
        <p:nvPicPr>
          <p:cNvPr id="6" name="Picture 5"/>
          <p:cNvPicPr>
            <a:picLocks noChangeAspect="1"/>
          </p:cNvPicPr>
          <p:nvPr/>
        </p:nvPicPr>
        <p:blipFill>
          <a:blip r:embed="rId4"/>
          <a:stretch>
            <a:fillRect/>
          </a:stretch>
        </p:blipFill>
        <p:spPr>
          <a:xfrm>
            <a:off x="316523" y="624254"/>
            <a:ext cx="11632223" cy="6084277"/>
          </a:xfrm>
          <a:prstGeom prst="rect">
            <a:avLst/>
          </a:prstGeom>
        </p:spPr>
      </p:pic>
    </p:spTree>
    <p:extLst>
      <p:ext uri="{BB962C8B-B14F-4D97-AF65-F5344CB8AC3E}">
        <p14:creationId xmlns:p14="http://schemas.microsoft.com/office/powerpoint/2010/main" val="7705547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2400" b="1">
                <a:latin typeface="Times New Roman" panose="02020603050405020304" pitchFamily="18" charset="0"/>
                <a:cs typeface="Times New Roman" panose="02020603050405020304" pitchFamily="18" charset="0"/>
              </a:rPr>
              <a:t>1.Các bước tiến hành và tiêu chí đánh giá</a:t>
            </a:r>
          </a:p>
          <a:p>
            <a:r>
              <a:rPr lang="en-US" sz="2400">
                <a:latin typeface="Times New Roman" panose="02020603050405020304" pitchFamily="18" charset="0"/>
                <a:cs typeface="Times New Roman" panose="02020603050405020304" pitchFamily="18" charset="0"/>
              </a:rPr>
              <a:t>a. Các bước tiến hành</a:t>
            </a:r>
          </a:p>
          <a:p>
            <a:r>
              <a:rPr lang="en-US" sz="2400">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en-US" sz="2400">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en-US" sz="2400">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en-US" sz="2400">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en-US" sz="2400">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p>
          <a:p>
            <a:r>
              <a:rPr lang="en-US" sz="2400">
                <a:latin typeface="Times New Roman" panose="02020603050405020304" pitchFamily="18" charset="0"/>
                <a:cs typeface="Times New Roman" panose="02020603050405020304" pitchFamily="18" charset="0"/>
              </a:rPr>
              <a:t>b. Tiêu chí đánh giá</a:t>
            </a:r>
          </a:p>
          <a:p>
            <a:r>
              <a:rPr lang="en-US" sz="2400">
                <a:latin typeface="Times New Roman" panose="02020603050405020304" pitchFamily="18" charset="0"/>
                <a:cs typeface="Times New Roman" panose="02020603050405020304" pitchFamily="18" charset="0"/>
              </a:rPr>
              <a:t>- Tiến hành đúng trình tự</a:t>
            </a:r>
          </a:p>
          <a:p>
            <a:r>
              <a:rPr lang="en-US" sz="2400">
                <a:latin typeface="Times New Roman" panose="02020603050405020304" pitchFamily="18" charset="0"/>
                <a:cs typeface="Times New Roman" panose="02020603050405020304" pitchFamily="18" charset="0"/>
              </a:rPr>
              <a:t>- Đấu nối đúng, chắc chắn, an toàn</a:t>
            </a:r>
          </a:p>
          <a:p>
            <a:r>
              <a:rPr lang="en-US" sz="2400">
                <a:latin typeface="Times New Roman" panose="02020603050405020304" pitchFamily="18" charset="0"/>
                <a:cs typeface="Times New Roman" panose="02020603050405020304" pitchFamily="18" charset="0"/>
              </a:rPr>
              <a:t>- Mạch hoạt động đúng chức năng</a:t>
            </a:r>
          </a:p>
        </p:txBody>
      </p:sp>
      <p:pic>
        <p:nvPicPr>
          <p:cNvPr id="4" name="Picture 3"/>
          <p:cNvPicPr>
            <a:picLocks noChangeAspect="1"/>
          </p:cNvPicPr>
          <p:nvPr/>
        </p:nvPicPr>
        <p:blipFill>
          <a:blip r:embed="rId3"/>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40273275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3"/>
          <a:stretch>
            <a:fillRect/>
          </a:stretch>
        </p:blipFill>
        <p:spPr>
          <a:xfrm>
            <a:off x="475123" y="205473"/>
            <a:ext cx="8342306" cy="5598168"/>
          </a:xfrm>
          <a:prstGeom prst="rect">
            <a:avLst/>
          </a:prstGeom>
        </p:spPr>
      </p:pic>
      <p:sp>
        <p:nvSpPr>
          <p:cNvPr id="7" name="Rectangle 6"/>
          <p:cNvSpPr/>
          <p:nvPr/>
        </p:nvSpPr>
        <p:spPr>
          <a:xfrm>
            <a:off x="735888" y="5910157"/>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Tree>
    <p:extLst>
      <p:ext uri="{BB962C8B-B14F-4D97-AF65-F5344CB8AC3E}">
        <p14:creationId xmlns:p14="http://schemas.microsoft.com/office/powerpoint/2010/main" val="13038412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barn(inVertical)">
                                      <p:cBhvr>
                                        <p:cTn id="10" dur="500"/>
                                        <p:tgtEl>
                                          <p:spTgt spid="6"/>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barn(inVertical)">
                                      <p:cBhvr>
                                        <p:cTn id="1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9032032" y="82924"/>
            <a:ext cx="3032449"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16.4 và xác định vị trí cổng đầu vào nguồn cấp và cổng đầu ra điều khiển của mô đun cảm biến ánh sáng</a:t>
            </a:r>
          </a:p>
        </p:txBody>
      </p:sp>
      <p:pic>
        <p:nvPicPr>
          <p:cNvPr id="6" name="Picture 5"/>
          <p:cNvPicPr>
            <a:picLocks noChangeAspect="1"/>
          </p:cNvPicPr>
          <p:nvPr/>
        </p:nvPicPr>
        <p:blipFill>
          <a:blip r:embed="rId3"/>
          <a:stretch>
            <a:fillRect/>
          </a:stretch>
        </p:blipFill>
        <p:spPr>
          <a:xfrm>
            <a:off x="475123" y="205473"/>
            <a:ext cx="8342306" cy="3312168"/>
          </a:xfrm>
          <a:prstGeom prst="rect">
            <a:avLst/>
          </a:prstGeom>
        </p:spPr>
      </p:pic>
      <p:sp>
        <p:nvSpPr>
          <p:cNvPr id="7" name="Rectangle 6"/>
          <p:cNvSpPr/>
          <p:nvPr/>
        </p:nvSpPr>
        <p:spPr>
          <a:xfrm>
            <a:off x="1911545" y="3332975"/>
            <a:ext cx="5077031" cy="369332"/>
          </a:xfrm>
          <a:prstGeom prst="rect">
            <a:avLst/>
          </a:prstGeom>
        </p:spPr>
        <p:txBody>
          <a:bodyPr wrap="none">
            <a:spAutoFit/>
          </a:bodyPr>
          <a:lstStyle/>
          <a:p>
            <a:r>
              <a:rPr lang="en-US" b="1" i="1">
                <a:latin typeface="Times New Roman" panose="02020603050405020304" pitchFamily="18" charset="0"/>
                <a:cs typeface="Times New Roman" panose="02020603050405020304" pitchFamily="18" charset="0"/>
              </a:rPr>
              <a:t>Hình 16.4. Mô đun cảm biến ánh sáng MXH M131</a:t>
            </a:r>
          </a:p>
        </p:txBody>
      </p:sp>
      <p:sp>
        <p:nvSpPr>
          <p:cNvPr id="2" name="Rectangle 1"/>
          <p:cNvSpPr/>
          <p:nvPr/>
        </p:nvSpPr>
        <p:spPr>
          <a:xfrm>
            <a:off x="2049625" y="3887575"/>
            <a:ext cx="6096000" cy="2677656"/>
          </a:xfrm>
          <a:prstGeom prst="rect">
            <a:avLst/>
          </a:prstGeom>
        </p:spPr>
        <p:txBody>
          <a:bodyPr wrap="square">
            <a:spAutoFit/>
          </a:bodyPr>
          <a:lstStyle/>
          <a:p>
            <a:r>
              <a:rPr lang="vi-VN" sz="2400">
                <a:latin typeface="Times New Roman" panose="02020603050405020304" pitchFamily="18" charset="0"/>
                <a:cs typeface="Times New Roman" panose="02020603050405020304" pitchFamily="18" charset="0"/>
              </a:rPr>
              <a:t>1.</a:t>
            </a:r>
            <a:r>
              <a:rPr lang="en-US" sz="2400">
                <a:latin typeface="Times New Roman" panose="02020603050405020304" pitchFamily="18" charset="0"/>
                <a:cs typeface="Times New Roman" panose="02020603050405020304" pitchFamily="18" charset="0"/>
              </a:rPr>
              <a:t> </a:t>
            </a:r>
            <a:r>
              <a:rPr lang="vi-VN" sz="2400">
                <a:latin typeface="Times New Roman" panose="02020603050405020304" pitchFamily="18" charset="0"/>
                <a:cs typeface="Times New Roman" panose="02020603050405020304" pitchFamily="18" charset="0"/>
              </a:rPr>
              <a:t>Cổng đầu ra điều khiển:</a:t>
            </a:r>
          </a:p>
          <a:p>
            <a:r>
              <a:rPr lang="vi-VN" sz="2400">
                <a:latin typeface="Times New Roman" panose="02020603050405020304" pitchFamily="18" charset="0"/>
                <a:cs typeface="Times New Roman" panose="02020603050405020304" pitchFamily="18" charset="0"/>
              </a:rPr>
              <a:t>+ Tiếp điểm thường mở</a:t>
            </a:r>
          </a:p>
          <a:p>
            <a:r>
              <a:rPr lang="vi-VN" sz="2400">
                <a:latin typeface="Times New Roman" panose="02020603050405020304" pitchFamily="18" charset="0"/>
                <a:cs typeface="Times New Roman" panose="02020603050405020304" pitchFamily="18" charset="0"/>
              </a:rPr>
              <a:t>+ Đầu nối chung</a:t>
            </a:r>
          </a:p>
          <a:p>
            <a:r>
              <a:rPr lang="vi-VN" sz="2400">
                <a:latin typeface="Times New Roman" panose="02020603050405020304" pitchFamily="18" charset="0"/>
                <a:cs typeface="Times New Roman" panose="02020603050405020304" pitchFamily="18" charset="0"/>
              </a:rPr>
              <a:t>+ Tiếp điểm thường đóng</a:t>
            </a:r>
          </a:p>
          <a:p>
            <a:r>
              <a:rPr lang="vi-VN" sz="2400">
                <a:latin typeface="Times New Roman" panose="02020603050405020304" pitchFamily="18" charset="0"/>
                <a:cs typeface="Times New Roman" panose="02020603050405020304" pitchFamily="18" charset="0"/>
              </a:rPr>
              <a:t>- Cổng nối nguồn cấp cho mô đun:</a:t>
            </a:r>
          </a:p>
          <a:p>
            <a:r>
              <a:rPr lang="vi-VN" sz="2400">
                <a:latin typeface="Times New Roman" panose="02020603050405020304" pitchFamily="18" charset="0"/>
                <a:cs typeface="Times New Roman" panose="02020603050405020304" pitchFamily="18" charset="0"/>
              </a:rPr>
              <a:t>+ Đầu nối GND để nối với cực (-) của nguồn.</a:t>
            </a:r>
          </a:p>
          <a:p>
            <a:r>
              <a:rPr lang="vi-VN" sz="2400">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1977612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3"/>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319444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fade">
                                      <p:cBhvr>
                                        <p:cTn id="17" dur="1000"/>
                                        <p:tgtEl>
                                          <p:spTgt spid="7"/>
                                        </p:tgtEl>
                                      </p:cBhvr>
                                    </p:animEffect>
                                    <p:anim calcmode="lin" valueType="num">
                                      <p:cBhvr>
                                        <p:cTn id="18" dur="1000" fill="hold"/>
                                        <p:tgtEl>
                                          <p:spTgt spid="7"/>
                                        </p:tgtEl>
                                        <p:attrNameLst>
                                          <p:attrName>ppt_x</p:attrName>
                                        </p:attrNameLst>
                                      </p:cBhvr>
                                      <p:tavLst>
                                        <p:tav tm="0">
                                          <p:val>
                                            <p:strVal val="#ppt_x"/>
                                          </p:val>
                                        </p:tav>
                                        <p:tav tm="100000">
                                          <p:val>
                                            <p:strVal val="#ppt_x"/>
                                          </p:val>
                                        </p:tav>
                                      </p:tavLst>
                                    </p:anim>
                                    <p:anim calcmode="lin" valueType="num">
                                      <p:cBhvr>
                                        <p:cTn id="1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294915" y="289449"/>
            <a:ext cx="3573624"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16.6 và nêu tên các thành phần chính của mạch điện điều khiển đèn LED sử dụng mô đun cảm biến ánh sáng?</a:t>
            </a:r>
          </a:p>
        </p:txBody>
      </p:sp>
      <p:pic>
        <p:nvPicPr>
          <p:cNvPr id="6" name="Picture 5"/>
          <p:cNvPicPr>
            <a:picLocks noChangeAspect="1"/>
          </p:cNvPicPr>
          <p:nvPr/>
        </p:nvPicPr>
        <p:blipFill>
          <a:blip r:embed="rId3"/>
          <a:stretch>
            <a:fillRect/>
          </a:stretch>
        </p:blipFill>
        <p:spPr>
          <a:xfrm>
            <a:off x="610794" y="145002"/>
            <a:ext cx="7404202" cy="4940182"/>
          </a:xfrm>
          <a:prstGeom prst="rect">
            <a:avLst/>
          </a:prstGeom>
        </p:spPr>
      </p:pic>
      <p:sp>
        <p:nvSpPr>
          <p:cNvPr id="7" name="Rectangle 6"/>
          <p:cNvSpPr/>
          <p:nvPr/>
        </p:nvSpPr>
        <p:spPr>
          <a:xfrm>
            <a:off x="892629" y="5085184"/>
            <a:ext cx="6096000" cy="707886"/>
          </a:xfrm>
          <a:prstGeom prst="rect">
            <a:avLst/>
          </a:prstGeom>
        </p:spPr>
        <p:txBody>
          <a:bodyPr>
            <a:spAutoFit/>
          </a:bodyPr>
          <a:lstStyle/>
          <a:p>
            <a:r>
              <a:rPr lang="vi-VN" sz="2000" b="1" i="1">
                <a:latin typeface="Times New Roman" panose="02020603050405020304" pitchFamily="18" charset="0"/>
                <a:cs typeface="Times New Roman" panose="02020603050405020304" pitchFamily="18" charset="0"/>
              </a:rPr>
              <a:t>Hình 16.6. Sơ đồ mạch điện điều khiển đèn LED sử dụng mô đun cảm biến ánh sáng</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73617" y="3558083"/>
            <a:ext cx="3116424" cy="3046988"/>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2. Các thành phần chính của mạch điện điều khiển đèn LED sử dụng mô đun cảm biến ánh sáng</a:t>
            </a:r>
          </a:p>
          <a:p>
            <a:r>
              <a:rPr lang="en-US" sz="2400">
                <a:solidFill>
                  <a:srgbClr val="FF0000"/>
                </a:solidFill>
                <a:latin typeface="Times New Roman" panose="02020603050405020304" pitchFamily="18" charset="0"/>
                <a:cs typeface="Times New Roman" panose="02020603050405020304" pitchFamily="18" charset="0"/>
              </a:rPr>
              <a:t>- Công tắc</a:t>
            </a:r>
          </a:p>
          <a:p>
            <a:r>
              <a:rPr lang="en-US" sz="2400">
                <a:solidFill>
                  <a:srgbClr val="FF0000"/>
                </a:solidFill>
                <a:latin typeface="Times New Roman" panose="02020603050405020304" pitchFamily="18" charset="0"/>
                <a:cs typeface="Times New Roman" panose="02020603050405020304" pitchFamily="18" charset="0"/>
              </a:rPr>
              <a:t>- Đèn LED 12V</a:t>
            </a:r>
          </a:p>
          <a:p>
            <a:r>
              <a:rPr lang="en-US" sz="24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6966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spTree>
    <p:extLst>
      <p:ext uri="{BB962C8B-B14F-4D97-AF65-F5344CB8AC3E}">
        <p14:creationId xmlns:p14="http://schemas.microsoft.com/office/powerpoint/2010/main" val="298601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ánh sáng</a:t>
            </a:r>
          </a:p>
        </p:txBody>
      </p:sp>
      <p:graphicFrame>
        <p:nvGraphicFramePr>
          <p:cNvPr id="5" name="Table 4"/>
          <p:cNvGraphicFramePr>
            <a:graphicFrameLocks noGrp="1"/>
          </p:cNvGraphicFramePr>
          <p:nvPr/>
        </p:nvGraphicFramePr>
        <p:xfrm>
          <a:off x="350799" y="1047614"/>
          <a:ext cx="11648368" cy="3840480"/>
        </p:xfrm>
        <a:graphic>
          <a:graphicData uri="http://schemas.openxmlformats.org/drawingml/2006/table">
            <a:tbl>
              <a:tblPr firstRow="1" firstCol="1" bandRow="1"/>
              <a:tblGrid>
                <a:gridCol w="977783">
                  <a:extLst>
                    <a:ext uri="{9D8B030D-6E8A-4147-A177-3AD203B41FA5}">
                      <a16:colId xmlns:a16="http://schemas.microsoft.com/office/drawing/2014/main" val="4169517364"/>
                    </a:ext>
                  </a:extLst>
                </a:gridCol>
                <a:gridCol w="6589405">
                  <a:extLst>
                    <a:ext uri="{9D8B030D-6E8A-4147-A177-3AD203B41FA5}">
                      <a16:colId xmlns:a16="http://schemas.microsoft.com/office/drawing/2014/main" val="1466176854"/>
                    </a:ext>
                  </a:extLst>
                </a:gridCol>
                <a:gridCol w="1913053">
                  <a:extLst>
                    <a:ext uri="{9D8B030D-6E8A-4147-A177-3AD203B41FA5}">
                      <a16:colId xmlns:a16="http://schemas.microsoft.com/office/drawing/2014/main" val="464905865"/>
                    </a:ext>
                  </a:extLst>
                </a:gridCol>
                <a:gridCol w="2168127">
                  <a:extLst>
                    <a:ext uri="{9D8B030D-6E8A-4147-A177-3AD203B41FA5}">
                      <a16:colId xmlns:a16="http://schemas.microsoft.com/office/drawing/2014/main" val="14525525"/>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99623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71385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255879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Đèn LED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048284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924798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976966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7198930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271616092"/>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ánh sáng MXH M131</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169370020"/>
                  </a:ext>
                </a:extLst>
              </a:tr>
            </a:tbl>
          </a:graphicData>
        </a:graphic>
      </p:graphicFrame>
    </p:spTree>
    <p:extLst>
      <p:ext uri="{BB962C8B-B14F-4D97-AF65-F5344CB8AC3E}">
        <p14:creationId xmlns:p14="http://schemas.microsoft.com/office/powerpoint/2010/main" val="16704717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78824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đèn LED sử dụng mô đun cảm biến ánh sáng</a:t>
            </a:r>
            <a:endParaRPr lang="en-US" sz="2800" b="1">
              <a:latin typeface="Times New Roman" panose="02020603050405020304" pitchFamily="18" charset="0"/>
              <a:cs typeface="Times New Roman" panose="02020603050405020304" pitchFamily="18" charset="0"/>
            </a:endParaRPr>
          </a:p>
        </p:txBody>
      </p:sp>
      <p:sp>
        <p:nvSpPr>
          <p:cNvPr id="2" name="Rectangle 1"/>
          <p:cNvSpPr/>
          <p:nvPr/>
        </p:nvSpPr>
        <p:spPr>
          <a:xfrm>
            <a:off x="233266" y="1069472"/>
            <a:ext cx="11402008"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ánh sáng</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Đèn LED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9095825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circle(in)">
                                      <p:cBhvr>
                                        <p:cTn id="7" dur="2000"/>
                                        <p:tgtEl>
                                          <p:spTgt spid="2">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circle(in)">
                                      <p:cBhvr>
                                        <p:cTn id="10" dur="2000"/>
                                        <p:tgtEl>
                                          <p:spTgt spid="2">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circle(in)">
                                      <p:cBhvr>
                                        <p:cTn id="13" dur="2000"/>
                                        <p:tgtEl>
                                          <p:spTgt spid="2">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circle(in)">
                                      <p:cBhvr>
                                        <p:cTn id="16" dur="2000"/>
                                        <p:tgtEl>
                                          <p:spTgt spid="2">
                                            <p:txEl>
                                              <p:pRg st="3" end="3"/>
                                            </p:txEl>
                                          </p:spTgt>
                                        </p:tgtEl>
                                      </p:cBhvr>
                                    </p:animEffect>
                                  </p:childTnLst>
                                </p:cTn>
                              </p:par>
                              <p:par>
                                <p:cTn id="17" presetID="6" presetClass="entr" presetSubtype="16"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circle(in)">
                                      <p:cBhvr>
                                        <p:cTn id="19" dur="2000"/>
                                        <p:tgtEl>
                                          <p:spTgt spid="2">
                                            <p:txEl>
                                              <p:pRg st="4" end="4"/>
                                            </p:txEl>
                                          </p:spTgt>
                                        </p:tgtEl>
                                      </p:cBhvr>
                                    </p:animEffect>
                                  </p:childTnLst>
                                </p:cTn>
                              </p:par>
                              <p:par>
                                <p:cTn id="20" presetID="6" presetClass="entr" presetSubtype="16"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circle(in)">
                                      <p:cBhvr>
                                        <p:cTn id="22" dur="2000"/>
                                        <p:tgtEl>
                                          <p:spTgt spid="2">
                                            <p:txEl>
                                              <p:pRg st="5" end="5"/>
                                            </p:txEl>
                                          </p:spTgt>
                                        </p:tgtEl>
                                      </p:cBhvr>
                                    </p:animEffect>
                                  </p:childTnLst>
                                </p:cTn>
                              </p:par>
                              <p:par>
                                <p:cTn id="23" presetID="6" presetClass="entr" presetSubtype="16"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circle(in)">
                                      <p:cBhvr>
                                        <p:cTn id="25" dur="2000"/>
                                        <p:tgtEl>
                                          <p:spTgt spid="2">
                                            <p:txEl>
                                              <p:pRg st="6" end="6"/>
                                            </p:txEl>
                                          </p:spTgt>
                                        </p:tgtEl>
                                      </p:cBhvr>
                                    </p:animEffect>
                                  </p:childTnLst>
                                </p:cTn>
                              </p:par>
                              <p:par>
                                <p:cTn id="26" presetID="6" presetClass="entr" presetSubtype="16"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circle(in)">
                                      <p:cBhvr>
                                        <p:cTn id="28" dur="2000"/>
                                        <p:tgtEl>
                                          <p:spTgt spid="2">
                                            <p:txEl>
                                              <p:pRg st="7" end="7"/>
                                            </p:txEl>
                                          </p:spTgt>
                                        </p:tgtEl>
                                      </p:cBhvr>
                                    </p:animEffect>
                                  </p:childTnLst>
                                </p:cTn>
                              </p:par>
                              <p:par>
                                <p:cTn id="29" presetID="6" presetClass="entr" presetSubtype="16"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circle(in)">
                                      <p:cBhvr>
                                        <p:cTn id="31" dur="2000"/>
                                        <p:tgtEl>
                                          <p:spTgt spid="2">
                                            <p:txEl>
                                              <p:pRg st="8" end="8"/>
                                            </p:txEl>
                                          </p:spTgt>
                                        </p:tgtEl>
                                      </p:cBhvr>
                                    </p:animEffect>
                                  </p:childTnLst>
                                </p:cTn>
                              </p:par>
                              <p:par>
                                <p:cTn id="32" presetID="6" presetClass="entr" presetSubtype="16"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circle(in)">
                                      <p:cBhvr>
                                        <p:cTn id="34" dur="2000"/>
                                        <p:tgtEl>
                                          <p:spTgt spid="2">
                                            <p:txEl>
                                              <p:pRg st="9" end="9"/>
                                            </p:txEl>
                                          </p:spTgt>
                                        </p:tgtEl>
                                      </p:cBhvr>
                                    </p:animEffect>
                                  </p:childTnLst>
                                </p:cTn>
                              </p:par>
                              <p:par>
                                <p:cTn id="35" presetID="6" presetClass="entr" presetSubtype="16"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circle(in)">
                                      <p:cBhvr>
                                        <p:cTn id="37" dur="2000"/>
                                        <p:tgtEl>
                                          <p:spTgt spid="2">
                                            <p:txEl>
                                              <p:pRg st="10" end="10"/>
                                            </p:txEl>
                                          </p:spTgt>
                                        </p:tgtEl>
                                      </p:cBhvr>
                                    </p:animEffect>
                                  </p:childTnLst>
                                </p:cTn>
                              </p:par>
                              <p:par>
                                <p:cTn id="38" presetID="6" presetClass="entr" presetSubtype="16"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circle(in)">
                                      <p:cBhvr>
                                        <p:cTn id="40" dur="2000"/>
                                        <p:tgtEl>
                                          <p:spTgt spid="2">
                                            <p:txEl>
                                              <p:pRg st="11" end="11"/>
                                            </p:txEl>
                                          </p:spTgt>
                                        </p:tgtEl>
                                      </p:cBhvr>
                                    </p:animEffect>
                                  </p:childTnLst>
                                </p:cTn>
                              </p:par>
                              <p:par>
                                <p:cTn id="41" presetID="6" presetClass="entr" presetSubtype="16"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circle(in)">
                                      <p:cBhvr>
                                        <p:cTn id="43" dur="2000"/>
                                        <p:tgtEl>
                                          <p:spTgt spid="2">
                                            <p:txEl>
                                              <p:pRg st="12" end="12"/>
                                            </p:txEl>
                                          </p:spTgt>
                                        </p:tgtEl>
                                      </p:cBhvr>
                                    </p:animEffect>
                                  </p:childTnLst>
                                </p:cTn>
                              </p:par>
                              <p:par>
                                <p:cTn id="44" presetID="6" presetClass="entr" presetSubtype="16"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circle(in)">
                                      <p:cBhvr>
                                        <p:cTn id="46" dur="2000"/>
                                        <p:tgtEl>
                                          <p:spTgt spid="2">
                                            <p:txEl>
                                              <p:pRg st="13" end="13"/>
                                            </p:txEl>
                                          </p:spTgt>
                                        </p:tgtEl>
                                      </p:cBhvr>
                                    </p:animEffect>
                                  </p:childTnLst>
                                </p:cTn>
                              </p:par>
                              <p:par>
                                <p:cTn id="47" presetID="6" presetClass="entr" presetSubtype="16"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circle(in)">
                                      <p:cBhvr>
                                        <p:cTn id="49" dur="2000"/>
                                        <p:tgtEl>
                                          <p:spTgt spid="2">
                                            <p:txEl>
                                              <p:pRg st="14" end="14"/>
                                            </p:txEl>
                                          </p:spTgt>
                                        </p:tgtEl>
                                      </p:cBhvr>
                                    </p:animEffect>
                                  </p:childTnLst>
                                </p:cTn>
                              </p:par>
                              <p:par>
                                <p:cTn id="50" presetID="6" presetClass="entr" presetSubtype="16"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circle(in)">
                                      <p:cBhvr>
                                        <p:cTn id="52" dur="2000"/>
                                        <p:tgtEl>
                                          <p:spTgt spid="2">
                                            <p:txEl>
                                              <p:pRg st="15" end="15"/>
                                            </p:txEl>
                                          </p:spTgt>
                                        </p:tgtEl>
                                      </p:cBhvr>
                                    </p:animEffect>
                                  </p:childTnLst>
                                </p:cTn>
                              </p:par>
                              <p:par>
                                <p:cTn id="53" presetID="6" presetClass="entr" presetSubtype="16"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circle(in)">
                                      <p:cBhvr>
                                        <p:cTn id="55" dur="2000"/>
                                        <p:tgtEl>
                                          <p:spTgt spid="2">
                                            <p:txEl>
                                              <p:pRg st="16" end="16"/>
                                            </p:txEl>
                                          </p:spTgt>
                                        </p:tgtEl>
                                      </p:cBhvr>
                                    </p:animEffect>
                                  </p:childTnLst>
                                </p:cTn>
                              </p:par>
                              <p:par>
                                <p:cTn id="56" presetID="6" presetClass="entr" presetSubtype="16"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circle(in)">
                                      <p:cBhvr>
                                        <p:cTn id="58" dur="2000"/>
                                        <p:tgtEl>
                                          <p:spTgt spid="2">
                                            <p:txEl>
                                              <p:pRg st="17" end="17"/>
                                            </p:txEl>
                                          </p:spTgt>
                                        </p:tgtEl>
                                      </p:cBhvr>
                                    </p:animEffect>
                                  </p:childTnLst>
                                </p:cTn>
                              </p:par>
                              <p:par>
                                <p:cTn id="59" presetID="6" presetClass="entr" presetSubtype="16"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circle(in)">
                                      <p:cBhvr>
                                        <p:cTn id="61" dur="2000"/>
                                        <p:tgtEl>
                                          <p:spTgt spid="2">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5878532"/>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2. Thực hành lắp ráp mạch điều khiển đơn giản sử dụng mô đun cảm biến</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a. Mạch điện</a:t>
            </a:r>
            <a:r>
              <a:rPr lang="nl-NL" sz="1600">
                <a:latin typeface="Times New Roman" panose="02020603050405020304" pitchFamily="18" charset="0"/>
                <a:cs typeface="Times New Roman" panose="02020603050405020304" pitchFamily="18" charset="0"/>
              </a:rPr>
              <a:t>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ánh sáng</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Đèn LED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ánh sáng</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nguồn chiếu sáng vào cảm biến ánh sáng, mạch điện tự động tắt đèn LED khi trời sáng hoặc bật sáng đèn LED khi trời tối</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8826504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loud Callout 1"/>
          <p:cNvSpPr/>
          <p:nvPr/>
        </p:nvSpPr>
        <p:spPr>
          <a:xfrm>
            <a:off x="7394331" y="80354"/>
            <a:ext cx="4696825" cy="5939622"/>
          </a:xfrm>
          <a:prstGeom prst="cloudCallout">
            <a:avLst>
              <a:gd name="adj1" fmla="val -84528"/>
              <a:gd name="adj2" fmla="val 58805"/>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nl-NL" sz="2800" b="1">
                <a:solidFill>
                  <a:srgbClr val="0000FF"/>
                </a:solidFill>
                <a:latin typeface="Times New Roman" panose="02020603050405020304" pitchFamily="18" charset="0"/>
                <a:cs typeface="Times New Roman" panose="02020603050405020304" pitchFamily="18" charset="0"/>
              </a:rPr>
              <a:t>Quan sát hình 16.1 và cho biết vị trí các cổng kết nối với mạch điện trên mô đun cảm biến</a:t>
            </a:r>
            <a:endParaRPr lang="en-US" sz="2800" b="1">
              <a:solidFill>
                <a:srgbClr val="0000FF"/>
              </a:solidFill>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256066" y="313508"/>
            <a:ext cx="6883288"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9999406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par>
                                <p:cTn id="8" presetID="6" presetClass="entr" presetSubtype="16"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circle(in)">
                                      <p:cBhvr>
                                        <p:cTn id="10" dur="2000"/>
                                        <p:tgtEl>
                                          <p:spTgt spid="4"/>
                                        </p:tgtEl>
                                      </p:cBhvr>
                                    </p:animEffect>
                                  </p:childTnLst>
                                </p:cTn>
                              </p:par>
                              <p:par>
                                <p:cTn id="11" presetID="6" presetClass="entr" presetSubtype="16" fill="hold" grpId="0" nodeType="with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circle(in)">
                                      <p:cBhvr>
                                        <p:cTn id="13"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extLst>
              <p:ext uri="{D42A27DB-BD31-4B8C-83A1-F6EECF244321}">
                <p14:modId xmlns:p14="http://schemas.microsoft.com/office/powerpoint/2010/main" val="1504186859"/>
              </p:ext>
            </p:extLst>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40935475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3"/>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Tree>
    <p:extLst>
      <p:ext uri="{BB962C8B-B14F-4D97-AF65-F5344CB8AC3E}">
        <p14:creationId xmlns:p14="http://schemas.microsoft.com/office/powerpoint/2010/main" val="32525863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6" y="158820"/>
            <a:ext cx="3685593"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16.7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3"/>
          <a:stretch>
            <a:fillRect/>
          </a:stretch>
        </p:blipFill>
        <p:spPr>
          <a:xfrm>
            <a:off x="326307" y="-111129"/>
            <a:ext cx="7707349" cy="5886778"/>
          </a:xfrm>
          <a:prstGeom prst="rect">
            <a:avLst/>
          </a:prstGeom>
        </p:spPr>
      </p:pic>
      <p:sp>
        <p:nvSpPr>
          <p:cNvPr id="6" name="Rectangle 5"/>
          <p:cNvSpPr/>
          <p:nvPr/>
        </p:nvSpPr>
        <p:spPr>
          <a:xfrm>
            <a:off x="769217" y="6099501"/>
            <a:ext cx="5397824"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16.7. Mô đun cảm biến nhiệt độ XH W1209</a:t>
            </a:r>
          </a:p>
        </p:txBody>
      </p:sp>
      <p:sp>
        <p:nvSpPr>
          <p:cNvPr id="2" name="Rectangle 1"/>
          <p:cNvSpPr/>
          <p:nvPr/>
        </p:nvSpPr>
        <p:spPr>
          <a:xfrm>
            <a:off x="7417836" y="3027698"/>
            <a:ext cx="4114801" cy="3416320"/>
          </a:xfrm>
          <a:prstGeom prst="rect">
            <a:avLst/>
          </a:prstGeom>
        </p:spPr>
        <p:txBody>
          <a:bodyPr wrap="square">
            <a:spAutoFit/>
          </a:bodyPr>
          <a:lstStyle/>
          <a:p>
            <a:r>
              <a:rPr lang="en-US" sz="2400">
                <a:solidFill>
                  <a:srgbClr val="FF0000"/>
                </a:solidFill>
                <a:latin typeface="Times New Roman" panose="02020603050405020304" pitchFamily="18" charset="0"/>
                <a:cs typeface="Times New Roman" panose="02020603050405020304" pitchFamily="18" charset="0"/>
              </a:rPr>
              <a:t>1.Cổng đầu ra điều khiển:</a:t>
            </a:r>
          </a:p>
          <a:p>
            <a:r>
              <a:rPr lang="en-US" sz="2400">
                <a:solidFill>
                  <a:srgbClr val="FF0000"/>
                </a:solidFill>
                <a:latin typeface="Times New Roman" panose="02020603050405020304" pitchFamily="18" charset="0"/>
                <a:cs typeface="Times New Roman" panose="02020603050405020304" pitchFamily="18" charset="0"/>
              </a:rPr>
              <a:t>+ Tiếp điểm K0</a:t>
            </a:r>
          </a:p>
          <a:p>
            <a:r>
              <a:rPr lang="en-US" sz="2400">
                <a:solidFill>
                  <a:srgbClr val="FF0000"/>
                </a:solidFill>
                <a:latin typeface="Times New Roman" panose="02020603050405020304" pitchFamily="18" charset="0"/>
                <a:cs typeface="Times New Roman" panose="02020603050405020304" pitchFamily="18" charset="0"/>
              </a:rPr>
              <a:t>+ Tiếp điểm K1</a:t>
            </a:r>
          </a:p>
          <a:p>
            <a:r>
              <a:rPr lang="en-US" sz="2400">
                <a:solidFill>
                  <a:srgbClr val="FF0000"/>
                </a:solidFill>
                <a:latin typeface="Times New Roman" panose="02020603050405020304" pitchFamily="18" charset="0"/>
                <a:cs typeface="Times New Roman" panose="02020603050405020304" pitchFamily="18" charset="0"/>
              </a:rPr>
              <a:t>- Cổng nối nguồn cấp cho mô đun:</a:t>
            </a:r>
          </a:p>
          <a:p>
            <a:r>
              <a:rPr lang="en-US"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en-US" sz="2400">
                <a:solidFill>
                  <a:srgbClr val="FF0000"/>
                </a:solidFill>
                <a:latin typeface="Times New Roman" panose="02020603050405020304" pitchFamily="18" charset="0"/>
                <a:cs typeface="Times New Roman" panose="02020603050405020304" pitchFamily="18" charset="0"/>
              </a:rPr>
              <a:t>+ Đầu nối +12Vđể nối với cực (+) của nguồn.</a:t>
            </a:r>
          </a:p>
        </p:txBody>
      </p:sp>
    </p:spTree>
    <p:extLst>
      <p:ext uri="{BB962C8B-B14F-4D97-AF65-F5344CB8AC3E}">
        <p14:creationId xmlns:p14="http://schemas.microsoft.com/office/powerpoint/2010/main" val="24155368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par>
                                <p:cTn id="17" presetID="22" presetClass="entr" presetSubtype="4"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wipe(down)">
                                      <p:cBhvr>
                                        <p:cTn id="19" dur="500"/>
                                        <p:tgtEl>
                                          <p:spTgt spid="2">
                                            <p:txEl>
                                              <p:pRg st="4" end="4"/>
                                            </p:txEl>
                                          </p:spTgt>
                                        </p:tgtEl>
                                      </p:cBhvr>
                                    </p:animEffect>
                                  </p:childTnLst>
                                </p:cTn>
                              </p:par>
                              <p:par>
                                <p:cTn id="20" presetID="22" presetClass="entr" presetSubtype="4"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wipe(down)">
                                      <p:cBhvr>
                                        <p:cTn id="2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3"/>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40857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406882" y="373425"/>
            <a:ext cx="3592286" cy="3108543"/>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2. Quan sát hình 16.9 và nêu tên các thành phần chính của mạch điện điều khiển đèn quạt điện sử dụng mô đun cảm biến ánh sáng?</a:t>
            </a:r>
          </a:p>
        </p:txBody>
      </p:sp>
      <p:pic>
        <p:nvPicPr>
          <p:cNvPr id="5" name="Picture 4"/>
          <p:cNvPicPr>
            <a:picLocks noChangeAspect="1"/>
          </p:cNvPicPr>
          <p:nvPr/>
        </p:nvPicPr>
        <p:blipFill>
          <a:blip r:embed="rId3"/>
          <a:stretch>
            <a:fillRect/>
          </a:stretch>
        </p:blipFill>
        <p:spPr>
          <a:xfrm>
            <a:off x="468288" y="270587"/>
            <a:ext cx="7695997" cy="5340559"/>
          </a:xfrm>
          <a:prstGeom prst="rect">
            <a:avLst/>
          </a:prstGeom>
        </p:spPr>
      </p:pic>
      <p:sp>
        <p:nvSpPr>
          <p:cNvPr id="6" name="Rectangle 5"/>
          <p:cNvSpPr/>
          <p:nvPr/>
        </p:nvSpPr>
        <p:spPr>
          <a:xfrm>
            <a:off x="468288" y="5765060"/>
            <a:ext cx="7276120"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16.9. Sơ đồ mạch điện điều khiển quạt điện sử dụng mô đun cảm biến nhiệt độ</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8164285" y="3481968"/>
            <a:ext cx="3946850" cy="3108543"/>
          </a:xfrm>
          <a:prstGeom prst="rect">
            <a:avLst/>
          </a:prstGeom>
        </p:spPr>
        <p:txBody>
          <a:bodyPr wrap="square">
            <a:spAutoFit/>
          </a:bodyPr>
          <a:lstStyle/>
          <a:p>
            <a:r>
              <a:rPr lang="en-US"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en-US" sz="2800">
                <a:solidFill>
                  <a:srgbClr val="FF0000"/>
                </a:solidFill>
                <a:latin typeface="Times New Roman" panose="02020603050405020304" pitchFamily="18" charset="0"/>
                <a:cs typeface="Times New Roman" panose="02020603050405020304" pitchFamily="18" charset="0"/>
              </a:rPr>
              <a:t>- Công tắc</a:t>
            </a:r>
          </a:p>
          <a:p>
            <a:r>
              <a:rPr lang="en-US" sz="2800">
                <a:solidFill>
                  <a:srgbClr val="FF0000"/>
                </a:solidFill>
                <a:latin typeface="Times New Roman" panose="02020603050405020304" pitchFamily="18" charset="0"/>
                <a:cs typeface="Times New Roman" panose="02020603050405020304" pitchFamily="18" charset="0"/>
              </a:rPr>
              <a:t>- Quạt 12V</a:t>
            </a:r>
          </a:p>
          <a:p>
            <a:r>
              <a:rPr lang="en-US"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3146125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fade">
                                      <p:cBhvr>
                                        <p:cTn id="17" dur="1000"/>
                                        <p:tgtEl>
                                          <p:spTgt spid="6"/>
                                        </p:tgtEl>
                                      </p:cBhvr>
                                    </p:animEffect>
                                    <p:anim calcmode="lin" valueType="num">
                                      <p:cBhvr>
                                        <p:cTn id="18" dur="1000" fill="hold"/>
                                        <p:tgtEl>
                                          <p:spTgt spid="6"/>
                                        </p:tgtEl>
                                        <p:attrNameLst>
                                          <p:attrName>ppt_x</p:attrName>
                                        </p:attrNameLst>
                                      </p:cBhvr>
                                      <p:tavLst>
                                        <p:tav tm="0">
                                          <p:val>
                                            <p:strVal val="#ppt_x"/>
                                          </p:val>
                                        </p:tav>
                                        <p:tav tm="100000">
                                          <p:val>
                                            <p:strVal val="#ppt_x"/>
                                          </p:val>
                                        </p:tav>
                                      </p:tavLst>
                                    </p:anim>
                                    <p:anim calcmode="lin" valueType="num">
                                      <p:cBhvr>
                                        <p:cTn id="1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22" presetClass="entr" presetSubtype="4" fill="hold" nodeType="clickEffect">
                                  <p:stCondLst>
                                    <p:cond delay="0"/>
                                  </p:stCondLst>
                                  <p:childTnLst>
                                    <p:set>
                                      <p:cBhvr>
                                        <p:cTn id="23" dur="1" fill="hold">
                                          <p:stCondLst>
                                            <p:cond delay="0"/>
                                          </p:stCondLst>
                                        </p:cTn>
                                        <p:tgtEl>
                                          <p:spTgt spid="2">
                                            <p:txEl>
                                              <p:pRg st="0" end="0"/>
                                            </p:txEl>
                                          </p:spTgt>
                                        </p:tgtEl>
                                        <p:attrNameLst>
                                          <p:attrName>style.visibility</p:attrName>
                                        </p:attrNameLst>
                                      </p:cBhvr>
                                      <p:to>
                                        <p:strVal val="visible"/>
                                      </p:to>
                                    </p:set>
                                    <p:animEffect transition="in" filter="wipe(down)">
                                      <p:cBhvr>
                                        <p:cTn id="24" dur="500"/>
                                        <p:tgtEl>
                                          <p:spTgt spid="2">
                                            <p:txEl>
                                              <p:pRg st="0" end="0"/>
                                            </p:txEl>
                                          </p:spTgt>
                                        </p:tgtEl>
                                      </p:cBhvr>
                                    </p:animEffect>
                                  </p:childTnLst>
                                </p:cTn>
                              </p:par>
                              <p:par>
                                <p:cTn id="25" presetID="22" presetClass="entr" presetSubtype="4" fill="hold" nodeType="withEffect">
                                  <p:stCondLst>
                                    <p:cond delay="0"/>
                                  </p:stCondLst>
                                  <p:childTnLst>
                                    <p:set>
                                      <p:cBhvr>
                                        <p:cTn id="26" dur="1" fill="hold">
                                          <p:stCondLst>
                                            <p:cond delay="0"/>
                                          </p:stCondLst>
                                        </p:cTn>
                                        <p:tgtEl>
                                          <p:spTgt spid="2">
                                            <p:txEl>
                                              <p:pRg st="1" end="1"/>
                                            </p:txEl>
                                          </p:spTgt>
                                        </p:tgtEl>
                                        <p:attrNameLst>
                                          <p:attrName>style.visibility</p:attrName>
                                        </p:attrNameLst>
                                      </p:cBhvr>
                                      <p:to>
                                        <p:strVal val="visible"/>
                                      </p:to>
                                    </p:set>
                                    <p:animEffect transition="in" filter="wipe(down)">
                                      <p:cBhvr>
                                        <p:cTn id="27" dur="500"/>
                                        <p:tgtEl>
                                          <p:spTgt spid="2">
                                            <p:txEl>
                                              <p:pRg st="1" end="1"/>
                                            </p:txEl>
                                          </p:spTgt>
                                        </p:tgtEl>
                                      </p:cBhvr>
                                    </p:animEffect>
                                  </p:childTnLst>
                                </p:cTn>
                              </p:par>
                              <p:par>
                                <p:cTn id="28" presetID="22" presetClass="entr" presetSubtype="4" fill="hold" nodeType="with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Effect transition="in" filter="wipe(down)">
                                      <p:cBhvr>
                                        <p:cTn id="30" dur="500"/>
                                        <p:tgtEl>
                                          <p:spTgt spid="2">
                                            <p:txEl>
                                              <p:pRg st="2" end="2"/>
                                            </p:txEl>
                                          </p:spTgt>
                                        </p:tgtEl>
                                      </p:cBhvr>
                                    </p:animEffect>
                                  </p:childTnLst>
                                </p:cTn>
                              </p:par>
                              <p:par>
                                <p:cTn id="31" presetID="22" presetClass="entr" presetSubtype="4" fill="hold" nodeType="withEffect">
                                  <p:stCondLst>
                                    <p:cond delay="0"/>
                                  </p:stCondLst>
                                  <p:childTnLst>
                                    <p:set>
                                      <p:cBhvr>
                                        <p:cTn id="32" dur="1" fill="hold">
                                          <p:stCondLst>
                                            <p:cond delay="0"/>
                                          </p:stCondLst>
                                        </p:cTn>
                                        <p:tgtEl>
                                          <p:spTgt spid="2">
                                            <p:txEl>
                                              <p:pRg st="3" end="3"/>
                                            </p:txEl>
                                          </p:spTgt>
                                        </p:tgtEl>
                                        <p:attrNameLst>
                                          <p:attrName>style.visibility</p:attrName>
                                        </p:attrNameLst>
                                      </p:cBhvr>
                                      <p:to>
                                        <p:strVal val="visible"/>
                                      </p:to>
                                    </p:set>
                                    <p:animEffect transition="in" filter="wipe(down)">
                                      <p:cBhvr>
                                        <p:cTn id="33"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spTree>
    <p:extLst>
      <p:ext uri="{BB962C8B-B14F-4D97-AF65-F5344CB8AC3E}">
        <p14:creationId xmlns:p14="http://schemas.microsoft.com/office/powerpoint/2010/main" val="1969811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nhiệt độ</a:t>
            </a:r>
          </a:p>
        </p:txBody>
      </p:sp>
      <p:graphicFrame>
        <p:nvGraphicFramePr>
          <p:cNvPr id="2" name="Table 1"/>
          <p:cNvGraphicFramePr>
            <a:graphicFrameLocks noGrp="1"/>
          </p:cNvGraphicFramePr>
          <p:nvPr>
            <p:extLst>
              <p:ext uri="{D42A27DB-BD31-4B8C-83A1-F6EECF244321}">
                <p14:modId xmlns:p14="http://schemas.microsoft.com/office/powerpoint/2010/main" val="1397486039"/>
              </p:ext>
            </p:extLst>
          </p:nvPr>
        </p:nvGraphicFramePr>
        <p:xfrm>
          <a:off x="500743" y="1218021"/>
          <a:ext cx="11377125" cy="3840480"/>
        </p:xfrm>
        <a:graphic>
          <a:graphicData uri="http://schemas.openxmlformats.org/drawingml/2006/table">
            <a:tbl>
              <a:tblPr firstRow="1" firstCol="1" bandRow="1"/>
              <a:tblGrid>
                <a:gridCol w="955014">
                  <a:extLst>
                    <a:ext uri="{9D8B030D-6E8A-4147-A177-3AD203B41FA5}">
                      <a16:colId xmlns:a16="http://schemas.microsoft.com/office/drawing/2014/main" val="3698376069"/>
                    </a:ext>
                  </a:extLst>
                </a:gridCol>
                <a:gridCol w="6435965">
                  <a:extLst>
                    <a:ext uri="{9D8B030D-6E8A-4147-A177-3AD203B41FA5}">
                      <a16:colId xmlns:a16="http://schemas.microsoft.com/office/drawing/2014/main" val="4135194640"/>
                    </a:ext>
                  </a:extLst>
                </a:gridCol>
                <a:gridCol w="1868506">
                  <a:extLst>
                    <a:ext uri="{9D8B030D-6E8A-4147-A177-3AD203B41FA5}">
                      <a16:colId xmlns:a16="http://schemas.microsoft.com/office/drawing/2014/main" val="3976758446"/>
                    </a:ext>
                  </a:extLst>
                </a:gridCol>
                <a:gridCol w="2117640">
                  <a:extLst>
                    <a:ext uri="{9D8B030D-6E8A-4147-A177-3AD203B41FA5}">
                      <a16:colId xmlns:a16="http://schemas.microsoft.com/office/drawing/2014/main" val="2265106051"/>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93691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800525934"/>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3997871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Quạt điện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719490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34424783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008635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784402827"/>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23647102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nhiệt độ XH W1209</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17780966"/>
                  </a:ext>
                </a:extLst>
              </a:tr>
            </a:tbl>
          </a:graphicData>
        </a:graphic>
      </p:graphicFrame>
    </p:spTree>
    <p:extLst>
      <p:ext uri="{BB962C8B-B14F-4D97-AF65-F5344CB8AC3E}">
        <p14:creationId xmlns:p14="http://schemas.microsoft.com/office/powerpoint/2010/main" val="41912900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799" y="185353"/>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Tree>
    <p:extLst>
      <p:ext uri="{BB962C8B-B14F-4D97-AF65-F5344CB8AC3E}">
        <p14:creationId xmlns:p14="http://schemas.microsoft.com/office/powerpoint/2010/main" val="938748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barn(inVertical)">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4604" y="87374"/>
            <a:ext cx="11601061"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Trình bày các bước lắp ráp mạch điện điều khiển quạt điện sử dụng mô đun cảm biến nhiệt độ</a:t>
            </a:r>
          </a:p>
        </p:txBody>
      </p:sp>
      <p:sp>
        <p:nvSpPr>
          <p:cNvPr id="2" name="Rectangle 1"/>
          <p:cNvSpPr/>
          <p:nvPr/>
        </p:nvSpPr>
        <p:spPr>
          <a:xfrm>
            <a:off x="214604" y="945142"/>
            <a:ext cx="10814180"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nhiệt độ</a:t>
            </a:r>
          </a:p>
          <a:p>
            <a:r>
              <a:rPr lang="vi-VN">
                <a:solidFill>
                  <a:srgbClr val="FF0000"/>
                </a:solidFill>
                <a:latin typeface="Times New Roman" panose="02020603050405020304" pitchFamily="18" charset="0"/>
                <a:cs typeface="Times New Roman" panose="02020603050405020304" pitchFamily="18" charset="0"/>
              </a:rPr>
              <a:t>-Cổng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K0</a:t>
            </a:r>
          </a:p>
          <a:p>
            <a:r>
              <a:rPr lang="vi-VN">
                <a:solidFill>
                  <a:srgbClr val="FF0000"/>
                </a:solidFill>
                <a:latin typeface="Times New Roman" panose="02020603050405020304" pitchFamily="18" charset="0"/>
                <a:cs typeface="Times New Roman" panose="02020603050405020304" pitchFamily="18" charset="0"/>
              </a:rPr>
              <a:t>+ Tiếp điểm K1</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+12Vđể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Quạt điện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a:t>
            </a:r>
          </a:p>
          <a:p>
            <a:r>
              <a:rPr lang="vi-VN">
                <a:solidFill>
                  <a:srgbClr val="FF0000"/>
                </a:solidFill>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p>
          <a:p>
            <a:r>
              <a:rPr lang="vi-VN">
                <a:solidFill>
                  <a:srgbClr val="FF0000"/>
                </a:solidFill>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3194219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2">
                                            <p:txEl>
                                              <p:pRg st="7" end="7"/>
                                            </p:txEl>
                                          </p:spTgt>
                                        </p:tgtEl>
                                        <p:attrNameLst>
                                          <p:attrName>style.visibility</p:attrName>
                                        </p:attrNameLst>
                                      </p:cBhvr>
                                      <p:to>
                                        <p:strVal val="visible"/>
                                      </p:to>
                                    </p:set>
                                    <p:animEffect transition="in" filter="barn(inVertical)">
                                      <p:cBhvr>
                                        <p:cTn id="28" dur="500"/>
                                        <p:tgtEl>
                                          <p:spTgt spid="2">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2">
                                            <p:txEl>
                                              <p:pRg st="8" end="8"/>
                                            </p:txEl>
                                          </p:spTgt>
                                        </p:tgtEl>
                                        <p:attrNameLst>
                                          <p:attrName>style.visibility</p:attrName>
                                        </p:attrNameLst>
                                      </p:cBhvr>
                                      <p:to>
                                        <p:strVal val="visible"/>
                                      </p:to>
                                    </p:set>
                                    <p:animEffect transition="in" filter="barn(inVertical)">
                                      <p:cBhvr>
                                        <p:cTn id="31" dur="500"/>
                                        <p:tgtEl>
                                          <p:spTgt spid="2">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2">
                                            <p:txEl>
                                              <p:pRg st="9" end="9"/>
                                            </p:txEl>
                                          </p:spTgt>
                                        </p:tgtEl>
                                        <p:attrNameLst>
                                          <p:attrName>style.visibility</p:attrName>
                                        </p:attrNameLst>
                                      </p:cBhvr>
                                      <p:to>
                                        <p:strVal val="visible"/>
                                      </p:to>
                                    </p:set>
                                    <p:animEffect transition="in" filter="barn(inVertical)">
                                      <p:cBhvr>
                                        <p:cTn id="34" dur="500"/>
                                        <p:tgtEl>
                                          <p:spTgt spid="2">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2">
                                            <p:txEl>
                                              <p:pRg st="10" end="10"/>
                                            </p:txEl>
                                          </p:spTgt>
                                        </p:tgtEl>
                                        <p:attrNameLst>
                                          <p:attrName>style.visibility</p:attrName>
                                        </p:attrNameLst>
                                      </p:cBhvr>
                                      <p:to>
                                        <p:strVal val="visible"/>
                                      </p:to>
                                    </p:set>
                                    <p:animEffect transition="in" filter="barn(inVertical)">
                                      <p:cBhvr>
                                        <p:cTn id="37" dur="500"/>
                                        <p:tgtEl>
                                          <p:spTgt spid="2">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2">
                                            <p:txEl>
                                              <p:pRg st="11" end="11"/>
                                            </p:txEl>
                                          </p:spTgt>
                                        </p:tgtEl>
                                        <p:attrNameLst>
                                          <p:attrName>style.visibility</p:attrName>
                                        </p:attrNameLst>
                                      </p:cBhvr>
                                      <p:to>
                                        <p:strVal val="visible"/>
                                      </p:to>
                                    </p:set>
                                    <p:animEffect transition="in" filter="barn(inVertical)">
                                      <p:cBhvr>
                                        <p:cTn id="40" dur="500"/>
                                        <p:tgtEl>
                                          <p:spTgt spid="2">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2">
                                            <p:txEl>
                                              <p:pRg st="12" end="12"/>
                                            </p:txEl>
                                          </p:spTgt>
                                        </p:tgtEl>
                                        <p:attrNameLst>
                                          <p:attrName>style.visibility</p:attrName>
                                        </p:attrNameLst>
                                      </p:cBhvr>
                                      <p:to>
                                        <p:strVal val="visible"/>
                                      </p:to>
                                    </p:set>
                                    <p:animEffect transition="in" filter="barn(inVertical)">
                                      <p:cBhvr>
                                        <p:cTn id="43" dur="500"/>
                                        <p:tgtEl>
                                          <p:spTgt spid="2">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2">
                                            <p:txEl>
                                              <p:pRg st="13" end="13"/>
                                            </p:txEl>
                                          </p:spTgt>
                                        </p:tgtEl>
                                        <p:attrNameLst>
                                          <p:attrName>style.visibility</p:attrName>
                                        </p:attrNameLst>
                                      </p:cBhvr>
                                      <p:to>
                                        <p:strVal val="visible"/>
                                      </p:to>
                                    </p:set>
                                    <p:animEffect transition="in" filter="barn(inVertical)">
                                      <p:cBhvr>
                                        <p:cTn id="46" dur="500"/>
                                        <p:tgtEl>
                                          <p:spTgt spid="2">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2">
                                            <p:txEl>
                                              <p:pRg st="14" end="14"/>
                                            </p:txEl>
                                          </p:spTgt>
                                        </p:tgtEl>
                                        <p:attrNameLst>
                                          <p:attrName>style.visibility</p:attrName>
                                        </p:attrNameLst>
                                      </p:cBhvr>
                                      <p:to>
                                        <p:strVal val="visible"/>
                                      </p:to>
                                    </p:set>
                                    <p:animEffect transition="in" filter="barn(inVertical)">
                                      <p:cBhvr>
                                        <p:cTn id="49" dur="500"/>
                                        <p:tgtEl>
                                          <p:spTgt spid="2">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2">
                                            <p:txEl>
                                              <p:pRg st="15" end="15"/>
                                            </p:txEl>
                                          </p:spTgt>
                                        </p:tgtEl>
                                        <p:attrNameLst>
                                          <p:attrName>style.visibility</p:attrName>
                                        </p:attrNameLst>
                                      </p:cBhvr>
                                      <p:to>
                                        <p:strVal val="visible"/>
                                      </p:to>
                                    </p:set>
                                    <p:animEffect transition="in" filter="barn(inVertical)">
                                      <p:cBhvr>
                                        <p:cTn id="52" dur="500"/>
                                        <p:tgtEl>
                                          <p:spTgt spid="2">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2">
                                            <p:txEl>
                                              <p:pRg st="16" end="16"/>
                                            </p:txEl>
                                          </p:spTgt>
                                        </p:tgtEl>
                                        <p:attrNameLst>
                                          <p:attrName>style.visibility</p:attrName>
                                        </p:attrNameLst>
                                      </p:cBhvr>
                                      <p:to>
                                        <p:strVal val="visible"/>
                                      </p:to>
                                    </p:set>
                                    <p:animEffect transition="in" filter="barn(inVertical)">
                                      <p:cBhvr>
                                        <p:cTn id="55" dur="500"/>
                                        <p:tgtEl>
                                          <p:spTgt spid="2">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2">
                                            <p:txEl>
                                              <p:pRg st="17" end="17"/>
                                            </p:txEl>
                                          </p:spTgt>
                                        </p:tgtEl>
                                        <p:attrNameLst>
                                          <p:attrName>style.visibility</p:attrName>
                                        </p:attrNameLst>
                                      </p:cBhvr>
                                      <p:to>
                                        <p:strVal val="visible"/>
                                      </p:to>
                                    </p:set>
                                    <p:animEffect transition="in" filter="barn(inVertical)">
                                      <p:cBhvr>
                                        <p:cTn id="58" dur="500"/>
                                        <p:tgtEl>
                                          <p:spTgt spid="2">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2">
                                            <p:txEl>
                                              <p:pRg st="18" end="18"/>
                                            </p:txEl>
                                          </p:spTgt>
                                        </p:tgtEl>
                                        <p:attrNameLst>
                                          <p:attrName>style.visibility</p:attrName>
                                        </p:attrNameLst>
                                      </p:cBhvr>
                                      <p:to>
                                        <p:strVal val="visible"/>
                                      </p:to>
                                    </p:set>
                                    <p:animEffect transition="in" filter="barn(inVertical)">
                                      <p:cBhvr>
                                        <p:cTn id="61" dur="500"/>
                                        <p:tgtEl>
                                          <p:spTgt spid="2">
                                            <p:txEl>
                                              <p:pRg st="18" end="18"/>
                                            </p:txEl>
                                          </p:spTgt>
                                        </p:tgtEl>
                                      </p:cBhvr>
                                    </p:animEffect>
                                  </p:childTnLst>
                                </p:cTn>
                              </p:par>
                              <p:par>
                                <p:cTn id="62" presetID="16" presetClass="entr" presetSubtype="21" fill="hold" nodeType="withEffect">
                                  <p:stCondLst>
                                    <p:cond delay="0"/>
                                  </p:stCondLst>
                                  <p:childTnLst>
                                    <p:set>
                                      <p:cBhvr>
                                        <p:cTn id="63" dur="1" fill="hold">
                                          <p:stCondLst>
                                            <p:cond delay="0"/>
                                          </p:stCondLst>
                                        </p:cTn>
                                        <p:tgtEl>
                                          <p:spTgt spid="2">
                                            <p:txEl>
                                              <p:pRg st="19" end="19"/>
                                            </p:txEl>
                                          </p:spTgt>
                                        </p:tgtEl>
                                        <p:attrNameLst>
                                          <p:attrName>style.visibility</p:attrName>
                                        </p:attrNameLst>
                                      </p:cBhvr>
                                      <p:to>
                                        <p:strVal val="visible"/>
                                      </p:to>
                                    </p:set>
                                    <p:animEffect transition="in" filter="barn(inVertical)">
                                      <p:cBhvr>
                                        <p:cTn id="64" dur="500"/>
                                        <p:tgtEl>
                                          <p:spTgt spid="2">
                                            <p:txEl>
                                              <p:pRg st="19" end="19"/>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632311"/>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b. Mạch điện</a:t>
            </a:r>
            <a:r>
              <a:rPr lang="nl-NL" sz="1600" b="1">
                <a:latin typeface="Times New Roman" panose="02020603050405020304" pitchFamily="18" charset="0"/>
                <a:cs typeface="Times New Roman" panose="02020603050405020304" pitchFamily="18" charset="0"/>
              </a:rPr>
              <a:t> điều khiển sử dụng mô đun cảm biến nhiệt độ</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nhiệt độ</a:t>
            </a:r>
          </a:p>
          <a:p>
            <a:r>
              <a:rPr lang="en-US" sz="1600">
                <a:latin typeface="Times New Roman" panose="02020603050405020304" pitchFamily="18" charset="0"/>
                <a:cs typeface="Times New Roman" panose="02020603050405020304" pitchFamily="18" charset="0"/>
              </a:rPr>
              <a:t>-Cổng đầu ra điều khiển:</a:t>
            </a:r>
          </a:p>
          <a:p>
            <a:r>
              <a:rPr lang="en-US" sz="1600">
                <a:latin typeface="Times New Roman" panose="02020603050405020304" pitchFamily="18" charset="0"/>
                <a:cs typeface="Times New Roman" panose="02020603050405020304" pitchFamily="18" charset="0"/>
              </a:rPr>
              <a:t>+ Tiếp điểm K0</a:t>
            </a:r>
          </a:p>
          <a:p>
            <a:r>
              <a:rPr lang="en-US" sz="1600">
                <a:latin typeface="Times New Roman" panose="02020603050405020304" pitchFamily="18" charset="0"/>
                <a:cs typeface="Times New Roman" panose="02020603050405020304" pitchFamily="18" charset="0"/>
              </a:rPr>
              <a:t>+ Tiếp điểm K1</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+12Vđể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Quạt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Cài đặt nhiệt độ giới hạn bằng cách sử dụng các nút tăng và giảm trên mô đun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Thay đổi nhiệt độ tác độn vào cảm biến nhiệt độ sẽ điều khiển tự động bật hoặc tắt quạt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96641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256066" y="313508"/>
            <a:ext cx="5810626" cy="5339945"/>
          </a:xfrm>
          <a:prstGeom prst="rect">
            <a:avLst/>
          </a:prstGeom>
        </p:spPr>
      </p:pic>
      <p:sp>
        <p:nvSpPr>
          <p:cNvPr id="5" name="TextBox 4"/>
          <p:cNvSpPr txBox="1"/>
          <p:nvPr/>
        </p:nvSpPr>
        <p:spPr>
          <a:xfrm>
            <a:off x="1099038"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pic>
        <p:nvPicPr>
          <p:cNvPr id="6" name="Picture 5"/>
          <p:cNvPicPr>
            <a:picLocks noChangeAspect="1"/>
          </p:cNvPicPr>
          <p:nvPr/>
        </p:nvPicPr>
        <p:blipFill>
          <a:blip r:embed="rId4"/>
          <a:stretch>
            <a:fillRect/>
          </a:stretch>
        </p:blipFill>
        <p:spPr>
          <a:xfrm>
            <a:off x="6345092" y="313507"/>
            <a:ext cx="5375054" cy="5339946"/>
          </a:xfrm>
          <a:prstGeom prst="rect">
            <a:avLst/>
          </a:prstGeom>
        </p:spPr>
      </p:pic>
      <p:sp>
        <p:nvSpPr>
          <p:cNvPr id="7" name="TextBox 6"/>
          <p:cNvSpPr txBox="1"/>
          <p:nvPr/>
        </p:nvSpPr>
        <p:spPr>
          <a:xfrm>
            <a:off x="7221415" y="5767754"/>
            <a:ext cx="4404947" cy="400110"/>
          </a:xfrm>
          <a:prstGeom prst="rect">
            <a:avLst/>
          </a:prstGeom>
          <a:noFill/>
        </p:spPr>
        <p:txBody>
          <a:bodyPr wrap="square" rtlCol="0">
            <a:spAutoFit/>
          </a:bodyPr>
          <a:lstStyle/>
          <a:p>
            <a:r>
              <a:rPr lang="en-US" sz="2000" b="1" i="1">
                <a:latin typeface="Times New Roman" panose="02020603050405020304" pitchFamily="18" charset="0"/>
                <a:cs typeface="Times New Roman" panose="02020603050405020304" pitchFamily="18" charset="0"/>
              </a:rPr>
              <a:t>Hình 16.1. Mô đun cảm biến nhiệt độ</a:t>
            </a:r>
          </a:p>
        </p:txBody>
      </p:sp>
    </p:spTree>
    <p:extLst>
      <p:ext uri="{BB962C8B-B14F-4D97-AF65-F5344CB8AC3E}">
        <p14:creationId xmlns:p14="http://schemas.microsoft.com/office/powerpoint/2010/main" val="3615463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32601728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3"/>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Tree>
    <p:extLst>
      <p:ext uri="{BB962C8B-B14F-4D97-AF65-F5344CB8AC3E}">
        <p14:creationId xmlns:p14="http://schemas.microsoft.com/office/powerpoint/2010/main" val="27473324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8033657" y="74845"/>
            <a:ext cx="3984172" cy="2677656"/>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1.Quan sát hình 16.10. và xác định vị trí cổng đầu vào nguồn cấp và cổng đầu ra điều khiển của mô đun cảm biến độ ẩm</a:t>
            </a:r>
          </a:p>
        </p:txBody>
      </p:sp>
      <p:pic>
        <p:nvPicPr>
          <p:cNvPr id="5" name="Picture 4"/>
          <p:cNvPicPr>
            <a:picLocks noChangeAspect="1"/>
          </p:cNvPicPr>
          <p:nvPr/>
        </p:nvPicPr>
        <p:blipFill>
          <a:blip r:embed="rId3"/>
          <a:stretch>
            <a:fillRect/>
          </a:stretch>
        </p:blipFill>
        <p:spPr>
          <a:xfrm>
            <a:off x="500615" y="74845"/>
            <a:ext cx="7169147" cy="5784779"/>
          </a:xfrm>
          <a:prstGeom prst="rect">
            <a:avLst/>
          </a:prstGeom>
        </p:spPr>
      </p:pic>
      <p:sp>
        <p:nvSpPr>
          <p:cNvPr id="6" name="Rectangle 5"/>
          <p:cNvSpPr/>
          <p:nvPr/>
        </p:nvSpPr>
        <p:spPr>
          <a:xfrm>
            <a:off x="1853160" y="6006194"/>
            <a:ext cx="4633000" cy="400110"/>
          </a:xfrm>
          <a:prstGeom prst="rect">
            <a:avLst/>
          </a:prstGeom>
        </p:spPr>
        <p:txBody>
          <a:bodyPr wrap="none">
            <a:spAutoFit/>
          </a:bodyPr>
          <a:lstStyle/>
          <a:p>
            <a:r>
              <a:rPr lang="en-US" sz="2000" b="1" i="1">
                <a:latin typeface="Times New Roman" panose="02020603050405020304" pitchFamily="18" charset="0"/>
                <a:cs typeface="Times New Roman" panose="02020603050405020304" pitchFamily="18" charset="0"/>
              </a:rPr>
              <a:t>Hình 16.10. Mô đun cảm biến độ ẩm MH </a:t>
            </a:r>
          </a:p>
        </p:txBody>
      </p:sp>
      <p:sp>
        <p:nvSpPr>
          <p:cNvPr id="2" name="Rectangle 1"/>
          <p:cNvSpPr/>
          <p:nvPr/>
        </p:nvSpPr>
        <p:spPr>
          <a:xfrm>
            <a:off x="7884367" y="2752501"/>
            <a:ext cx="3937518" cy="3785652"/>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1.Cổng đầu ra điều khiển:</a:t>
            </a:r>
          </a:p>
          <a:p>
            <a:r>
              <a:rPr lang="vi-VN" sz="2400">
                <a:solidFill>
                  <a:srgbClr val="FF0000"/>
                </a:solidFill>
                <a:latin typeface="Times New Roman" panose="02020603050405020304" pitchFamily="18" charset="0"/>
                <a:cs typeface="Times New Roman" panose="02020603050405020304" pitchFamily="18" charset="0"/>
              </a:rPr>
              <a:t>+ Tiếp điểm thường mở</a:t>
            </a:r>
          </a:p>
          <a:p>
            <a:r>
              <a:rPr lang="vi-VN" sz="2400">
                <a:solidFill>
                  <a:srgbClr val="FF0000"/>
                </a:solidFill>
                <a:latin typeface="Times New Roman" panose="02020603050405020304" pitchFamily="18" charset="0"/>
                <a:cs typeface="Times New Roman" panose="02020603050405020304" pitchFamily="18" charset="0"/>
              </a:rPr>
              <a:t>+ Đầu nối chung</a:t>
            </a:r>
          </a:p>
          <a:p>
            <a:r>
              <a:rPr lang="vi-VN" sz="2400">
                <a:solidFill>
                  <a:srgbClr val="FF0000"/>
                </a:solidFill>
                <a:latin typeface="Times New Roman" panose="02020603050405020304" pitchFamily="18" charset="0"/>
                <a:cs typeface="Times New Roman" panose="02020603050405020304" pitchFamily="18" charset="0"/>
              </a:rPr>
              <a:t>+ Tiếp điểm thường đóng</a:t>
            </a:r>
          </a:p>
          <a:p>
            <a:r>
              <a:rPr lang="vi-VN" sz="2400">
                <a:solidFill>
                  <a:srgbClr val="FF0000"/>
                </a:solidFill>
                <a:latin typeface="Times New Roman" panose="02020603050405020304" pitchFamily="18" charset="0"/>
                <a:cs typeface="Times New Roman" panose="02020603050405020304" pitchFamily="18" charset="0"/>
              </a:rPr>
              <a:t>- Cổng nối nguồn cấp cho mô đun:</a:t>
            </a:r>
          </a:p>
          <a:p>
            <a:r>
              <a:rPr lang="vi-VN" sz="2400">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sz="2400">
                <a:solidFill>
                  <a:srgbClr val="FF0000"/>
                </a:solidFill>
                <a:latin typeface="Times New Roman" panose="02020603050405020304" pitchFamily="18" charset="0"/>
                <a:cs typeface="Times New Roman" panose="02020603050405020304" pitchFamily="18" charset="0"/>
              </a:rPr>
              <a:t>+ Đầu nối VCC để nối với cực (+) của nguồn.</a:t>
            </a:r>
          </a:p>
        </p:txBody>
      </p:sp>
    </p:spTree>
    <p:extLst>
      <p:ext uri="{BB962C8B-B14F-4D97-AF65-F5344CB8AC3E}">
        <p14:creationId xmlns:p14="http://schemas.microsoft.com/office/powerpoint/2010/main" val="4838290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barn(inVertical)">
                                      <p:cBhvr>
                                        <p:cTn id="10" dur="500"/>
                                        <p:tgtEl>
                                          <p:spTgt spid="2">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barn(inVertical)">
                                      <p:cBhvr>
                                        <p:cTn id="13" dur="500"/>
                                        <p:tgtEl>
                                          <p:spTgt spid="2">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barn(inVertical)">
                                      <p:cBhvr>
                                        <p:cTn id="16" dur="500"/>
                                        <p:tgtEl>
                                          <p:spTgt spid="2">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2">
                                            <p:txEl>
                                              <p:pRg st="4" end="4"/>
                                            </p:txEl>
                                          </p:spTgt>
                                        </p:tgtEl>
                                        <p:attrNameLst>
                                          <p:attrName>style.visibility</p:attrName>
                                        </p:attrNameLst>
                                      </p:cBhvr>
                                      <p:to>
                                        <p:strVal val="visible"/>
                                      </p:to>
                                    </p:set>
                                    <p:animEffect transition="in" filter="barn(inVertical)">
                                      <p:cBhvr>
                                        <p:cTn id="19" dur="500"/>
                                        <p:tgtEl>
                                          <p:spTgt spid="2">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2">
                                            <p:txEl>
                                              <p:pRg st="5" end="5"/>
                                            </p:txEl>
                                          </p:spTgt>
                                        </p:tgtEl>
                                        <p:attrNameLst>
                                          <p:attrName>style.visibility</p:attrName>
                                        </p:attrNameLst>
                                      </p:cBhvr>
                                      <p:to>
                                        <p:strVal val="visible"/>
                                      </p:to>
                                    </p:set>
                                    <p:animEffect transition="in" filter="barn(inVertical)">
                                      <p:cBhvr>
                                        <p:cTn id="22" dur="500"/>
                                        <p:tgtEl>
                                          <p:spTgt spid="2">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2">
                                            <p:txEl>
                                              <p:pRg st="6" end="6"/>
                                            </p:txEl>
                                          </p:spTgt>
                                        </p:tgtEl>
                                        <p:attrNameLst>
                                          <p:attrName>style.visibility</p:attrName>
                                        </p:attrNameLst>
                                      </p:cBhvr>
                                      <p:to>
                                        <p:strVal val="visible"/>
                                      </p:to>
                                    </p:set>
                                    <p:animEffect transition="in" filter="barn(inVertical)">
                                      <p:cBhvr>
                                        <p:cTn id="25" dur="500"/>
                                        <p:tgtEl>
                                          <p:spTgt spid="2">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688002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7613779" y="205474"/>
            <a:ext cx="4578221" cy="2246769"/>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2. Quan sát hình 16.11 và nêu tên các thành phần chính của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pic>
        <p:nvPicPr>
          <p:cNvPr id="5" name="Picture 4"/>
          <p:cNvPicPr>
            <a:picLocks noChangeAspect="1"/>
          </p:cNvPicPr>
          <p:nvPr/>
        </p:nvPicPr>
        <p:blipFill>
          <a:blip r:embed="rId3"/>
          <a:stretch>
            <a:fillRect/>
          </a:stretch>
        </p:blipFill>
        <p:spPr>
          <a:xfrm>
            <a:off x="388774" y="205474"/>
            <a:ext cx="6852286" cy="5766118"/>
          </a:xfrm>
          <a:prstGeom prst="rect">
            <a:avLst/>
          </a:prstGeom>
        </p:spPr>
      </p:pic>
      <p:sp>
        <p:nvSpPr>
          <p:cNvPr id="6" name="Rectangle 5"/>
          <p:cNvSpPr/>
          <p:nvPr/>
        </p:nvSpPr>
        <p:spPr>
          <a:xfrm>
            <a:off x="519403" y="6110292"/>
            <a:ext cx="7094375" cy="707886"/>
          </a:xfrm>
          <a:prstGeom prst="rect">
            <a:avLst/>
          </a:prstGeom>
        </p:spPr>
        <p:txBody>
          <a:bodyPr wrap="square">
            <a:spAutoFit/>
          </a:bodyPr>
          <a:lstStyle/>
          <a:p>
            <a:r>
              <a:rPr lang="vi-VN" sz="2000" b="1" i="1">
                <a:latin typeface="Times New Roman" panose="02020603050405020304" pitchFamily="18" charset="0"/>
                <a:cs typeface="Times New Roman" panose="02020603050405020304" pitchFamily="18" charset="0"/>
              </a:rPr>
              <a:t>Hình 16.11. Sơ đồ mạch điện điều khiển máy bơm sử dụng mô đun cảm biến độ ẩm</a:t>
            </a:r>
            <a:endParaRPr lang="en-US" sz="2000" b="1" i="1">
              <a:latin typeface="Times New Roman" panose="02020603050405020304" pitchFamily="18" charset="0"/>
              <a:cs typeface="Times New Roman" panose="02020603050405020304" pitchFamily="18" charset="0"/>
            </a:endParaRPr>
          </a:p>
        </p:txBody>
      </p:sp>
      <p:sp>
        <p:nvSpPr>
          <p:cNvPr id="2" name="Rectangle 1"/>
          <p:cNvSpPr/>
          <p:nvPr/>
        </p:nvSpPr>
        <p:spPr>
          <a:xfrm>
            <a:off x="7613778" y="2718327"/>
            <a:ext cx="4208108" cy="3108543"/>
          </a:xfrm>
          <a:prstGeom prst="rect">
            <a:avLst/>
          </a:prstGeom>
        </p:spPr>
        <p:txBody>
          <a:bodyPr wrap="square">
            <a:spAutoFit/>
          </a:bodyPr>
          <a:lstStyle/>
          <a:p>
            <a:r>
              <a:rPr lang="vi-VN" sz="2800">
                <a:solidFill>
                  <a:srgbClr val="FF0000"/>
                </a:solidFill>
                <a:latin typeface="Times New Roman" panose="02020603050405020304" pitchFamily="18" charset="0"/>
                <a:cs typeface="Times New Roman" panose="02020603050405020304" pitchFamily="18" charset="0"/>
              </a:rPr>
              <a:t>2. Các thành phần chính của mạch điện điều khiển quạt điện sử dụng mô đun cảm biến nhiệt độ</a:t>
            </a:r>
          </a:p>
          <a:p>
            <a:r>
              <a:rPr lang="vi-VN" sz="2800">
                <a:solidFill>
                  <a:srgbClr val="FF0000"/>
                </a:solidFill>
                <a:latin typeface="Times New Roman" panose="02020603050405020304" pitchFamily="18" charset="0"/>
                <a:cs typeface="Times New Roman" panose="02020603050405020304" pitchFamily="18" charset="0"/>
              </a:rPr>
              <a:t>- Công tắc</a:t>
            </a:r>
          </a:p>
          <a:p>
            <a:r>
              <a:rPr lang="vi-VN" sz="2800">
                <a:solidFill>
                  <a:srgbClr val="FF0000"/>
                </a:solidFill>
                <a:latin typeface="Times New Roman" panose="02020603050405020304" pitchFamily="18" charset="0"/>
                <a:cs typeface="Times New Roman" panose="02020603050405020304" pitchFamily="18" charset="0"/>
              </a:rPr>
              <a:t>- Máy bơm 12V</a:t>
            </a:r>
          </a:p>
          <a:p>
            <a:r>
              <a:rPr lang="vi-VN" sz="2800">
                <a:solidFill>
                  <a:srgbClr val="FF0000"/>
                </a:solidFill>
                <a:latin typeface="Times New Roman" panose="02020603050405020304" pitchFamily="18" charset="0"/>
                <a:cs typeface="Times New Roman" panose="02020603050405020304" pitchFamily="18" charset="0"/>
              </a:rPr>
              <a:t>- Nguồn điện 12V</a:t>
            </a:r>
          </a:p>
        </p:txBody>
      </p:sp>
    </p:spTree>
    <p:extLst>
      <p:ext uri="{BB962C8B-B14F-4D97-AF65-F5344CB8AC3E}">
        <p14:creationId xmlns:p14="http://schemas.microsoft.com/office/powerpoint/2010/main" val="15510440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par>
                                <p:cTn id="8" presetID="22" presetClass="entr" presetSubtype="4" fill="hold" nodeType="withEffect">
                                  <p:stCondLst>
                                    <p:cond delay="0"/>
                                  </p:stCondLst>
                                  <p:childTnLst>
                                    <p:set>
                                      <p:cBhvr>
                                        <p:cTn id="9" dur="1" fill="hold">
                                          <p:stCondLst>
                                            <p:cond delay="0"/>
                                          </p:stCondLst>
                                        </p:cTn>
                                        <p:tgtEl>
                                          <p:spTgt spid="2">
                                            <p:txEl>
                                              <p:pRg st="1" end="1"/>
                                            </p:txEl>
                                          </p:spTgt>
                                        </p:tgtEl>
                                        <p:attrNameLst>
                                          <p:attrName>style.visibility</p:attrName>
                                        </p:attrNameLst>
                                      </p:cBhvr>
                                      <p:to>
                                        <p:strVal val="visible"/>
                                      </p:to>
                                    </p:set>
                                    <p:animEffect transition="in" filter="wipe(down)">
                                      <p:cBhvr>
                                        <p:cTn id="10" dur="500"/>
                                        <p:tgtEl>
                                          <p:spTgt spid="2">
                                            <p:txEl>
                                              <p:pRg st="1" end="1"/>
                                            </p:txEl>
                                          </p:spTgt>
                                        </p:tgtEl>
                                      </p:cBhvr>
                                    </p:animEffect>
                                  </p:childTnLst>
                                </p:cTn>
                              </p:par>
                              <p:par>
                                <p:cTn id="11" presetID="22" presetClass="entr" presetSubtype="4" fill="hold" nodeType="withEffect">
                                  <p:stCondLst>
                                    <p:cond delay="0"/>
                                  </p:stCondLst>
                                  <p:childTnLst>
                                    <p:set>
                                      <p:cBhvr>
                                        <p:cTn id="12" dur="1" fill="hold">
                                          <p:stCondLst>
                                            <p:cond delay="0"/>
                                          </p:stCondLst>
                                        </p:cTn>
                                        <p:tgtEl>
                                          <p:spTgt spid="2">
                                            <p:txEl>
                                              <p:pRg st="2" end="2"/>
                                            </p:txEl>
                                          </p:spTgt>
                                        </p:tgtEl>
                                        <p:attrNameLst>
                                          <p:attrName>style.visibility</p:attrName>
                                        </p:attrNameLst>
                                      </p:cBhvr>
                                      <p:to>
                                        <p:strVal val="visible"/>
                                      </p:to>
                                    </p:set>
                                    <p:animEffect transition="in" filter="wipe(down)">
                                      <p:cBhvr>
                                        <p:cTn id="13" dur="500"/>
                                        <p:tgtEl>
                                          <p:spTgt spid="2">
                                            <p:txEl>
                                              <p:pRg st="2" end="2"/>
                                            </p:txEl>
                                          </p:spTgt>
                                        </p:tgtEl>
                                      </p:cBhvr>
                                    </p:animEffect>
                                  </p:childTnLst>
                                </p:cTn>
                              </p:par>
                              <p:par>
                                <p:cTn id="14" presetID="22" presetClass="entr" presetSubtype="4" fill="hold" nodeType="withEffect">
                                  <p:stCondLst>
                                    <p:cond delay="0"/>
                                  </p:stCondLst>
                                  <p:childTnLst>
                                    <p:set>
                                      <p:cBhvr>
                                        <p:cTn id="15" dur="1" fill="hold">
                                          <p:stCondLst>
                                            <p:cond delay="0"/>
                                          </p:stCondLst>
                                        </p:cTn>
                                        <p:tgtEl>
                                          <p:spTgt spid="2">
                                            <p:txEl>
                                              <p:pRg st="3" end="3"/>
                                            </p:txEl>
                                          </p:spTgt>
                                        </p:tgtEl>
                                        <p:attrNameLst>
                                          <p:attrName>style.visibility</p:attrName>
                                        </p:attrNameLst>
                                      </p:cBhvr>
                                      <p:to>
                                        <p:strVal val="visible"/>
                                      </p:to>
                                    </p:set>
                                    <p:animEffect transition="in" filter="wipe(down)">
                                      <p:cBhvr>
                                        <p:cTn id="16"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spTree>
    <p:extLst>
      <p:ext uri="{BB962C8B-B14F-4D97-AF65-F5344CB8AC3E}">
        <p14:creationId xmlns:p14="http://schemas.microsoft.com/office/powerpoint/2010/main" val="563101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1000"/>
                                        <p:tgtEl>
                                          <p:spTgt spid="4">
                                            <p:txEl>
                                              <p:pRg st="0" end="0"/>
                                            </p:txEl>
                                          </p:spTgt>
                                        </p:tgtEl>
                                      </p:cBhvr>
                                    </p:animEffect>
                                    <p:anim calcmode="lin" valueType="num">
                                      <p:cBhvr>
                                        <p:cTn id="8"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00743" y="93507"/>
            <a:ext cx="11498424" cy="954107"/>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3. Lập dự trù các dụng cụ, thiết  bị và vật liệu để lắp ráp mạch điện điều khiển sử dụng mô đun cảm biến độ ẩm</a:t>
            </a:r>
          </a:p>
        </p:txBody>
      </p:sp>
      <p:graphicFrame>
        <p:nvGraphicFramePr>
          <p:cNvPr id="2" name="Table 1"/>
          <p:cNvGraphicFramePr>
            <a:graphicFrameLocks noGrp="1"/>
          </p:cNvGraphicFramePr>
          <p:nvPr>
            <p:extLst>
              <p:ext uri="{D42A27DB-BD31-4B8C-83A1-F6EECF244321}">
                <p14:modId xmlns:p14="http://schemas.microsoft.com/office/powerpoint/2010/main" val="2816652225"/>
              </p:ext>
            </p:extLst>
          </p:nvPr>
        </p:nvGraphicFramePr>
        <p:xfrm>
          <a:off x="500743" y="1262218"/>
          <a:ext cx="11218505" cy="3840480"/>
        </p:xfrm>
        <a:graphic>
          <a:graphicData uri="http://schemas.openxmlformats.org/drawingml/2006/table">
            <a:tbl>
              <a:tblPr firstRow="1" firstCol="1" bandRow="1"/>
              <a:tblGrid>
                <a:gridCol w="941699">
                  <a:extLst>
                    <a:ext uri="{9D8B030D-6E8A-4147-A177-3AD203B41FA5}">
                      <a16:colId xmlns:a16="http://schemas.microsoft.com/office/drawing/2014/main" val="3707954811"/>
                    </a:ext>
                  </a:extLst>
                </a:gridCol>
                <a:gridCol w="6346235">
                  <a:extLst>
                    <a:ext uri="{9D8B030D-6E8A-4147-A177-3AD203B41FA5}">
                      <a16:colId xmlns:a16="http://schemas.microsoft.com/office/drawing/2014/main" val="2505741250"/>
                    </a:ext>
                  </a:extLst>
                </a:gridCol>
                <a:gridCol w="1842455">
                  <a:extLst>
                    <a:ext uri="{9D8B030D-6E8A-4147-A177-3AD203B41FA5}">
                      <a16:colId xmlns:a16="http://schemas.microsoft.com/office/drawing/2014/main" val="3324298464"/>
                    </a:ext>
                  </a:extLst>
                </a:gridCol>
                <a:gridCol w="2088116">
                  <a:extLst>
                    <a:ext uri="{9D8B030D-6E8A-4147-A177-3AD203B41FA5}">
                      <a16:colId xmlns:a16="http://schemas.microsoft.com/office/drawing/2014/main" val="1402990614"/>
                    </a:ext>
                  </a:extLst>
                </a:gridCol>
              </a:tblGrid>
              <a:tr h="222250">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Tên goi</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Đơn vị</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Số lượng</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16626898"/>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Tua vít</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86335632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Công tắc</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860368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Máy bơm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453218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4</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Kìm tuốt dây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Cái</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680697210"/>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5</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Băng dính cách điện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2697430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6</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Dây điện đôi: tiết diện 1,5mm</a:t>
                      </a:r>
                      <a:r>
                        <a:rPr lang="en-US" sz="2800" baseline="30000">
                          <a:effectLst/>
                          <a:latin typeface="Times New Roman" panose="02020603050405020304" pitchFamily="18" charset="0"/>
                          <a:ea typeface="Times New Roman" panose="02020603050405020304" pitchFamily="18" charset="0"/>
                        </a:rPr>
                        <a:t>2</a:t>
                      </a:r>
                      <a:r>
                        <a:rPr lang="en-US" sz="2800">
                          <a:effectLst/>
                          <a:latin typeface="Times New Roman" panose="02020603050405020304" pitchFamily="18" charset="0"/>
                          <a:ea typeface="Times New Roman" panose="02020603050405020304" pitchFamily="18" charset="0"/>
                        </a:rPr>
                        <a:t>, dài 5m</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Cuộn</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4025215996"/>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7</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Nguồn điện một chiều 12V</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87414765"/>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8</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nl-NL" sz="2800">
                          <a:effectLst/>
                          <a:latin typeface="Times New Roman" panose="02020603050405020304" pitchFamily="18" charset="0"/>
                          <a:ea typeface="Times New Roman" panose="02020603050405020304" pitchFamily="18" charset="0"/>
                        </a:rPr>
                        <a:t>Mô đun cảm biến độ ẩm MH</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Bộ</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01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891338676"/>
                  </a:ext>
                </a:extLst>
              </a:tr>
            </a:tbl>
          </a:graphicData>
        </a:graphic>
      </p:graphicFrame>
    </p:spTree>
    <p:extLst>
      <p:ext uri="{BB962C8B-B14F-4D97-AF65-F5344CB8AC3E}">
        <p14:creationId xmlns:p14="http://schemas.microsoft.com/office/powerpoint/2010/main" val="39498261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6807" y="158620"/>
            <a:ext cx="11629053" cy="954107"/>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Trình bày các bước lắp ráp mạch điện điều khiển máy bơm sử dụng mô đun cảm biến độ ẩm</a:t>
            </a:r>
            <a:endParaRPr lang="en-US" sz="2800" b="1">
              <a:latin typeface="Times New Roman" panose="02020603050405020304" pitchFamily="18" charset="0"/>
              <a:cs typeface="Times New Roman" panose="02020603050405020304" pitchFamily="18" charset="0"/>
            </a:endParaRPr>
          </a:p>
        </p:txBody>
      </p:sp>
      <p:sp>
        <p:nvSpPr>
          <p:cNvPr id="5" name="Rectangle 4"/>
          <p:cNvSpPr/>
          <p:nvPr/>
        </p:nvSpPr>
        <p:spPr>
          <a:xfrm>
            <a:off x="205274" y="948690"/>
            <a:ext cx="11224725" cy="5909310"/>
          </a:xfrm>
          <a:prstGeom prst="rect">
            <a:avLst/>
          </a:prstGeom>
        </p:spPr>
        <p:txBody>
          <a:bodyPr wrap="square">
            <a:spAutoFit/>
          </a:bodyPr>
          <a:lstStyle/>
          <a:p>
            <a:r>
              <a:rPr lang="vi-VN">
                <a:solidFill>
                  <a:srgbClr val="FF0000"/>
                </a:solidFill>
                <a:latin typeface="Times New Roman" panose="02020603050405020304" pitchFamily="18" charset="0"/>
                <a:cs typeface="Times New Roman" panose="02020603050405020304" pitchFamily="18" charset="0"/>
              </a:rPr>
              <a:t>Bước 1. Tìm hiểu về mô đun cảm biến độ ẩm</a:t>
            </a:r>
          </a:p>
          <a:p>
            <a:r>
              <a:rPr lang="vi-VN">
                <a:solidFill>
                  <a:srgbClr val="FF0000"/>
                </a:solidFill>
                <a:latin typeface="Times New Roman" panose="02020603050405020304" pitchFamily="18" charset="0"/>
                <a:cs typeface="Times New Roman" panose="02020603050405020304" pitchFamily="18" charset="0"/>
              </a:rPr>
              <a:t>- Cổng đầu ra điều khiển:</a:t>
            </a:r>
          </a:p>
          <a:p>
            <a:r>
              <a:rPr lang="vi-VN">
                <a:solidFill>
                  <a:srgbClr val="FF0000"/>
                </a:solidFill>
                <a:latin typeface="Times New Roman" panose="02020603050405020304" pitchFamily="18" charset="0"/>
                <a:cs typeface="Times New Roman" panose="02020603050405020304" pitchFamily="18" charset="0"/>
              </a:rPr>
              <a:t>+ Tiếp điểm thường mở</a:t>
            </a:r>
          </a:p>
          <a:p>
            <a:r>
              <a:rPr lang="vi-VN">
                <a:solidFill>
                  <a:srgbClr val="FF0000"/>
                </a:solidFill>
                <a:latin typeface="Times New Roman" panose="02020603050405020304" pitchFamily="18" charset="0"/>
                <a:cs typeface="Times New Roman" panose="02020603050405020304" pitchFamily="18" charset="0"/>
              </a:rPr>
              <a:t>+ Đầu nối chung</a:t>
            </a:r>
          </a:p>
          <a:p>
            <a:r>
              <a:rPr lang="vi-VN">
                <a:solidFill>
                  <a:srgbClr val="FF0000"/>
                </a:solidFill>
                <a:latin typeface="Times New Roman" panose="02020603050405020304" pitchFamily="18" charset="0"/>
                <a:cs typeface="Times New Roman" panose="02020603050405020304" pitchFamily="18" charset="0"/>
              </a:rPr>
              <a:t>+ Tiếp điểm thường đóng</a:t>
            </a:r>
          </a:p>
          <a:p>
            <a:r>
              <a:rPr lang="vi-VN">
                <a:solidFill>
                  <a:srgbClr val="FF0000"/>
                </a:solidFill>
                <a:latin typeface="Times New Roman" panose="02020603050405020304" pitchFamily="18" charset="0"/>
                <a:cs typeface="Times New Roman" panose="02020603050405020304" pitchFamily="18" charset="0"/>
              </a:rPr>
              <a:t>- Cổng nối nguồn cấp cho mô đun:</a:t>
            </a:r>
          </a:p>
          <a:p>
            <a:r>
              <a:rPr lang="vi-VN">
                <a:solidFill>
                  <a:srgbClr val="FF0000"/>
                </a:solidFill>
                <a:latin typeface="Times New Roman" panose="02020603050405020304" pitchFamily="18" charset="0"/>
                <a:cs typeface="Times New Roman" panose="02020603050405020304" pitchFamily="18" charset="0"/>
              </a:rPr>
              <a:t>+ Đầu nối GND để nối với cực (-) của nguồn.</a:t>
            </a:r>
          </a:p>
          <a:p>
            <a:r>
              <a:rPr lang="vi-VN">
                <a:solidFill>
                  <a:srgbClr val="FF0000"/>
                </a:solidFill>
                <a:latin typeface="Times New Roman" panose="02020603050405020304" pitchFamily="18" charset="0"/>
                <a:cs typeface="Times New Roman" panose="02020603050405020304" pitchFamily="18" charset="0"/>
              </a:rPr>
              <a:t>+ Đầu nối VCC để nối với cực (+) của nguồn.</a:t>
            </a:r>
          </a:p>
          <a:p>
            <a:r>
              <a:rPr lang="vi-VN">
                <a:solidFill>
                  <a:srgbClr val="FF0000"/>
                </a:solidFill>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p>
          <a:p>
            <a:r>
              <a:rPr lang="vi-VN">
                <a:solidFill>
                  <a:srgbClr val="FF0000"/>
                </a:solidFill>
                <a:latin typeface="Times New Roman" panose="02020603050405020304" pitchFamily="18" charset="0"/>
                <a:cs typeface="Times New Roman" panose="02020603050405020304" pitchFamily="18" charset="0"/>
              </a:rPr>
              <a:t>- Công tắc</a:t>
            </a:r>
          </a:p>
          <a:p>
            <a:r>
              <a:rPr lang="vi-VN">
                <a:solidFill>
                  <a:srgbClr val="FF0000"/>
                </a:solidFill>
                <a:latin typeface="Times New Roman" panose="02020603050405020304" pitchFamily="18" charset="0"/>
                <a:cs typeface="Times New Roman" panose="02020603050405020304" pitchFamily="18" charset="0"/>
              </a:rPr>
              <a:t>- Máy bơm 12V</a:t>
            </a:r>
          </a:p>
          <a:p>
            <a:r>
              <a:rPr lang="vi-VN">
                <a:solidFill>
                  <a:srgbClr val="FF0000"/>
                </a:solidFill>
                <a:latin typeface="Times New Roman" panose="02020603050405020304" pitchFamily="18" charset="0"/>
                <a:cs typeface="Times New Roman" panose="02020603050405020304" pitchFamily="18" charset="0"/>
              </a:rPr>
              <a:t>- Nguồn điện 12V</a:t>
            </a:r>
          </a:p>
          <a:p>
            <a:r>
              <a:rPr lang="vi-VN">
                <a:solidFill>
                  <a:srgbClr val="FF0000"/>
                </a:solidFill>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p>
          <a:p>
            <a:r>
              <a:rPr lang="vi-VN">
                <a:solidFill>
                  <a:srgbClr val="FF0000"/>
                </a:solidFill>
                <a:latin typeface="Times New Roman" panose="02020603050405020304" pitchFamily="18" charset="0"/>
                <a:cs typeface="Times New Roman" panose="02020603050405020304" pitchFamily="18" charset="0"/>
              </a:rPr>
              <a:t>Bước 4. Lắp ráp mạch điện</a:t>
            </a:r>
          </a:p>
          <a:p>
            <a:r>
              <a:rPr lang="vi-VN">
                <a:solidFill>
                  <a:srgbClr val="FF0000"/>
                </a:solidFill>
                <a:latin typeface="Times New Roman" panose="02020603050405020304" pitchFamily="18" charset="0"/>
                <a:cs typeface="Times New Roman" panose="02020603050405020304" pitchFamily="18" charset="0"/>
              </a:rPr>
              <a:t>Bước 5. Vận hành mạch điện</a:t>
            </a:r>
          </a:p>
          <a:p>
            <a:r>
              <a:rPr lang="vi-VN">
                <a:solidFill>
                  <a:srgbClr val="FF0000"/>
                </a:solidFill>
                <a:latin typeface="Times New Roman" panose="02020603050405020304" pitchFamily="18" charset="0"/>
                <a:cs typeface="Times New Roman" panose="02020603050405020304" pitchFamily="18" charset="0"/>
              </a:rPr>
              <a:t>-Kiểm tra các vị trí đấu nối đảm bảo đúng, chắc chắn và an toàn</a:t>
            </a:r>
          </a:p>
          <a:p>
            <a:r>
              <a:rPr lang="vi-VN">
                <a:solidFill>
                  <a:srgbClr val="FF0000"/>
                </a:solidFill>
                <a:latin typeface="Times New Roman" panose="02020603050405020304" pitchFamily="18" charset="0"/>
                <a:cs typeface="Times New Roman" panose="02020603050405020304" pitchFamily="18" charset="0"/>
              </a:rPr>
              <a:t>- Bật công tắc cấp nguồn cho mạch điện</a:t>
            </a:r>
          </a:p>
          <a:p>
            <a:r>
              <a:rPr lang="vi-VN">
                <a:solidFill>
                  <a:srgbClr val="FF0000"/>
                </a:solidFill>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p>
          <a:p>
            <a:r>
              <a:rPr lang="vi-VN">
                <a:solidFill>
                  <a:srgbClr val="FF0000"/>
                </a:solidFill>
                <a:latin typeface="Times New Roman" panose="02020603050405020304" pitchFamily="18" charset="0"/>
                <a:cs typeface="Times New Roman" panose="02020603050405020304" pitchFamily="18" charset="0"/>
              </a:rPr>
              <a:t>- Đánh giá hoạt động của mạch điện và điều chỉnh</a:t>
            </a:r>
          </a:p>
        </p:txBody>
      </p:sp>
    </p:spTree>
    <p:extLst>
      <p:ext uri="{BB962C8B-B14F-4D97-AF65-F5344CB8AC3E}">
        <p14:creationId xmlns:p14="http://schemas.microsoft.com/office/powerpoint/2010/main" val="17406619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barn(inVertical)">
                                      <p:cBhvr>
                                        <p:cTn id="7" dur="500"/>
                                        <p:tgtEl>
                                          <p:spTgt spid="5">
                                            <p:txEl>
                                              <p:pRg st="0" end="0"/>
                                            </p:txEl>
                                          </p:spTgt>
                                        </p:tgtEl>
                                      </p:cBhvr>
                                    </p:animEffect>
                                  </p:childTnLst>
                                </p:cTn>
                              </p:par>
                              <p:par>
                                <p:cTn id="8" presetID="16" presetClass="entr" presetSubtype="2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barn(inVertical)">
                                      <p:cBhvr>
                                        <p:cTn id="10" dur="500"/>
                                        <p:tgtEl>
                                          <p:spTgt spid="5">
                                            <p:txEl>
                                              <p:pRg st="1" end="1"/>
                                            </p:txEl>
                                          </p:spTgt>
                                        </p:tgtEl>
                                      </p:cBhvr>
                                    </p:animEffect>
                                  </p:childTnLst>
                                </p:cTn>
                              </p:par>
                              <p:par>
                                <p:cTn id="11" presetID="16" presetClass="entr" presetSubtype="2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barn(inVertical)">
                                      <p:cBhvr>
                                        <p:cTn id="13" dur="500"/>
                                        <p:tgtEl>
                                          <p:spTgt spid="5">
                                            <p:txEl>
                                              <p:pRg st="2" end="2"/>
                                            </p:txEl>
                                          </p:spTgt>
                                        </p:tgtEl>
                                      </p:cBhvr>
                                    </p:animEffect>
                                  </p:childTnLst>
                                </p:cTn>
                              </p:par>
                              <p:par>
                                <p:cTn id="14" presetID="16" presetClass="entr" presetSubtype="2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barn(inVertical)">
                                      <p:cBhvr>
                                        <p:cTn id="16" dur="500"/>
                                        <p:tgtEl>
                                          <p:spTgt spid="5">
                                            <p:txEl>
                                              <p:pRg st="3" end="3"/>
                                            </p:txEl>
                                          </p:spTgt>
                                        </p:tgtEl>
                                      </p:cBhvr>
                                    </p:animEffect>
                                  </p:childTnLst>
                                </p:cTn>
                              </p:par>
                              <p:par>
                                <p:cTn id="17" presetID="16" presetClass="entr" presetSubtype="2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barn(inVertical)">
                                      <p:cBhvr>
                                        <p:cTn id="19" dur="500"/>
                                        <p:tgtEl>
                                          <p:spTgt spid="5">
                                            <p:txEl>
                                              <p:pRg st="4" end="4"/>
                                            </p:txEl>
                                          </p:spTgt>
                                        </p:tgtEl>
                                      </p:cBhvr>
                                    </p:animEffect>
                                  </p:childTnLst>
                                </p:cTn>
                              </p:par>
                              <p:par>
                                <p:cTn id="20" presetID="16" presetClass="entr" presetSubtype="21" fill="hold" nodeType="withEffect">
                                  <p:stCondLst>
                                    <p:cond delay="0"/>
                                  </p:stCondLst>
                                  <p:childTnLst>
                                    <p:set>
                                      <p:cBhvr>
                                        <p:cTn id="21" dur="1" fill="hold">
                                          <p:stCondLst>
                                            <p:cond delay="0"/>
                                          </p:stCondLst>
                                        </p:cTn>
                                        <p:tgtEl>
                                          <p:spTgt spid="5">
                                            <p:txEl>
                                              <p:pRg st="5" end="5"/>
                                            </p:txEl>
                                          </p:spTgt>
                                        </p:tgtEl>
                                        <p:attrNameLst>
                                          <p:attrName>style.visibility</p:attrName>
                                        </p:attrNameLst>
                                      </p:cBhvr>
                                      <p:to>
                                        <p:strVal val="visible"/>
                                      </p:to>
                                    </p:set>
                                    <p:animEffect transition="in" filter="barn(inVertical)">
                                      <p:cBhvr>
                                        <p:cTn id="22" dur="500"/>
                                        <p:tgtEl>
                                          <p:spTgt spid="5">
                                            <p:txEl>
                                              <p:pRg st="5" end="5"/>
                                            </p:txEl>
                                          </p:spTgt>
                                        </p:tgtEl>
                                      </p:cBhvr>
                                    </p:animEffect>
                                  </p:childTnLst>
                                </p:cTn>
                              </p:par>
                              <p:par>
                                <p:cTn id="23" presetID="16" presetClass="entr" presetSubtype="21" fill="hold" nodeType="withEffect">
                                  <p:stCondLst>
                                    <p:cond delay="0"/>
                                  </p:stCondLst>
                                  <p:childTnLst>
                                    <p:set>
                                      <p:cBhvr>
                                        <p:cTn id="24" dur="1" fill="hold">
                                          <p:stCondLst>
                                            <p:cond delay="0"/>
                                          </p:stCondLst>
                                        </p:cTn>
                                        <p:tgtEl>
                                          <p:spTgt spid="5">
                                            <p:txEl>
                                              <p:pRg st="6" end="6"/>
                                            </p:txEl>
                                          </p:spTgt>
                                        </p:tgtEl>
                                        <p:attrNameLst>
                                          <p:attrName>style.visibility</p:attrName>
                                        </p:attrNameLst>
                                      </p:cBhvr>
                                      <p:to>
                                        <p:strVal val="visible"/>
                                      </p:to>
                                    </p:set>
                                    <p:animEffect transition="in" filter="barn(inVertical)">
                                      <p:cBhvr>
                                        <p:cTn id="25" dur="500"/>
                                        <p:tgtEl>
                                          <p:spTgt spid="5">
                                            <p:txEl>
                                              <p:pRg st="6" end="6"/>
                                            </p:txEl>
                                          </p:spTgt>
                                        </p:tgtEl>
                                      </p:cBhvr>
                                    </p:animEffect>
                                  </p:childTnLst>
                                </p:cTn>
                              </p:par>
                              <p:par>
                                <p:cTn id="26" presetID="16" presetClass="entr" presetSubtype="21" fill="hold" nodeType="withEffect">
                                  <p:stCondLst>
                                    <p:cond delay="0"/>
                                  </p:stCondLst>
                                  <p:childTnLst>
                                    <p:set>
                                      <p:cBhvr>
                                        <p:cTn id="27" dur="1" fill="hold">
                                          <p:stCondLst>
                                            <p:cond delay="0"/>
                                          </p:stCondLst>
                                        </p:cTn>
                                        <p:tgtEl>
                                          <p:spTgt spid="5">
                                            <p:txEl>
                                              <p:pRg st="7" end="7"/>
                                            </p:txEl>
                                          </p:spTgt>
                                        </p:tgtEl>
                                        <p:attrNameLst>
                                          <p:attrName>style.visibility</p:attrName>
                                        </p:attrNameLst>
                                      </p:cBhvr>
                                      <p:to>
                                        <p:strVal val="visible"/>
                                      </p:to>
                                    </p:set>
                                    <p:animEffect transition="in" filter="barn(inVertical)">
                                      <p:cBhvr>
                                        <p:cTn id="28" dur="500"/>
                                        <p:tgtEl>
                                          <p:spTgt spid="5">
                                            <p:txEl>
                                              <p:pRg st="7" end="7"/>
                                            </p:txEl>
                                          </p:spTgt>
                                        </p:tgtEl>
                                      </p:cBhvr>
                                    </p:animEffect>
                                  </p:childTnLst>
                                </p:cTn>
                              </p:par>
                              <p:par>
                                <p:cTn id="29" presetID="16" presetClass="entr" presetSubtype="21" fill="hold" nodeType="withEffect">
                                  <p:stCondLst>
                                    <p:cond delay="0"/>
                                  </p:stCondLst>
                                  <p:childTnLst>
                                    <p:set>
                                      <p:cBhvr>
                                        <p:cTn id="30" dur="1" fill="hold">
                                          <p:stCondLst>
                                            <p:cond delay="0"/>
                                          </p:stCondLst>
                                        </p:cTn>
                                        <p:tgtEl>
                                          <p:spTgt spid="5">
                                            <p:txEl>
                                              <p:pRg st="8" end="8"/>
                                            </p:txEl>
                                          </p:spTgt>
                                        </p:tgtEl>
                                        <p:attrNameLst>
                                          <p:attrName>style.visibility</p:attrName>
                                        </p:attrNameLst>
                                      </p:cBhvr>
                                      <p:to>
                                        <p:strVal val="visible"/>
                                      </p:to>
                                    </p:set>
                                    <p:animEffect transition="in" filter="barn(inVertical)">
                                      <p:cBhvr>
                                        <p:cTn id="31" dur="500"/>
                                        <p:tgtEl>
                                          <p:spTgt spid="5">
                                            <p:txEl>
                                              <p:pRg st="8" end="8"/>
                                            </p:txEl>
                                          </p:spTgt>
                                        </p:tgtEl>
                                      </p:cBhvr>
                                    </p:animEffect>
                                  </p:childTnLst>
                                </p:cTn>
                              </p:par>
                              <p:par>
                                <p:cTn id="32" presetID="16" presetClass="entr" presetSubtype="21" fill="hold" nodeType="withEffect">
                                  <p:stCondLst>
                                    <p:cond delay="0"/>
                                  </p:stCondLst>
                                  <p:childTnLst>
                                    <p:set>
                                      <p:cBhvr>
                                        <p:cTn id="33" dur="1" fill="hold">
                                          <p:stCondLst>
                                            <p:cond delay="0"/>
                                          </p:stCondLst>
                                        </p:cTn>
                                        <p:tgtEl>
                                          <p:spTgt spid="5">
                                            <p:txEl>
                                              <p:pRg st="9" end="9"/>
                                            </p:txEl>
                                          </p:spTgt>
                                        </p:tgtEl>
                                        <p:attrNameLst>
                                          <p:attrName>style.visibility</p:attrName>
                                        </p:attrNameLst>
                                      </p:cBhvr>
                                      <p:to>
                                        <p:strVal val="visible"/>
                                      </p:to>
                                    </p:set>
                                    <p:animEffect transition="in" filter="barn(inVertical)">
                                      <p:cBhvr>
                                        <p:cTn id="34" dur="500"/>
                                        <p:tgtEl>
                                          <p:spTgt spid="5">
                                            <p:txEl>
                                              <p:pRg st="9" end="9"/>
                                            </p:txEl>
                                          </p:spTgt>
                                        </p:tgtEl>
                                      </p:cBhvr>
                                    </p:animEffect>
                                  </p:childTnLst>
                                </p:cTn>
                              </p:par>
                              <p:par>
                                <p:cTn id="35" presetID="16" presetClass="entr" presetSubtype="21" fill="hold" nodeType="withEffect">
                                  <p:stCondLst>
                                    <p:cond delay="0"/>
                                  </p:stCondLst>
                                  <p:childTnLst>
                                    <p:set>
                                      <p:cBhvr>
                                        <p:cTn id="36" dur="1" fill="hold">
                                          <p:stCondLst>
                                            <p:cond delay="0"/>
                                          </p:stCondLst>
                                        </p:cTn>
                                        <p:tgtEl>
                                          <p:spTgt spid="5">
                                            <p:txEl>
                                              <p:pRg st="10" end="10"/>
                                            </p:txEl>
                                          </p:spTgt>
                                        </p:tgtEl>
                                        <p:attrNameLst>
                                          <p:attrName>style.visibility</p:attrName>
                                        </p:attrNameLst>
                                      </p:cBhvr>
                                      <p:to>
                                        <p:strVal val="visible"/>
                                      </p:to>
                                    </p:set>
                                    <p:animEffect transition="in" filter="barn(inVertical)">
                                      <p:cBhvr>
                                        <p:cTn id="37" dur="500"/>
                                        <p:tgtEl>
                                          <p:spTgt spid="5">
                                            <p:txEl>
                                              <p:pRg st="10" end="10"/>
                                            </p:txEl>
                                          </p:spTgt>
                                        </p:tgtEl>
                                      </p:cBhvr>
                                    </p:animEffect>
                                  </p:childTnLst>
                                </p:cTn>
                              </p:par>
                              <p:par>
                                <p:cTn id="38" presetID="16" presetClass="entr" presetSubtype="21" fill="hold" nodeType="withEffect">
                                  <p:stCondLst>
                                    <p:cond delay="0"/>
                                  </p:stCondLst>
                                  <p:childTnLst>
                                    <p:set>
                                      <p:cBhvr>
                                        <p:cTn id="39" dur="1" fill="hold">
                                          <p:stCondLst>
                                            <p:cond delay="0"/>
                                          </p:stCondLst>
                                        </p:cTn>
                                        <p:tgtEl>
                                          <p:spTgt spid="5">
                                            <p:txEl>
                                              <p:pRg st="11" end="11"/>
                                            </p:txEl>
                                          </p:spTgt>
                                        </p:tgtEl>
                                        <p:attrNameLst>
                                          <p:attrName>style.visibility</p:attrName>
                                        </p:attrNameLst>
                                      </p:cBhvr>
                                      <p:to>
                                        <p:strVal val="visible"/>
                                      </p:to>
                                    </p:set>
                                    <p:animEffect transition="in" filter="barn(inVertical)">
                                      <p:cBhvr>
                                        <p:cTn id="40" dur="500"/>
                                        <p:tgtEl>
                                          <p:spTgt spid="5">
                                            <p:txEl>
                                              <p:pRg st="11" end="11"/>
                                            </p:txEl>
                                          </p:spTgt>
                                        </p:tgtEl>
                                      </p:cBhvr>
                                    </p:animEffect>
                                  </p:childTnLst>
                                </p:cTn>
                              </p:par>
                              <p:par>
                                <p:cTn id="41" presetID="16" presetClass="entr" presetSubtype="21" fill="hold" nodeType="withEffect">
                                  <p:stCondLst>
                                    <p:cond delay="0"/>
                                  </p:stCondLst>
                                  <p:childTnLst>
                                    <p:set>
                                      <p:cBhvr>
                                        <p:cTn id="42" dur="1" fill="hold">
                                          <p:stCondLst>
                                            <p:cond delay="0"/>
                                          </p:stCondLst>
                                        </p:cTn>
                                        <p:tgtEl>
                                          <p:spTgt spid="5">
                                            <p:txEl>
                                              <p:pRg st="12" end="12"/>
                                            </p:txEl>
                                          </p:spTgt>
                                        </p:tgtEl>
                                        <p:attrNameLst>
                                          <p:attrName>style.visibility</p:attrName>
                                        </p:attrNameLst>
                                      </p:cBhvr>
                                      <p:to>
                                        <p:strVal val="visible"/>
                                      </p:to>
                                    </p:set>
                                    <p:animEffect transition="in" filter="barn(inVertical)">
                                      <p:cBhvr>
                                        <p:cTn id="43" dur="500"/>
                                        <p:tgtEl>
                                          <p:spTgt spid="5">
                                            <p:txEl>
                                              <p:pRg st="12" end="12"/>
                                            </p:txEl>
                                          </p:spTgt>
                                        </p:tgtEl>
                                      </p:cBhvr>
                                    </p:animEffect>
                                  </p:childTnLst>
                                </p:cTn>
                              </p:par>
                              <p:par>
                                <p:cTn id="44" presetID="16" presetClass="entr" presetSubtype="21" fill="hold" nodeType="withEffect">
                                  <p:stCondLst>
                                    <p:cond delay="0"/>
                                  </p:stCondLst>
                                  <p:childTnLst>
                                    <p:set>
                                      <p:cBhvr>
                                        <p:cTn id="45" dur="1" fill="hold">
                                          <p:stCondLst>
                                            <p:cond delay="0"/>
                                          </p:stCondLst>
                                        </p:cTn>
                                        <p:tgtEl>
                                          <p:spTgt spid="5">
                                            <p:txEl>
                                              <p:pRg st="13" end="13"/>
                                            </p:txEl>
                                          </p:spTgt>
                                        </p:tgtEl>
                                        <p:attrNameLst>
                                          <p:attrName>style.visibility</p:attrName>
                                        </p:attrNameLst>
                                      </p:cBhvr>
                                      <p:to>
                                        <p:strVal val="visible"/>
                                      </p:to>
                                    </p:set>
                                    <p:animEffect transition="in" filter="barn(inVertical)">
                                      <p:cBhvr>
                                        <p:cTn id="46" dur="500"/>
                                        <p:tgtEl>
                                          <p:spTgt spid="5">
                                            <p:txEl>
                                              <p:pRg st="13" end="13"/>
                                            </p:txEl>
                                          </p:spTgt>
                                        </p:tgtEl>
                                      </p:cBhvr>
                                    </p:animEffect>
                                  </p:childTnLst>
                                </p:cTn>
                              </p:par>
                              <p:par>
                                <p:cTn id="47" presetID="16" presetClass="entr" presetSubtype="21" fill="hold" nodeType="withEffect">
                                  <p:stCondLst>
                                    <p:cond delay="0"/>
                                  </p:stCondLst>
                                  <p:childTnLst>
                                    <p:set>
                                      <p:cBhvr>
                                        <p:cTn id="48" dur="1" fill="hold">
                                          <p:stCondLst>
                                            <p:cond delay="0"/>
                                          </p:stCondLst>
                                        </p:cTn>
                                        <p:tgtEl>
                                          <p:spTgt spid="5">
                                            <p:txEl>
                                              <p:pRg st="14" end="14"/>
                                            </p:txEl>
                                          </p:spTgt>
                                        </p:tgtEl>
                                        <p:attrNameLst>
                                          <p:attrName>style.visibility</p:attrName>
                                        </p:attrNameLst>
                                      </p:cBhvr>
                                      <p:to>
                                        <p:strVal val="visible"/>
                                      </p:to>
                                    </p:set>
                                    <p:animEffect transition="in" filter="barn(inVertical)">
                                      <p:cBhvr>
                                        <p:cTn id="49" dur="500"/>
                                        <p:tgtEl>
                                          <p:spTgt spid="5">
                                            <p:txEl>
                                              <p:pRg st="14" end="14"/>
                                            </p:txEl>
                                          </p:spTgt>
                                        </p:tgtEl>
                                      </p:cBhvr>
                                    </p:animEffect>
                                  </p:childTnLst>
                                </p:cTn>
                              </p:par>
                              <p:par>
                                <p:cTn id="50" presetID="16" presetClass="entr" presetSubtype="21" fill="hold" nodeType="withEffect">
                                  <p:stCondLst>
                                    <p:cond delay="0"/>
                                  </p:stCondLst>
                                  <p:childTnLst>
                                    <p:set>
                                      <p:cBhvr>
                                        <p:cTn id="51" dur="1" fill="hold">
                                          <p:stCondLst>
                                            <p:cond delay="0"/>
                                          </p:stCondLst>
                                        </p:cTn>
                                        <p:tgtEl>
                                          <p:spTgt spid="5">
                                            <p:txEl>
                                              <p:pRg st="15" end="15"/>
                                            </p:txEl>
                                          </p:spTgt>
                                        </p:tgtEl>
                                        <p:attrNameLst>
                                          <p:attrName>style.visibility</p:attrName>
                                        </p:attrNameLst>
                                      </p:cBhvr>
                                      <p:to>
                                        <p:strVal val="visible"/>
                                      </p:to>
                                    </p:set>
                                    <p:animEffect transition="in" filter="barn(inVertical)">
                                      <p:cBhvr>
                                        <p:cTn id="52" dur="500"/>
                                        <p:tgtEl>
                                          <p:spTgt spid="5">
                                            <p:txEl>
                                              <p:pRg st="15" end="15"/>
                                            </p:txEl>
                                          </p:spTgt>
                                        </p:tgtEl>
                                      </p:cBhvr>
                                    </p:animEffect>
                                  </p:childTnLst>
                                </p:cTn>
                              </p:par>
                              <p:par>
                                <p:cTn id="53" presetID="16" presetClass="entr" presetSubtype="21" fill="hold" nodeType="withEffect">
                                  <p:stCondLst>
                                    <p:cond delay="0"/>
                                  </p:stCondLst>
                                  <p:childTnLst>
                                    <p:set>
                                      <p:cBhvr>
                                        <p:cTn id="54" dur="1" fill="hold">
                                          <p:stCondLst>
                                            <p:cond delay="0"/>
                                          </p:stCondLst>
                                        </p:cTn>
                                        <p:tgtEl>
                                          <p:spTgt spid="5">
                                            <p:txEl>
                                              <p:pRg st="16" end="16"/>
                                            </p:txEl>
                                          </p:spTgt>
                                        </p:tgtEl>
                                        <p:attrNameLst>
                                          <p:attrName>style.visibility</p:attrName>
                                        </p:attrNameLst>
                                      </p:cBhvr>
                                      <p:to>
                                        <p:strVal val="visible"/>
                                      </p:to>
                                    </p:set>
                                    <p:animEffect transition="in" filter="barn(inVertical)">
                                      <p:cBhvr>
                                        <p:cTn id="55" dur="500"/>
                                        <p:tgtEl>
                                          <p:spTgt spid="5">
                                            <p:txEl>
                                              <p:pRg st="16" end="16"/>
                                            </p:txEl>
                                          </p:spTgt>
                                        </p:tgtEl>
                                      </p:cBhvr>
                                    </p:animEffect>
                                  </p:childTnLst>
                                </p:cTn>
                              </p:par>
                              <p:par>
                                <p:cTn id="56" presetID="16" presetClass="entr" presetSubtype="21" fill="hold" nodeType="withEffect">
                                  <p:stCondLst>
                                    <p:cond delay="0"/>
                                  </p:stCondLst>
                                  <p:childTnLst>
                                    <p:set>
                                      <p:cBhvr>
                                        <p:cTn id="57" dur="1" fill="hold">
                                          <p:stCondLst>
                                            <p:cond delay="0"/>
                                          </p:stCondLst>
                                        </p:cTn>
                                        <p:tgtEl>
                                          <p:spTgt spid="5">
                                            <p:txEl>
                                              <p:pRg st="17" end="17"/>
                                            </p:txEl>
                                          </p:spTgt>
                                        </p:tgtEl>
                                        <p:attrNameLst>
                                          <p:attrName>style.visibility</p:attrName>
                                        </p:attrNameLst>
                                      </p:cBhvr>
                                      <p:to>
                                        <p:strVal val="visible"/>
                                      </p:to>
                                    </p:set>
                                    <p:animEffect transition="in" filter="barn(inVertical)">
                                      <p:cBhvr>
                                        <p:cTn id="58" dur="500"/>
                                        <p:tgtEl>
                                          <p:spTgt spid="5">
                                            <p:txEl>
                                              <p:pRg st="17" end="17"/>
                                            </p:txEl>
                                          </p:spTgt>
                                        </p:tgtEl>
                                      </p:cBhvr>
                                    </p:animEffect>
                                  </p:childTnLst>
                                </p:cTn>
                              </p:par>
                              <p:par>
                                <p:cTn id="59" presetID="16" presetClass="entr" presetSubtype="21" fill="hold" nodeType="withEffect">
                                  <p:stCondLst>
                                    <p:cond delay="0"/>
                                  </p:stCondLst>
                                  <p:childTnLst>
                                    <p:set>
                                      <p:cBhvr>
                                        <p:cTn id="60" dur="1" fill="hold">
                                          <p:stCondLst>
                                            <p:cond delay="0"/>
                                          </p:stCondLst>
                                        </p:cTn>
                                        <p:tgtEl>
                                          <p:spTgt spid="5">
                                            <p:txEl>
                                              <p:pRg st="18" end="18"/>
                                            </p:txEl>
                                          </p:spTgt>
                                        </p:tgtEl>
                                        <p:attrNameLst>
                                          <p:attrName>style.visibility</p:attrName>
                                        </p:attrNameLst>
                                      </p:cBhvr>
                                      <p:to>
                                        <p:strVal val="visible"/>
                                      </p:to>
                                    </p:set>
                                    <p:animEffect transition="in" filter="barn(inVertical)">
                                      <p:cBhvr>
                                        <p:cTn id="61" dur="500"/>
                                        <p:tgtEl>
                                          <p:spTgt spid="5">
                                            <p:txEl>
                                              <p:pRg st="18" end="1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2" y="598368"/>
            <a:ext cx="11812556" cy="5386090"/>
          </a:xfrm>
          <a:prstGeom prst="rect">
            <a:avLst/>
          </a:prstGeom>
        </p:spPr>
        <p:txBody>
          <a:bodyPr wrap="square">
            <a:spAutoFit/>
          </a:bodyPr>
          <a:lstStyle/>
          <a:p>
            <a:r>
              <a:rPr lang="en-US" sz="2400" b="1">
                <a:latin typeface="Times New Roman" panose="02020603050405020304" pitchFamily="18" charset="0"/>
                <a:cs typeface="Times New Roman" panose="02020603050405020304" pitchFamily="18" charset="0"/>
              </a:rPr>
              <a:t>II. Lắp ráp mạch điện điều khiển sử dụng mô đun cảm biến</a:t>
            </a:r>
          </a:p>
          <a:p>
            <a:r>
              <a:rPr lang="en-US" sz="1600" b="1">
                <a:latin typeface="Times New Roman" panose="02020603050405020304" pitchFamily="18" charset="0"/>
                <a:cs typeface="Times New Roman" panose="02020603050405020304" pitchFamily="18" charset="0"/>
              </a:rPr>
              <a:t>c. Mạch điện</a:t>
            </a:r>
            <a:r>
              <a:rPr lang="nl-NL" sz="1600" b="1">
                <a:latin typeface="Times New Roman" panose="02020603050405020304" pitchFamily="18" charset="0"/>
                <a:cs typeface="Times New Roman" panose="02020603050405020304" pitchFamily="18" charset="0"/>
              </a:rPr>
              <a:t> điều khiển sử dụng mô đun cảm biến độ ẩm</a:t>
            </a:r>
            <a:endParaRPr lang="en-US" sz="1600" b="1">
              <a:latin typeface="Times New Roman" panose="02020603050405020304" pitchFamily="18" charset="0"/>
              <a:cs typeface="Times New Roman" panose="02020603050405020304" pitchFamily="18" charset="0"/>
            </a:endParaRPr>
          </a:p>
          <a:p>
            <a:r>
              <a:rPr lang="en-US" sz="1600">
                <a:latin typeface="Times New Roman" panose="02020603050405020304" pitchFamily="18" charset="0"/>
                <a:cs typeface="Times New Roman" panose="02020603050405020304" pitchFamily="18" charset="0"/>
              </a:rPr>
              <a:t>Bước 1. Tìm hiểu về mô đun cảm biến độ ẩm</a:t>
            </a:r>
          </a:p>
          <a:p>
            <a:r>
              <a:rPr lang="en-US" sz="1600">
                <a:latin typeface="Times New Roman" panose="02020603050405020304" pitchFamily="18" charset="0"/>
                <a:cs typeface="Times New Roman" panose="02020603050405020304" pitchFamily="18" charset="0"/>
              </a:rPr>
              <a:t>- Cổng đầu ra điều khiển:</a:t>
            </a:r>
          </a:p>
          <a:p>
            <a:r>
              <a:rPr lang="en-US" sz="1600">
                <a:latin typeface="Times New Roman" panose="02020603050405020304" pitchFamily="18" charset="0"/>
                <a:cs typeface="Times New Roman" panose="02020603050405020304" pitchFamily="18" charset="0"/>
              </a:rPr>
              <a:t>+ Tiếp điểm thường mở</a:t>
            </a:r>
          </a:p>
          <a:p>
            <a:r>
              <a:rPr lang="en-US" sz="1600">
                <a:latin typeface="Times New Roman" panose="02020603050405020304" pitchFamily="18" charset="0"/>
                <a:cs typeface="Times New Roman" panose="02020603050405020304" pitchFamily="18" charset="0"/>
              </a:rPr>
              <a:t>+ Đầu nối chung</a:t>
            </a:r>
          </a:p>
          <a:p>
            <a:r>
              <a:rPr lang="en-US" sz="1600">
                <a:latin typeface="Times New Roman" panose="02020603050405020304" pitchFamily="18" charset="0"/>
                <a:cs typeface="Times New Roman" panose="02020603050405020304" pitchFamily="18" charset="0"/>
              </a:rPr>
              <a:t>+ Tiếp điểm thường đóng</a:t>
            </a:r>
          </a:p>
          <a:p>
            <a:r>
              <a:rPr lang="en-US" sz="1600">
                <a:latin typeface="Times New Roman" panose="02020603050405020304" pitchFamily="18" charset="0"/>
                <a:cs typeface="Times New Roman" panose="02020603050405020304" pitchFamily="18" charset="0"/>
              </a:rPr>
              <a:t>- Cổng nối nguồn cấp cho mô đun:</a:t>
            </a:r>
          </a:p>
          <a:p>
            <a:r>
              <a:rPr lang="en-US" sz="1600">
                <a:latin typeface="Times New Roman" panose="02020603050405020304" pitchFamily="18" charset="0"/>
                <a:cs typeface="Times New Roman" panose="02020603050405020304" pitchFamily="18" charset="0"/>
              </a:rPr>
              <a:t>+ Đầu nối GND để nối với cực (-) của nguồn.</a:t>
            </a:r>
          </a:p>
          <a:p>
            <a:r>
              <a:rPr lang="en-US" sz="1600">
                <a:latin typeface="Times New Roman" panose="02020603050405020304" pitchFamily="18" charset="0"/>
                <a:cs typeface="Times New Roman" panose="02020603050405020304" pitchFamily="18" charset="0"/>
              </a:rPr>
              <a:t>+ Đầu nối VCC để nối với cực (+) của nguồn.</a:t>
            </a:r>
          </a:p>
          <a:p>
            <a:r>
              <a:rPr lang="nl-NL" sz="1600">
                <a:latin typeface="Times New Roman" panose="02020603050405020304" pitchFamily="18" charset="0"/>
                <a:cs typeface="Times New Roman" panose="02020603050405020304" pitchFamily="18" charset="0"/>
              </a:rPr>
              <a:t>Bước 2. Tìm hiểu về sơ đồ của mạch điện điều khiển sử dụng mô đun cảm biến nhiệt độ</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Công tắc</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Máy bơm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Nguồn điện 12V</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3. Lập dự trù và chuẩn bị các dụng cụ, thiết  bị và vật liệu để lắp ráp mạch điện điều khiển sử dụng mô đun cảm biến độ ẩm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4. Lắp ráp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Bước 5. Vận hành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-Kiểm tra các vị trí đấu nối đảm bảo đúng, chắc chắn và an toàn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Bật công tắc cấp nguồn cho mạch điện</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Kiểm tra hoạt động của mạch điện theo chức năng: Thay đổi độ ẩm vào cảm biến độ ẩm, mạch điện sẽ tự động bật hoặc tắt máy bơm</a:t>
            </a:r>
            <a:endParaRPr lang="en-US" sz="1600">
              <a:latin typeface="Times New Roman" panose="02020603050405020304" pitchFamily="18" charset="0"/>
              <a:cs typeface="Times New Roman" panose="02020603050405020304" pitchFamily="18" charset="0"/>
            </a:endParaRPr>
          </a:p>
          <a:p>
            <a:r>
              <a:rPr lang="nl-NL" sz="1600">
                <a:latin typeface="Times New Roman" panose="02020603050405020304" pitchFamily="18" charset="0"/>
                <a:cs typeface="Times New Roman" panose="02020603050405020304" pitchFamily="18" charset="0"/>
              </a:rPr>
              <a:t>- Đánh giá hoạt động của mạch điện và điều chỉnh</a:t>
            </a:r>
            <a:endParaRPr lang="en-US" sz="1600">
              <a:latin typeface="Times New Roman" panose="02020603050405020304" pitchFamily="18" charset="0"/>
              <a:cs typeface="Times New Roman" panose="02020603050405020304" pitchFamily="18" charset="0"/>
            </a:endParaRPr>
          </a:p>
        </p:txBody>
      </p:sp>
      <p:pic>
        <p:nvPicPr>
          <p:cNvPr id="4" name="Picture 3"/>
          <p:cNvPicPr>
            <a:picLocks noChangeAspect="1"/>
          </p:cNvPicPr>
          <p:nvPr/>
        </p:nvPicPr>
        <p:blipFill>
          <a:blip r:embed="rId3"/>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2473696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 4"/>
          <p:cNvGraphicFramePr>
            <a:graphicFrameLocks noGrp="1"/>
          </p:cNvGraphicFramePr>
          <p:nvPr/>
        </p:nvGraphicFramePr>
        <p:xfrm>
          <a:off x="419878" y="918598"/>
          <a:ext cx="11448661" cy="2133600"/>
        </p:xfrm>
        <a:graphic>
          <a:graphicData uri="http://schemas.openxmlformats.org/drawingml/2006/table">
            <a:tbl>
              <a:tblPr firstRow="1" firstCol="1" bandRow="1"/>
              <a:tblGrid>
                <a:gridCol w="1735142">
                  <a:extLst>
                    <a:ext uri="{9D8B030D-6E8A-4147-A177-3AD203B41FA5}">
                      <a16:colId xmlns:a16="http://schemas.microsoft.com/office/drawing/2014/main" val="4151319077"/>
                    </a:ext>
                  </a:extLst>
                </a:gridCol>
                <a:gridCol w="4824278">
                  <a:extLst>
                    <a:ext uri="{9D8B030D-6E8A-4147-A177-3AD203B41FA5}">
                      <a16:colId xmlns:a16="http://schemas.microsoft.com/office/drawing/2014/main" val="1421415738"/>
                    </a:ext>
                  </a:extLst>
                </a:gridCol>
                <a:gridCol w="2271051">
                  <a:extLst>
                    <a:ext uri="{9D8B030D-6E8A-4147-A177-3AD203B41FA5}">
                      <a16:colId xmlns:a16="http://schemas.microsoft.com/office/drawing/2014/main" val="2992918495"/>
                    </a:ext>
                  </a:extLst>
                </a:gridCol>
                <a:gridCol w="2618190">
                  <a:extLst>
                    <a:ext uri="{9D8B030D-6E8A-4147-A177-3AD203B41FA5}">
                      <a16:colId xmlns:a16="http://schemas.microsoft.com/office/drawing/2014/main" val="4198096486"/>
                    </a:ext>
                  </a:extLst>
                </a:gridCol>
              </a:tblGrid>
              <a:tr h="0">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Tiêu chí</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2">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Đánh giá</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US"/>
                    </a:p>
                  </a:txBody>
                  <a:tcPr/>
                </a:tc>
                <a:extLst>
                  <a:ext uri="{0D108BD9-81ED-4DB2-BD59-A6C34878D82A}">
                    <a16:rowId xmlns:a16="http://schemas.microsoft.com/office/drawing/2014/main" val="961258176"/>
                  </a:ext>
                </a:extLst>
              </a:tr>
              <a:tr h="0">
                <a:tc vMerge="1">
                  <a:txBody>
                    <a:bodyPr/>
                    <a:lstStyle/>
                    <a:p>
                      <a:endParaRPr lang="en-US"/>
                    </a:p>
                  </a:txBody>
                  <a:tcPr/>
                </a:tc>
                <a:tc vMerge="1">
                  <a:txBody>
                    <a:bodyPr/>
                    <a:lstStyle/>
                    <a:p>
                      <a:endParaRPr lang="en-US"/>
                    </a:p>
                  </a:txBody>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800" b="1">
                          <a:effectLst/>
                          <a:latin typeface="Times New Roman" panose="02020603050405020304" pitchFamily="18" charset="0"/>
                          <a:ea typeface="Times New Roman" panose="02020603050405020304" pitchFamily="18" charset="0"/>
                        </a:rPr>
                        <a:t>Không đạt</a:t>
                      </a:r>
                      <a:endParaRPr lang="en-US" sz="28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0956633"/>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1</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an toàn cho người và thiết bị</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21978091"/>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2</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Độ chính xác của mạch lắp ráp</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94709859"/>
                  </a:ext>
                </a:extLst>
              </a:tr>
              <a:tr h="0">
                <a:tc>
                  <a:txBody>
                    <a:bodyPr/>
                    <a:lstStyle/>
                    <a:p>
                      <a:pPr marL="0" marR="0" algn="ctr">
                        <a:spcBef>
                          <a:spcPts val="0"/>
                        </a:spcBef>
                        <a:spcAft>
                          <a:spcPts val="0"/>
                        </a:spcAft>
                      </a:pPr>
                      <a:r>
                        <a:rPr lang="en-US" sz="2800">
                          <a:effectLst/>
                          <a:latin typeface="Times New Roman" panose="02020603050405020304" pitchFamily="18" charset="0"/>
                          <a:ea typeface="Times New Roman" panose="02020603050405020304" pitchFamily="18" charset="0"/>
                        </a:rPr>
                        <a:t>3</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Tính thẩm mỹ</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800">
                          <a:effectLst/>
                          <a:latin typeface="Times New Roman" panose="02020603050405020304" pitchFamily="18" charset="0"/>
                          <a:ea typeface="Times New Roman" panose="02020603050405020304" pitchFamily="18" charset="0"/>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122735118"/>
                  </a:ext>
                </a:extLst>
              </a:tr>
            </a:tbl>
          </a:graphicData>
        </a:graphic>
      </p:graphicFrame>
      <p:sp>
        <p:nvSpPr>
          <p:cNvPr id="6" name="TextBox 5"/>
          <p:cNvSpPr txBox="1"/>
          <p:nvPr/>
        </p:nvSpPr>
        <p:spPr>
          <a:xfrm>
            <a:off x="1520889" y="121297"/>
            <a:ext cx="3163078" cy="523220"/>
          </a:xfrm>
          <a:prstGeom prst="rect">
            <a:avLst/>
          </a:prstGeom>
          <a:noFill/>
        </p:spPr>
        <p:txBody>
          <a:bodyPr wrap="square" rtlCol="0">
            <a:spAutoFit/>
          </a:bodyPr>
          <a:lstStyle/>
          <a:p>
            <a:r>
              <a:rPr lang="en-US" sz="2800" b="1">
                <a:latin typeface="Times New Roman" panose="02020603050405020304" pitchFamily="18" charset="0"/>
                <a:cs typeface="Times New Roman" panose="02020603050405020304" pitchFamily="18" charset="0"/>
              </a:rPr>
              <a:t>Tiêu chí đánh giá</a:t>
            </a:r>
          </a:p>
        </p:txBody>
      </p:sp>
    </p:spTree>
    <p:extLst>
      <p:ext uri="{BB962C8B-B14F-4D97-AF65-F5344CB8AC3E}">
        <p14:creationId xmlns:p14="http://schemas.microsoft.com/office/powerpoint/2010/main" val="25580132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fade">
                                      <p:cBhvr>
                                        <p:cTn id="12" dur="1000"/>
                                        <p:tgtEl>
                                          <p:spTgt spid="6"/>
                                        </p:tgtEl>
                                      </p:cBhvr>
                                    </p:animEffect>
                                    <p:anim calcmode="lin" valueType="num">
                                      <p:cBhvr>
                                        <p:cTn id="13" dur="1000" fill="hold"/>
                                        <p:tgtEl>
                                          <p:spTgt spid="6"/>
                                        </p:tgtEl>
                                        <p:attrNameLst>
                                          <p:attrName>ppt_x</p:attrName>
                                        </p:attrNameLst>
                                      </p:cBhvr>
                                      <p:tavLst>
                                        <p:tav tm="0">
                                          <p:val>
                                            <p:strVal val="#ppt_x"/>
                                          </p:val>
                                        </p:tav>
                                        <p:tav tm="100000">
                                          <p:val>
                                            <p:strVal val="#ppt_x"/>
                                          </p:val>
                                        </p:tav>
                                      </p:tavLst>
                                    </p:anim>
                                    <p:anim calcmode="lin" valueType="num">
                                      <p:cBhvr>
                                        <p:cTn id="14"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501453" y="149945"/>
            <a:ext cx="8847820" cy="5905622"/>
          </a:xfrm>
          <a:prstGeom prst="rect">
            <a:avLst/>
          </a:prstGeom>
        </p:spPr>
      </p:pic>
      <p:sp>
        <p:nvSpPr>
          <p:cNvPr id="5" name="Rectangle 4"/>
          <p:cNvSpPr/>
          <p:nvPr/>
        </p:nvSpPr>
        <p:spPr>
          <a:xfrm>
            <a:off x="1872342" y="6211669"/>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Tree>
    <p:extLst>
      <p:ext uri="{BB962C8B-B14F-4D97-AF65-F5344CB8AC3E}">
        <p14:creationId xmlns:p14="http://schemas.microsoft.com/office/powerpoint/2010/main" val="7329267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barn(inVertical)">
                                      <p:cBhvr>
                                        <p:cTn id="10" dur="500"/>
                                        <p:tgtEl>
                                          <p:spTgt spid="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barn(inVertical)">
                                      <p:cBhvr>
                                        <p:cTn id="13"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Tree>
    <p:extLst>
      <p:ext uri="{BB962C8B-B14F-4D97-AF65-F5344CB8AC3E}">
        <p14:creationId xmlns:p14="http://schemas.microsoft.com/office/powerpoint/2010/main" val="23010237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wipe(down)">
                                      <p:cBhvr>
                                        <p:cTn id="7" dur="500"/>
                                        <p:tgtEl>
                                          <p:spTgt spid="4">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4627756"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LUYỆN TẬP</a:t>
            </a:r>
          </a:p>
        </p:txBody>
      </p:sp>
      <p:sp>
        <p:nvSpPr>
          <p:cNvPr id="4" name="Rectangle 3"/>
          <p:cNvSpPr/>
          <p:nvPr/>
        </p:nvSpPr>
        <p:spPr>
          <a:xfrm>
            <a:off x="249033" y="572391"/>
            <a:ext cx="11693912"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Bài 1. Em hãy tìm hiểu một ứng dụng khác của mô đun cảm biến ánh sáng: nêu chức năng, đề xuất ý tưởng vẽ sơ đồ lắp ráp và chia sẻ với các bạn trong lớp.</a:t>
            </a:r>
          </a:p>
        </p:txBody>
      </p:sp>
      <p:sp>
        <p:nvSpPr>
          <p:cNvPr id="2" name="Rectangle 1"/>
          <p:cNvSpPr/>
          <p:nvPr/>
        </p:nvSpPr>
        <p:spPr>
          <a:xfrm>
            <a:off x="500743" y="2102508"/>
            <a:ext cx="11367796" cy="1384995"/>
          </a:xfrm>
          <a:prstGeom prst="rect">
            <a:avLst/>
          </a:prstGeom>
        </p:spPr>
        <p:txBody>
          <a:bodyPr wrap="square">
            <a:spAutoFit/>
          </a:bodyPr>
          <a:lstStyle/>
          <a:p>
            <a:r>
              <a:rPr lang="vi-VN" sz="2800">
                <a:solidFill>
                  <a:srgbClr val="0000FF"/>
                </a:solidFill>
                <a:latin typeface="Times New Roman" panose="02020603050405020304" pitchFamily="18" charset="0"/>
                <a:cs typeface="Times New Roman" panose="02020603050405020304" pitchFamily="18" charset="0"/>
              </a:rPr>
              <a:t>Bài 1. Mô đun cảm biến ánh sáng được sử dụng trong rèm đóng mở tự động.</a:t>
            </a:r>
          </a:p>
          <a:p>
            <a:r>
              <a:rPr lang="vi-VN" sz="2800">
                <a:solidFill>
                  <a:srgbClr val="0000FF"/>
                </a:solidFill>
                <a:latin typeface="Times New Roman" panose="02020603050405020304" pitchFamily="18" charset="0"/>
                <a:cs typeface="Times New Roman" panose="02020603050405020304" pitchFamily="18" charset="0"/>
              </a:rPr>
              <a:t>Chức năng: Rèm tự động mở khi trời sáng và tự động đóng khi trời tối.</a:t>
            </a:r>
          </a:p>
          <a:p>
            <a:r>
              <a:rPr lang="vi-VN" sz="2800">
                <a:solidFill>
                  <a:srgbClr val="0000FF"/>
                </a:solidFill>
                <a:latin typeface="Times New Roman" panose="02020603050405020304" pitchFamily="18" charset="0"/>
                <a:cs typeface="Times New Roman" panose="02020603050405020304" pitchFamily="18" charset="0"/>
              </a:rPr>
              <a:t>Sơ đồ: </a:t>
            </a:r>
          </a:p>
        </p:txBody>
      </p:sp>
      <p:pic>
        <p:nvPicPr>
          <p:cNvPr id="5" name="Picture 4"/>
          <p:cNvPicPr>
            <a:picLocks noChangeAspect="1"/>
          </p:cNvPicPr>
          <p:nvPr/>
        </p:nvPicPr>
        <p:blipFill>
          <a:blip r:embed="rId4"/>
          <a:stretch>
            <a:fillRect/>
          </a:stretch>
        </p:blipFill>
        <p:spPr>
          <a:xfrm>
            <a:off x="2789339" y="3632624"/>
            <a:ext cx="7763583" cy="3038763"/>
          </a:xfrm>
          <a:prstGeom prst="rect">
            <a:avLst/>
          </a:prstGeom>
        </p:spPr>
      </p:pic>
    </p:spTree>
    <p:extLst>
      <p:ext uri="{BB962C8B-B14F-4D97-AF65-F5344CB8AC3E}">
        <p14:creationId xmlns:p14="http://schemas.microsoft.com/office/powerpoint/2010/main" val="4061282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fade">
                                      <p:cBhvr>
                                        <p:cTn id="17" dur="1000"/>
                                        <p:tgtEl>
                                          <p:spTgt spid="5"/>
                                        </p:tgtEl>
                                      </p:cBhvr>
                                    </p:animEffect>
                                    <p:anim calcmode="lin" valueType="num">
                                      <p:cBhvr>
                                        <p:cTn id="18" dur="1000" fill="hold"/>
                                        <p:tgtEl>
                                          <p:spTgt spid="5"/>
                                        </p:tgtEl>
                                        <p:attrNameLst>
                                          <p:attrName>ppt_x</p:attrName>
                                        </p:attrNameLst>
                                      </p:cBhvr>
                                      <p:tavLst>
                                        <p:tav tm="0">
                                          <p:val>
                                            <p:strVal val="#ppt_x"/>
                                          </p:val>
                                        </p:tav>
                                        <p:tav tm="100000">
                                          <p:val>
                                            <p:strVal val="#ppt_x"/>
                                          </p:val>
                                        </p:tav>
                                      </p:tavLst>
                                    </p:anim>
                                    <p:anim calcmode="lin" valueType="num">
                                      <p:cBhvr>
                                        <p:cTn id="1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815882"/>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1.Em hãy lên ý tưởng cho việc lắp ráp mô đun cảm biến đã được học sử dụng trong gia đình.</a:t>
            </a:r>
          </a:p>
          <a:p>
            <a:r>
              <a:rPr lang="en-US" sz="2800" b="1">
                <a:latin typeface="Times New Roman" panose="02020603050405020304" pitchFamily="18" charset="0"/>
                <a:cs typeface="Times New Roman" panose="02020603050405020304" pitchFamily="18" charset="0"/>
              </a:rPr>
              <a:t>2. Đề xuất một số ứng dụng cụ thể của các mạch điện điều khiển sử dụng mô đun cảm biến ánh sáng, nhiệt độ và độ ẩm trong gia đình</a:t>
            </a:r>
          </a:p>
        </p:txBody>
      </p:sp>
    </p:spTree>
    <p:extLst>
      <p:ext uri="{BB962C8B-B14F-4D97-AF65-F5344CB8AC3E}">
        <p14:creationId xmlns:p14="http://schemas.microsoft.com/office/powerpoint/2010/main" val="26470245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4"/>
          <a:stretch>
            <a:fillRect/>
          </a:stretch>
        </p:blipFill>
        <p:spPr>
          <a:xfrm>
            <a:off x="2224756" y="1969770"/>
            <a:ext cx="6331415" cy="3777887"/>
          </a:xfrm>
          <a:prstGeom prst="rect">
            <a:avLst/>
          </a:prstGeom>
        </p:spPr>
      </p:pic>
      <p:sp>
        <p:nvSpPr>
          <p:cNvPr id="4" name="TextBox 3"/>
          <p:cNvSpPr txBox="1"/>
          <p:nvPr/>
        </p:nvSpPr>
        <p:spPr>
          <a:xfrm>
            <a:off x="2528596" y="5999584"/>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Tree>
    <p:extLst>
      <p:ext uri="{BB962C8B-B14F-4D97-AF65-F5344CB8AC3E}">
        <p14:creationId xmlns:p14="http://schemas.microsoft.com/office/powerpoint/2010/main" val="8338839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par>
                                <p:cTn id="11" presetID="16" presetClass="entr" presetSubtype="21" fill="hold" nodeType="with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arn(inVertical)">
                                      <p:cBhvr>
                                        <p:cTn id="13" dur="500"/>
                                        <p:tgtEl>
                                          <p:spTgt spid="2"/>
                                        </p:tgtEl>
                                      </p:cBhvr>
                                    </p:animEffect>
                                  </p:childTnLst>
                                </p:cTn>
                              </p:par>
                              <p:par>
                                <p:cTn id="14" presetID="16" presetClass="entr" presetSubtype="21" fill="hold" grpId="0" nodeType="withEffect">
                                  <p:stCondLst>
                                    <p:cond delay="0"/>
                                  </p:stCondLst>
                                  <p:childTnLst>
                                    <p:set>
                                      <p:cBhvr>
                                        <p:cTn id="15" dur="1" fill="hold">
                                          <p:stCondLst>
                                            <p:cond delay="0"/>
                                          </p:stCondLst>
                                        </p:cTn>
                                        <p:tgtEl>
                                          <p:spTgt spid="4"/>
                                        </p:tgtEl>
                                        <p:attrNameLst>
                                          <p:attrName>style.visibility</p:attrName>
                                        </p:attrNameLst>
                                      </p:cBhvr>
                                      <p:to>
                                        <p:strVal val="visible"/>
                                      </p:to>
                                    </p:set>
                                    <p:animEffect transition="in" filter="barn(inVertical)">
                                      <p:cBhvr>
                                        <p:cTn id="16"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4"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3"/>
          <a:stretch>
            <a:fillRect/>
          </a:stretch>
        </p:blipFill>
        <p:spPr>
          <a:xfrm>
            <a:off x="6095989" y="3428998"/>
            <a:ext cx="21" cy="4"/>
          </a:xfrm>
          <a:prstGeom prst="rect">
            <a:avLst/>
          </a:prstGeom>
        </p:spPr>
      </p:pic>
      <p:sp>
        <p:nvSpPr>
          <p:cNvPr id="3" name="TextBox 2"/>
          <p:cNvSpPr txBox="1"/>
          <p:nvPr/>
        </p:nvSpPr>
        <p:spPr>
          <a:xfrm>
            <a:off x="5096107" y="0"/>
            <a:ext cx="2732048" cy="584775"/>
          </a:xfrm>
          <a:prstGeom prst="rect">
            <a:avLst/>
          </a:prstGeom>
          <a:noFill/>
        </p:spPr>
        <p:txBody>
          <a:bodyPr wrap="square" rtlCol="0">
            <a:spAutoFit/>
          </a:bodyPr>
          <a:lstStyle/>
          <a:p>
            <a:r>
              <a:rPr lang="en-US" sz="3200" b="1">
                <a:solidFill>
                  <a:srgbClr val="FF0000"/>
                </a:solidFill>
                <a:latin typeface="Times New Roman" panose="02020603050405020304" pitchFamily="18" charset="0"/>
                <a:cs typeface="Times New Roman" panose="02020603050405020304" pitchFamily="18" charset="0"/>
              </a:rPr>
              <a:t>VẬN DỤNG</a:t>
            </a:r>
          </a:p>
        </p:txBody>
      </p:sp>
      <p:sp>
        <p:nvSpPr>
          <p:cNvPr id="8" name="Rectangle 7"/>
          <p:cNvSpPr/>
          <p:nvPr/>
        </p:nvSpPr>
        <p:spPr>
          <a:xfrm>
            <a:off x="460916" y="584775"/>
            <a:ext cx="11537795" cy="1384995"/>
          </a:xfrm>
          <a:prstGeom prst="rect">
            <a:avLst/>
          </a:prstGeom>
        </p:spPr>
        <p:txBody>
          <a:bodyPr wrap="square">
            <a:spAutoFit/>
          </a:bodyPr>
          <a:lstStyle/>
          <a:p>
            <a:r>
              <a:rPr lang="vi-VN"/>
              <a:t> </a:t>
            </a:r>
            <a:r>
              <a:rPr lang="en-US" sz="2800" b="1">
                <a:latin typeface="Times New Roman" panose="02020603050405020304" pitchFamily="18" charset="0"/>
                <a:cs typeface="Times New Roman" panose="02020603050405020304" pitchFamily="18" charset="0"/>
              </a:rPr>
              <a:t>Em hãy sử dụng mô đun cảm biến hồng ngoại (Hình 11.8) để lắp ráp mạch điện điều khiển bóng đèn tự động bật, tắt khi có người và không có người.</a:t>
            </a:r>
          </a:p>
        </p:txBody>
      </p:sp>
      <p:pic>
        <p:nvPicPr>
          <p:cNvPr id="2" name="Picture 1"/>
          <p:cNvPicPr>
            <a:picLocks noChangeAspect="1"/>
          </p:cNvPicPr>
          <p:nvPr/>
        </p:nvPicPr>
        <p:blipFill>
          <a:blip r:embed="rId4"/>
          <a:stretch>
            <a:fillRect/>
          </a:stretch>
        </p:blipFill>
        <p:spPr>
          <a:xfrm>
            <a:off x="339972" y="1969770"/>
            <a:ext cx="6331415" cy="3777887"/>
          </a:xfrm>
          <a:prstGeom prst="rect">
            <a:avLst/>
          </a:prstGeom>
        </p:spPr>
      </p:pic>
      <p:sp>
        <p:nvSpPr>
          <p:cNvPr id="4" name="TextBox 3"/>
          <p:cNvSpPr txBox="1"/>
          <p:nvPr/>
        </p:nvSpPr>
        <p:spPr>
          <a:xfrm>
            <a:off x="589862" y="5952931"/>
            <a:ext cx="5831633" cy="369332"/>
          </a:xfrm>
          <a:prstGeom prst="rect">
            <a:avLst/>
          </a:prstGeom>
          <a:noFill/>
        </p:spPr>
        <p:txBody>
          <a:bodyPr wrap="square" rtlCol="0">
            <a:spAutoFit/>
          </a:bodyPr>
          <a:lstStyle/>
          <a:p>
            <a:r>
              <a:rPr lang="en-US" b="1" i="1">
                <a:latin typeface="Times New Roman" panose="02020603050405020304" pitchFamily="18" charset="0"/>
                <a:cs typeface="Times New Roman" panose="02020603050405020304" pitchFamily="18" charset="0"/>
              </a:rPr>
              <a:t>Hình 11.8. Mô đun cảm biến hồng ngoại</a:t>
            </a:r>
          </a:p>
        </p:txBody>
      </p:sp>
      <p:sp>
        <p:nvSpPr>
          <p:cNvPr id="5" name="Rectangle 4"/>
          <p:cNvSpPr/>
          <p:nvPr/>
        </p:nvSpPr>
        <p:spPr>
          <a:xfrm>
            <a:off x="6229813" y="2062103"/>
            <a:ext cx="5787280" cy="2585323"/>
          </a:xfrm>
          <a:prstGeom prst="rect">
            <a:avLst/>
          </a:prstGeom>
        </p:spPr>
        <p:txBody>
          <a:bodyPr wrap="square">
            <a:spAutoFit/>
          </a:bodyPr>
          <a:lstStyle/>
          <a:p>
            <a:r>
              <a:rPr lang="vi-VN" b="1">
                <a:solidFill>
                  <a:srgbClr val="0000FF"/>
                </a:solidFill>
              </a:rPr>
              <a:t>- Bước 1: Kết nối cảm biến hồng ngoại vào mô đun cảm biến.</a:t>
            </a:r>
          </a:p>
          <a:p>
            <a:r>
              <a:rPr lang="vi-VN" b="1">
                <a:solidFill>
                  <a:srgbClr val="0000FF"/>
                </a:solidFill>
              </a:rPr>
              <a:t>- Bước 2: Kết nối phụ tải (bóng đèn) vào mô đun cảm biến.</a:t>
            </a:r>
          </a:p>
          <a:p>
            <a:r>
              <a:rPr lang="vi-VN" b="1">
                <a:solidFill>
                  <a:srgbClr val="0000FF"/>
                </a:solidFill>
              </a:rPr>
              <a:t>- Bước 3: Kết nối nguồn điện một chiều 12 V vào cực nguồn của mô đun cảm biến.</a:t>
            </a:r>
          </a:p>
          <a:p>
            <a:r>
              <a:rPr lang="vi-VN" b="1">
                <a:solidFill>
                  <a:srgbClr val="0000FF"/>
                </a:solidFill>
              </a:rPr>
              <a:t>- Bước 4: Chỉnh ngưỡng tác động cho mô đun cảm biến.</a:t>
            </a:r>
          </a:p>
          <a:p>
            <a:r>
              <a:rPr lang="vi-VN" b="1">
                <a:solidFill>
                  <a:srgbClr val="0000FF"/>
                </a:solidFill>
              </a:rPr>
              <a:t>- Bước 5: Kiểm tra và vận hành.</a:t>
            </a:r>
          </a:p>
        </p:txBody>
      </p:sp>
    </p:spTree>
    <p:extLst>
      <p:ext uri="{BB962C8B-B14F-4D97-AF65-F5344CB8AC3E}">
        <p14:creationId xmlns:p14="http://schemas.microsoft.com/office/powerpoint/2010/main" val="125808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wheel(1)">
                                      <p:cBhvr>
                                        <p:cTn id="7" dur="2000"/>
                                        <p:tgtEl>
                                          <p:spTgt spid="5">
                                            <p:txEl>
                                              <p:pRg st="0" end="0"/>
                                            </p:txEl>
                                          </p:spTgt>
                                        </p:tgtEl>
                                      </p:cBhvr>
                                    </p:animEffect>
                                  </p:childTnLst>
                                </p:cTn>
                              </p:par>
                              <p:par>
                                <p:cTn id="8" presetID="21" presetClass="entr" presetSubtype="1" fill="hold" nodeType="withEffect">
                                  <p:stCondLst>
                                    <p:cond delay="0"/>
                                  </p:stCondLst>
                                  <p:childTnLst>
                                    <p:set>
                                      <p:cBhvr>
                                        <p:cTn id="9" dur="1" fill="hold">
                                          <p:stCondLst>
                                            <p:cond delay="0"/>
                                          </p:stCondLst>
                                        </p:cTn>
                                        <p:tgtEl>
                                          <p:spTgt spid="5">
                                            <p:txEl>
                                              <p:pRg st="1" end="1"/>
                                            </p:txEl>
                                          </p:spTgt>
                                        </p:tgtEl>
                                        <p:attrNameLst>
                                          <p:attrName>style.visibility</p:attrName>
                                        </p:attrNameLst>
                                      </p:cBhvr>
                                      <p:to>
                                        <p:strVal val="visible"/>
                                      </p:to>
                                    </p:set>
                                    <p:animEffect transition="in" filter="wheel(1)">
                                      <p:cBhvr>
                                        <p:cTn id="10" dur="2000"/>
                                        <p:tgtEl>
                                          <p:spTgt spid="5">
                                            <p:txEl>
                                              <p:pRg st="1" end="1"/>
                                            </p:txEl>
                                          </p:spTgt>
                                        </p:tgtEl>
                                      </p:cBhvr>
                                    </p:animEffect>
                                  </p:childTnLst>
                                </p:cTn>
                              </p:par>
                              <p:par>
                                <p:cTn id="11" presetID="21" presetClass="entr" presetSubtype="1"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animEffect transition="in" filter="wheel(1)">
                                      <p:cBhvr>
                                        <p:cTn id="13" dur="2000"/>
                                        <p:tgtEl>
                                          <p:spTgt spid="5">
                                            <p:txEl>
                                              <p:pRg st="2" end="2"/>
                                            </p:txEl>
                                          </p:spTgt>
                                        </p:tgtEl>
                                      </p:cBhvr>
                                    </p:animEffect>
                                  </p:childTnLst>
                                </p:cTn>
                              </p:par>
                              <p:par>
                                <p:cTn id="14" presetID="21" presetClass="entr" presetSubtype="1" fill="hold" nodeType="withEffect">
                                  <p:stCondLst>
                                    <p:cond delay="0"/>
                                  </p:stCondLst>
                                  <p:childTnLst>
                                    <p:set>
                                      <p:cBhvr>
                                        <p:cTn id="15" dur="1" fill="hold">
                                          <p:stCondLst>
                                            <p:cond delay="0"/>
                                          </p:stCondLst>
                                        </p:cTn>
                                        <p:tgtEl>
                                          <p:spTgt spid="5">
                                            <p:txEl>
                                              <p:pRg st="3" end="3"/>
                                            </p:txEl>
                                          </p:spTgt>
                                        </p:tgtEl>
                                        <p:attrNameLst>
                                          <p:attrName>style.visibility</p:attrName>
                                        </p:attrNameLst>
                                      </p:cBhvr>
                                      <p:to>
                                        <p:strVal val="visible"/>
                                      </p:to>
                                    </p:set>
                                    <p:animEffect transition="in" filter="wheel(1)">
                                      <p:cBhvr>
                                        <p:cTn id="16" dur="2000"/>
                                        <p:tgtEl>
                                          <p:spTgt spid="5">
                                            <p:txEl>
                                              <p:pRg st="3" end="3"/>
                                            </p:txEl>
                                          </p:spTgt>
                                        </p:tgtEl>
                                      </p:cBhvr>
                                    </p:animEffect>
                                  </p:childTnLst>
                                </p:cTn>
                              </p:par>
                              <p:par>
                                <p:cTn id="17" presetID="21" presetClass="entr" presetSubtype="1" fill="hold" nodeType="withEffect">
                                  <p:stCondLst>
                                    <p:cond delay="0"/>
                                  </p:stCondLst>
                                  <p:childTnLst>
                                    <p:set>
                                      <p:cBhvr>
                                        <p:cTn id="18" dur="1" fill="hold">
                                          <p:stCondLst>
                                            <p:cond delay="0"/>
                                          </p:stCondLst>
                                        </p:cTn>
                                        <p:tgtEl>
                                          <p:spTgt spid="5">
                                            <p:txEl>
                                              <p:pRg st="4" end="4"/>
                                            </p:txEl>
                                          </p:spTgt>
                                        </p:tgtEl>
                                        <p:attrNameLst>
                                          <p:attrName>style.visibility</p:attrName>
                                        </p:attrNameLst>
                                      </p:cBhvr>
                                      <p:to>
                                        <p:strVal val="visible"/>
                                      </p:to>
                                    </p:set>
                                    <p:animEffect transition="in" filter="wheel(1)">
                                      <p:cBhvr>
                                        <p:cTn id="19" dur="20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3"/>
          <a:stretch>
            <a:fillRect/>
          </a:stretch>
        </p:blipFill>
        <p:spPr>
          <a:xfrm>
            <a:off x="389485" y="65969"/>
            <a:ext cx="8847820" cy="4384733"/>
          </a:xfrm>
          <a:prstGeom prst="rect">
            <a:avLst/>
          </a:prstGeom>
        </p:spPr>
      </p:pic>
      <p:sp>
        <p:nvSpPr>
          <p:cNvPr id="5" name="Rectangle 4"/>
          <p:cNvSpPr/>
          <p:nvPr/>
        </p:nvSpPr>
        <p:spPr>
          <a:xfrm>
            <a:off x="2170921" y="4728432"/>
            <a:ext cx="6282613"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16.2. Mô hình ứng dụng của mô đun cảm biến độ ẩm</a:t>
            </a:r>
          </a:p>
        </p:txBody>
      </p:sp>
      <p:sp>
        <p:nvSpPr>
          <p:cNvPr id="6" name="Rectangle 5"/>
          <p:cNvSpPr/>
          <p:nvPr/>
        </p:nvSpPr>
        <p:spPr>
          <a:xfrm>
            <a:off x="9489231" y="327227"/>
            <a:ext cx="2239347" cy="440120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Quan sát hình 16.2 và cho biết mạch điều khiển sử dụng mô đun cảm biến có những thành phần chính nào?</a:t>
            </a:r>
          </a:p>
        </p:txBody>
      </p:sp>
      <p:sp>
        <p:nvSpPr>
          <p:cNvPr id="2" name="Rectangle 1"/>
          <p:cNvSpPr/>
          <p:nvPr/>
        </p:nvSpPr>
        <p:spPr>
          <a:xfrm>
            <a:off x="528735" y="5375494"/>
            <a:ext cx="11367796" cy="954107"/>
          </a:xfrm>
          <a:prstGeom prst="rect">
            <a:avLst/>
          </a:prstGeom>
        </p:spPr>
        <p:txBody>
          <a:bodyPr wrap="square">
            <a:spAutoFit/>
          </a:bodyPr>
          <a:lstStyle/>
          <a:p>
            <a:r>
              <a:rPr lang="vi-VN" sz="2800" b="1">
                <a:solidFill>
                  <a:srgbClr val="FF0000"/>
                </a:solidFill>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endParaRPr lang="en-US" sz="2800" b="1">
              <a:solidFill>
                <a:srgbClr val="FF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707428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wipe(down)">
                                      <p:cBhvr>
                                        <p:cTn id="7" dur="500"/>
                                        <p:tgtEl>
                                          <p:spTgt spid="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ounded Rectangle 3"/>
          <p:cNvSpPr/>
          <p:nvPr/>
        </p:nvSpPr>
        <p:spPr>
          <a:xfrm>
            <a:off x="2528596" y="541175"/>
            <a:ext cx="2855168" cy="998375"/>
          </a:xfrm>
          <a:prstGeom prst="roundRect">
            <a:avLst/>
          </a:prstGeom>
          <a:solidFill>
            <a:schemeClr val="accent6">
              <a:lumMod val="40000"/>
              <a:lumOff val="60000"/>
            </a:schemeClr>
          </a:solidFill>
          <a:ln>
            <a:solidFill>
              <a:schemeClr val="accent6">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Mô đun cảm biến</a:t>
            </a:r>
          </a:p>
        </p:txBody>
      </p:sp>
      <p:sp>
        <p:nvSpPr>
          <p:cNvPr id="5" name="Rounded Rectangle 4"/>
          <p:cNvSpPr/>
          <p:nvPr/>
        </p:nvSpPr>
        <p:spPr>
          <a:xfrm>
            <a:off x="6907763" y="541175"/>
            <a:ext cx="2855168" cy="998375"/>
          </a:xfrm>
          <a:prstGeom prst="roundRect">
            <a:avLst/>
          </a:prstGeom>
          <a:solidFill>
            <a:schemeClr val="accent2">
              <a:lumMod val="20000"/>
              <a:lumOff val="80000"/>
            </a:schemeClr>
          </a:solidFill>
          <a:ln>
            <a:solidFill>
              <a:schemeClr val="accent2">
                <a:lumMod val="20000"/>
                <a:lumOff val="8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Đối tượng điều khiển</a:t>
            </a:r>
          </a:p>
        </p:txBody>
      </p:sp>
      <p:sp>
        <p:nvSpPr>
          <p:cNvPr id="6" name="Rounded Rectangle 5"/>
          <p:cNvSpPr/>
          <p:nvPr/>
        </p:nvSpPr>
        <p:spPr>
          <a:xfrm>
            <a:off x="2528596" y="2503713"/>
            <a:ext cx="7147249" cy="998375"/>
          </a:xfrm>
          <a:prstGeom prst="roundRect">
            <a:avLst/>
          </a:prstGeom>
          <a:solidFill>
            <a:srgbClr val="FFFF00"/>
          </a:solidFill>
          <a:ln>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b="1">
                <a:solidFill>
                  <a:schemeClr val="tx1"/>
                </a:solidFill>
                <a:latin typeface="Times New Roman" panose="02020603050405020304" pitchFamily="18" charset="0"/>
                <a:cs typeface="Times New Roman" panose="02020603050405020304" pitchFamily="18" charset="0"/>
              </a:rPr>
              <a:t>Nguồn điện</a:t>
            </a:r>
          </a:p>
        </p:txBody>
      </p:sp>
      <p:cxnSp>
        <p:nvCxnSpPr>
          <p:cNvPr id="8" name="Straight Arrow Connector 7"/>
          <p:cNvCxnSpPr/>
          <p:nvPr/>
        </p:nvCxnSpPr>
        <p:spPr>
          <a:xfrm flipV="1">
            <a:off x="3713584" y="1539550"/>
            <a:ext cx="0" cy="961054"/>
          </a:xfrm>
          <a:prstGeom prst="straightConnector1">
            <a:avLst/>
          </a:prstGeom>
          <a:ln w="34925">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0" name="Straight Arrow Connector 9"/>
          <p:cNvCxnSpPr>
            <a:endCxn id="5" idx="2"/>
          </p:cNvCxnSpPr>
          <p:nvPr/>
        </p:nvCxnSpPr>
        <p:spPr>
          <a:xfrm flipV="1">
            <a:off x="8335347" y="1539550"/>
            <a:ext cx="0" cy="964163"/>
          </a:xfrm>
          <a:prstGeom prst="straightConnector1">
            <a:avLst/>
          </a:prstGeom>
          <a:ln w="3175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18" name="Straight Arrow Connector 17"/>
          <p:cNvCxnSpPr/>
          <p:nvPr/>
        </p:nvCxnSpPr>
        <p:spPr>
          <a:xfrm>
            <a:off x="5383764" y="1244409"/>
            <a:ext cx="1523999" cy="0"/>
          </a:xfrm>
          <a:prstGeom prst="straightConnector1">
            <a:avLst/>
          </a:prstGeom>
          <a:ln w="44450">
            <a:solidFill>
              <a:schemeClr val="tx1"/>
            </a:solidFill>
            <a:prstDash val="sysDot"/>
            <a:tailEnd type="triangle"/>
          </a:ln>
        </p:spPr>
        <p:style>
          <a:lnRef idx="1">
            <a:schemeClr val="accent1"/>
          </a:lnRef>
          <a:fillRef idx="0">
            <a:schemeClr val="accent1"/>
          </a:fillRef>
          <a:effectRef idx="0">
            <a:schemeClr val="accent1"/>
          </a:effectRef>
          <a:fontRef idx="minor">
            <a:schemeClr val="tx1"/>
          </a:fontRef>
        </p:style>
      </p:cxnSp>
      <p:sp>
        <p:nvSpPr>
          <p:cNvPr id="19" name="Rectangle 18"/>
          <p:cNvSpPr/>
          <p:nvPr/>
        </p:nvSpPr>
        <p:spPr>
          <a:xfrm>
            <a:off x="2528596" y="3832693"/>
            <a:ext cx="7747520" cy="369332"/>
          </a:xfrm>
          <a:prstGeom prst="rect">
            <a:avLst/>
          </a:prstGeom>
        </p:spPr>
        <p:txBody>
          <a:bodyPr wrap="square">
            <a:spAutoFit/>
          </a:bodyPr>
          <a:lstStyle/>
          <a:p>
            <a:r>
              <a:rPr lang="en-US" b="1" i="1">
                <a:latin typeface="Times New Roman" panose="02020603050405020304" pitchFamily="18" charset="0"/>
                <a:cs typeface="Times New Roman" panose="02020603050405020304" pitchFamily="18" charset="0"/>
              </a:rPr>
              <a:t>Hình 16.3. Sơ đồ khối của một mạch điện điều khiển sử dụng mô đun cảm biến</a:t>
            </a:r>
          </a:p>
        </p:txBody>
      </p:sp>
    </p:spTree>
    <p:extLst>
      <p:ext uri="{BB962C8B-B14F-4D97-AF65-F5344CB8AC3E}">
        <p14:creationId xmlns:p14="http://schemas.microsoft.com/office/powerpoint/2010/main" val="12558899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6"/>
                                        </p:tgtEl>
                                        <p:attrNameLst>
                                          <p:attrName>style.visibility</p:attrName>
                                        </p:attrNameLst>
                                      </p:cBhvr>
                                      <p:to>
                                        <p:strVal val="visible"/>
                                      </p:to>
                                    </p:set>
                                    <p:anim calcmode="lin" valueType="num">
                                      <p:cBhvr additive="base">
                                        <p:cTn id="15" dur="500" fill="hold"/>
                                        <p:tgtEl>
                                          <p:spTgt spid="6"/>
                                        </p:tgtEl>
                                        <p:attrNameLst>
                                          <p:attrName>ppt_x</p:attrName>
                                        </p:attrNameLst>
                                      </p:cBhvr>
                                      <p:tavLst>
                                        <p:tav tm="0">
                                          <p:val>
                                            <p:strVal val="#ppt_x"/>
                                          </p:val>
                                        </p:tav>
                                        <p:tav tm="100000">
                                          <p:val>
                                            <p:strVal val="#ppt_x"/>
                                          </p:val>
                                        </p:tav>
                                      </p:tavLst>
                                    </p:anim>
                                    <p:anim calcmode="lin" valueType="num">
                                      <p:cBhvr additive="base">
                                        <p:cTn id="16" dur="500" fill="hold"/>
                                        <p:tgtEl>
                                          <p:spTgt spid="6"/>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8"/>
                                        </p:tgtEl>
                                        <p:attrNameLst>
                                          <p:attrName>style.visibility</p:attrName>
                                        </p:attrNameLst>
                                      </p:cBhvr>
                                      <p:to>
                                        <p:strVal val="visible"/>
                                      </p:to>
                                    </p:set>
                                    <p:anim calcmode="lin" valueType="num">
                                      <p:cBhvr additive="base">
                                        <p:cTn id="19" dur="500" fill="hold"/>
                                        <p:tgtEl>
                                          <p:spTgt spid="8"/>
                                        </p:tgtEl>
                                        <p:attrNameLst>
                                          <p:attrName>ppt_x</p:attrName>
                                        </p:attrNameLst>
                                      </p:cBhvr>
                                      <p:tavLst>
                                        <p:tav tm="0">
                                          <p:val>
                                            <p:strVal val="#ppt_x"/>
                                          </p:val>
                                        </p:tav>
                                        <p:tav tm="100000">
                                          <p:val>
                                            <p:strVal val="#ppt_x"/>
                                          </p:val>
                                        </p:tav>
                                      </p:tavLst>
                                    </p:anim>
                                    <p:anim calcmode="lin" valueType="num">
                                      <p:cBhvr additive="base">
                                        <p:cTn id="20" dur="500" fill="hold"/>
                                        <p:tgtEl>
                                          <p:spTgt spid="8"/>
                                        </p:tgtEl>
                                        <p:attrNameLst>
                                          <p:attrName>ppt_y</p:attrName>
                                        </p:attrNameLst>
                                      </p:cBhvr>
                                      <p:tavLst>
                                        <p:tav tm="0">
                                          <p:val>
                                            <p:strVal val="1+#ppt_h/2"/>
                                          </p:val>
                                        </p:tav>
                                        <p:tav tm="100000">
                                          <p:val>
                                            <p:strVal val="#ppt_y"/>
                                          </p:val>
                                        </p:tav>
                                      </p:tavLst>
                                    </p:anim>
                                  </p:childTnLst>
                                </p:cTn>
                              </p:par>
                              <p:par>
                                <p:cTn id="21" presetID="2" presetClass="entr" presetSubtype="4" fill="hold" nodeType="with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8"/>
                                        </p:tgtEl>
                                        <p:attrNameLst>
                                          <p:attrName>style.visibility</p:attrName>
                                        </p:attrNameLst>
                                      </p:cBhvr>
                                      <p:to>
                                        <p:strVal val="visible"/>
                                      </p:to>
                                    </p:set>
                                    <p:anim calcmode="lin" valueType="num">
                                      <p:cBhvr additive="base">
                                        <p:cTn id="27" dur="500" fill="hold"/>
                                        <p:tgtEl>
                                          <p:spTgt spid="18"/>
                                        </p:tgtEl>
                                        <p:attrNameLst>
                                          <p:attrName>ppt_x</p:attrName>
                                        </p:attrNameLst>
                                      </p:cBhvr>
                                      <p:tavLst>
                                        <p:tav tm="0">
                                          <p:val>
                                            <p:strVal val="#ppt_x"/>
                                          </p:val>
                                        </p:tav>
                                        <p:tav tm="100000">
                                          <p:val>
                                            <p:strVal val="#ppt_x"/>
                                          </p:val>
                                        </p:tav>
                                      </p:tavLst>
                                    </p:anim>
                                    <p:anim calcmode="lin" valueType="num">
                                      <p:cBhvr additive="base">
                                        <p:cTn id="28" dur="500" fill="hold"/>
                                        <p:tgtEl>
                                          <p:spTgt spid="18"/>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9"/>
                                        </p:tgtEl>
                                        <p:attrNameLst>
                                          <p:attrName>style.visibility</p:attrName>
                                        </p:attrNameLst>
                                      </p:cBhvr>
                                      <p:to>
                                        <p:strVal val="visible"/>
                                      </p:to>
                                    </p:set>
                                    <p:anim calcmode="lin" valueType="num">
                                      <p:cBhvr additive="base">
                                        <p:cTn id="31" dur="500" fill="hold"/>
                                        <p:tgtEl>
                                          <p:spTgt spid="19"/>
                                        </p:tgtEl>
                                        <p:attrNameLst>
                                          <p:attrName>ppt_x</p:attrName>
                                        </p:attrNameLst>
                                      </p:cBhvr>
                                      <p:tavLst>
                                        <p:tav tm="0">
                                          <p:val>
                                            <p:strVal val="#ppt_x"/>
                                          </p:val>
                                        </p:tav>
                                        <p:tav tm="100000">
                                          <p:val>
                                            <p:strVal val="#ppt_x"/>
                                          </p:val>
                                        </p:tav>
                                      </p:tavLst>
                                    </p:anim>
                                    <p:anim calcmode="lin" valueType="num">
                                      <p:cBhvr additive="base">
                                        <p:cTn id="32" dur="50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animBg="1"/>
      <p:bldP spid="6" grpId="0" animBg="1"/>
      <p:bldP spid="1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05273" y="728997"/>
            <a:ext cx="11812556" cy="1384995"/>
          </a:xfrm>
          <a:prstGeom prst="rect">
            <a:avLst/>
          </a:prstGeom>
        </p:spPr>
        <p:txBody>
          <a:bodyPr wrap="square">
            <a:spAutoFit/>
          </a:bodyPr>
          <a:lstStyle/>
          <a:p>
            <a:r>
              <a:rPr lang="en-US" sz="2800" b="1">
                <a:latin typeface="Times New Roman" panose="02020603050405020304" pitchFamily="18" charset="0"/>
                <a:cs typeface="Times New Roman" panose="02020603050405020304" pitchFamily="18" charset="0"/>
              </a:rPr>
              <a:t>I.Sơ đồ khối mạch điện điều khiển sử dụng mô đun cảm biến</a:t>
            </a:r>
          </a:p>
          <a:p>
            <a:r>
              <a:rPr lang="en-US" sz="2800">
                <a:latin typeface="Times New Roman" panose="02020603050405020304" pitchFamily="18" charset="0"/>
                <a:cs typeface="Times New Roman" panose="02020603050405020304" pitchFamily="18" charset="0"/>
              </a:rPr>
              <a:t>Mạch điều khiển mô đun cảm biến thường gồm có một số thành phần chính như mô đun cảm biến, đối tượng điều khiển và nguồn điện.</a:t>
            </a:r>
          </a:p>
        </p:txBody>
      </p:sp>
      <p:pic>
        <p:nvPicPr>
          <p:cNvPr id="4" name="Picture 3"/>
          <p:cNvPicPr>
            <a:picLocks noChangeAspect="1"/>
          </p:cNvPicPr>
          <p:nvPr/>
        </p:nvPicPr>
        <p:blipFill>
          <a:blip r:embed="rId3"/>
          <a:stretch>
            <a:fillRect/>
          </a:stretch>
        </p:blipFill>
        <p:spPr>
          <a:xfrm>
            <a:off x="1273955" y="148080"/>
            <a:ext cx="9675191" cy="646232"/>
          </a:xfrm>
          <a:prstGeom prst="rect">
            <a:avLst/>
          </a:prstGeom>
        </p:spPr>
      </p:pic>
    </p:spTree>
    <p:extLst>
      <p:ext uri="{BB962C8B-B14F-4D97-AF65-F5344CB8AC3E}">
        <p14:creationId xmlns:p14="http://schemas.microsoft.com/office/powerpoint/2010/main" val="19029595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9" name="Rectangle 8"/>
          <p:cNvSpPr/>
          <p:nvPr/>
        </p:nvSpPr>
        <p:spPr>
          <a:xfrm>
            <a:off x="662473" y="1910849"/>
            <a:ext cx="11336694" cy="461665"/>
          </a:xfrm>
          <a:prstGeom prst="rect">
            <a:avLst/>
          </a:prstGeom>
        </p:spPr>
        <p:txBody>
          <a:bodyPr wrap="square">
            <a:spAutoFit/>
          </a:bodyPr>
          <a:lstStyle/>
          <a:p>
            <a:r>
              <a:rPr lang="vi-VN" sz="2400" i="1">
                <a:latin typeface="Times New Roman" panose="02020603050405020304" pitchFamily="18" charset="0"/>
                <a:cs typeface="Times New Roman" panose="02020603050405020304" pitchFamily="18" charset="0"/>
              </a:rPr>
              <a:t>Bảng 1.1. Các bước tiến hành lắp ráp mạch điện điều khiển sử dụng mô đun cảm biến</a:t>
            </a:r>
            <a:endParaRPr lang="en-US" sz="2400" i="1">
              <a:latin typeface="Times New Roman" panose="02020603050405020304" pitchFamily="18" charset="0"/>
              <a:cs typeface="Times New Roman" panose="02020603050405020304" pitchFamily="18" charset="0"/>
            </a:endParaRPr>
          </a:p>
        </p:txBody>
      </p:sp>
      <p:graphicFrame>
        <p:nvGraphicFramePr>
          <p:cNvPr id="10" name="Table 9"/>
          <p:cNvGraphicFramePr>
            <a:graphicFrameLocks noGrp="1"/>
          </p:cNvGraphicFramePr>
          <p:nvPr>
            <p:extLst>
              <p:ext uri="{D42A27DB-BD31-4B8C-83A1-F6EECF244321}">
                <p14:modId xmlns:p14="http://schemas.microsoft.com/office/powerpoint/2010/main" val="1415054121"/>
              </p:ext>
            </p:extLst>
          </p:nvPr>
        </p:nvGraphicFramePr>
        <p:xfrm>
          <a:off x="350798" y="2553251"/>
          <a:ext cx="11648368" cy="3657600"/>
        </p:xfrm>
        <a:graphic>
          <a:graphicData uri="http://schemas.openxmlformats.org/drawingml/2006/table">
            <a:tbl>
              <a:tblPr firstRow="1" firstCol="1" bandRow="1"/>
              <a:tblGrid>
                <a:gridCol w="5824184">
                  <a:extLst>
                    <a:ext uri="{9D8B030D-6E8A-4147-A177-3AD203B41FA5}">
                      <a16:colId xmlns:a16="http://schemas.microsoft.com/office/drawing/2014/main" val="2130944180"/>
                    </a:ext>
                  </a:extLst>
                </a:gridCol>
                <a:gridCol w="5824184">
                  <a:extLst>
                    <a:ext uri="{9D8B030D-6E8A-4147-A177-3AD203B41FA5}">
                      <a16:colId xmlns:a16="http://schemas.microsoft.com/office/drawing/2014/main" val="662719943"/>
                    </a:ext>
                  </a:extLst>
                </a:gridCol>
              </a:tblGrid>
              <a:tr h="0">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Trình tự các bước</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lgn="ctr">
                        <a:spcBef>
                          <a:spcPts val="0"/>
                        </a:spcBef>
                        <a:spcAft>
                          <a:spcPts val="0"/>
                        </a:spcAft>
                      </a:pPr>
                      <a:r>
                        <a:rPr lang="en-US" sz="2400" b="1">
                          <a:solidFill>
                            <a:srgbClr val="000000"/>
                          </a:solidFill>
                          <a:effectLst/>
                          <a:latin typeface="Times New Roman" panose="02020603050405020304" pitchFamily="18" charset="0"/>
                          <a:ea typeface="Times New Roman" panose="02020603050405020304" pitchFamily="18" charset="0"/>
                        </a:rPr>
                        <a:t>Nội dung thực hiện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49142827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1. Tìm hiểu về mô đun cảm biến: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vị trí cổng đầu vào nguồn cấp và vị trí cổng đầu ra điều khiển của mô đun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3653872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2. Tìm hiểu về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Xác định các thành phần chính và cách đấu nối của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579746863"/>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3. Chuẩn bị</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Chuẩn bị các dụng cụ, vật liệu và thiết bị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768572449"/>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4. Lắp ráp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Tiến hành đấu nối theo sơ đồ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125189080"/>
                  </a:ext>
                </a:extLst>
              </a:tr>
              <a:tr h="0">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Bước 5. Vận hành mạch điện</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a:spcBef>
                          <a:spcPts val="0"/>
                        </a:spcBef>
                        <a:spcAft>
                          <a:spcPts val="0"/>
                        </a:spcAft>
                      </a:pPr>
                      <a:r>
                        <a:rPr lang="en-US" sz="2400">
                          <a:solidFill>
                            <a:srgbClr val="000000"/>
                          </a:solidFill>
                          <a:effectLst/>
                          <a:latin typeface="Times New Roman" panose="02020603050405020304" pitchFamily="18" charset="0"/>
                          <a:ea typeface="Times New Roman" panose="02020603050405020304" pitchFamily="18" charset="0"/>
                        </a:rPr>
                        <a:t>Cấp nguồn và kiểm tra hoạt động của mạch điện. Đánh giá và điều chỉnh.</a:t>
                      </a:r>
                      <a:endParaRPr lang="en-US" sz="2400">
                        <a:effectLst/>
                        <a:latin typeface="Times New Roman" panose="02020603050405020304" pitchFamily="18" charset="0"/>
                        <a:ea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978532253"/>
                  </a:ext>
                </a:extLst>
              </a:tr>
            </a:tbl>
          </a:graphicData>
        </a:graphic>
      </p:graphicFrame>
    </p:spTree>
    <p:extLst>
      <p:ext uri="{BB962C8B-B14F-4D97-AF65-F5344CB8AC3E}">
        <p14:creationId xmlns:p14="http://schemas.microsoft.com/office/powerpoint/2010/main" val="15553789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fade">
                                      <p:cBhvr>
                                        <p:cTn id="12" dur="1000"/>
                                        <p:tgtEl>
                                          <p:spTgt spid="9"/>
                                        </p:tgtEl>
                                      </p:cBhvr>
                                    </p:animEffect>
                                    <p:anim calcmode="lin" valueType="num">
                                      <p:cBhvr>
                                        <p:cTn id="13" dur="1000" fill="hold"/>
                                        <p:tgtEl>
                                          <p:spTgt spid="9"/>
                                        </p:tgtEl>
                                        <p:attrNameLst>
                                          <p:attrName>ppt_x</p:attrName>
                                        </p:attrNameLst>
                                      </p:cBhvr>
                                      <p:tavLst>
                                        <p:tav tm="0">
                                          <p:val>
                                            <p:strVal val="#ppt_x"/>
                                          </p:val>
                                        </p:tav>
                                        <p:tav tm="100000">
                                          <p:val>
                                            <p:strVal val="#ppt_x"/>
                                          </p:val>
                                        </p:tav>
                                      </p:tavLst>
                                    </p:anim>
                                    <p:anim calcmode="lin" valueType="num">
                                      <p:cBhvr>
                                        <p:cTn id="14" dur="1000" fill="hold"/>
                                        <p:tgtEl>
                                          <p:spTgt spid="9"/>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fade">
                                      <p:cBhvr>
                                        <p:cTn id="17" dur="1000"/>
                                        <p:tgtEl>
                                          <p:spTgt spid="10"/>
                                        </p:tgtEl>
                                      </p:cBhvr>
                                    </p:animEffect>
                                    <p:anim calcmode="lin" valueType="num">
                                      <p:cBhvr>
                                        <p:cTn id="18" dur="1000" fill="hold"/>
                                        <p:tgtEl>
                                          <p:spTgt spid="10"/>
                                        </p:tgtEl>
                                        <p:attrNameLst>
                                          <p:attrName>ppt_x</p:attrName>
                                        </p:attrNameLst>
                                      </p:cBhvr>
                                      <p:tavLst>
                                        <p:tav tm="0">
                                          <p:val>
                                            <p:strVal val="#ppt_x"/>
                                          </p:val>
                                        </p:tav>
                                        <p:tav tm="100000">
                                          <p:val>
                                            <p:strVal val="#ppt_x"/>
                                          </p:val>
                                        </p:tav>
                                      </p:tavLst>
                                    </p:anim>
                                    <p:anim calcmode="lin" valueType="num">
                                      <p:cBhvr>
                                        <p:cTn id="19"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4841" y="94967"/>
            <a:ext cx="11834326" cy="1815882"/>
          </a:xfrm>
          <a:prstGeom prst="rect">
            <a:avLst/>
          </a:prstGeom>
        </p:spPr>
        <p:txBody>
          <a:bodyPr wrap="square">
            <a:spAutoFit/>
          </a:bodyPr>
          <a:lstStyle/>
          <a:p>
            <a:r>
              <a:rPr lang="vi-VN" sz="2800" b="1">
                <a:latin typeface="Times New Roman" panose="02020603050405020304" pitchFamily="18" charset="0"/>
                <a:cs typeface="Times New Roman" panose="02020603050405020304" pitchFamily="18" charset="0"/>
              </a:rPr>
              <a:t>1. Quan sát bảng 16.1. và đưa ra các bước tiến hành lắp ráp mạch điện điều khiển sử dụng mô đun cảm biến</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a:p>
            <a:r>
              <a:rPr lang="vi-VN" sz="2800" b="1">
                <a:latin typeface="Times New Roman" panose="02020603050405020304" pitchFamily="18" charset="0"/>
                <a:cs typeface="Times New Roman" panose="02020603050405020304" pitchFamily="18" charset="0"/>
              </a:rPr>
              <a:t>2. Hoạt động lắp ráp mạch điện điều khiển sử dụng mô đun cảm biến được đánh giá theo các tiêu chí nào</a:t>
            </a:r>
            <a:r>
              <a:rPr lang="en-US" sz="2800" b="1">
                <a:latin typeface="Times New Roman" panose="02020603050405020304" pitchFamily="18" charset="0"/>
                <a:cs typeface="Times New Roman" panose="02020603050405020304" pitchFamily="18" charset="0"/>
              </a:rPr>
              <a:t>?</a:t>
            </a:r>
            <a:endParaRPr lang="vi-VN" sz="2800" b="1">
              <a:latin typeface="Times New Roman" panose="02020603050405020304" pitchFamily="18" charset="0"/>
              <a:cs typeface="Times New Roman" panose="02020603050405020304" pitchFamily="18" charset="0"/>
            </a:endParaRPr>
          </a:p>
        </p:txBody>
      </p:sp>
      <p:sp>
        <p:nvSpPr>
          <p:cNvPr id="2" name="Rectangle 1"/>
          <p:cNvSpPr/>
          <p:nvPr/>
        </p:nvSpPr>
        <p:spPr>
          <a:xfrm>
            <a:off x="186611" y="1910849"/>
            <a:ext cx="11812556" cy="4893647"/>
          </a:xfrm>
          <a:prstGeom prst="rect">
            <a:avLst/>
          </a:prstGeom>
        </p:spPr>
        <p:txBody>
          <a:bodyPr wrap="square">
            <a:spAutoFit/>
          </a:bodyPr>
          <a:lstStyle/>
          <a:p>
            <a:r>
              <a:rPr lang="vi-VN" sz="2400">
                <a:solidFill>
                  <a:srgbClr val="FF0000"/>
                </a:solidFill>
                <a:latin typeface="Times New Roman" panose="02020603050405020304" pitchFamily="18" charset="0"/>
                <a:cs typeface="Times New Roman" panose="02020603050405020304" pitchFamily="18" charset="0"/>
              </a:rPr>
              <a:t>1. Các bước tiến hành lắp ráp mạch điện điều khiển sử dụng mô đun cảm biến</a:t>
            </a:r>
          </a:p>
          <a:p>
            <a:r>
              <a:rPr lang="vi-VN" sz="2400">
                <a:solidFill>
                  <a:srgbClr val="FF0000"/>
                </a:solidFill>
                <a:latin typeface="Times New Roman" panose="02020603050405020304" pitchFamily="18" charset="0"/>
                <a:cs typeface="Times New Roman" panose="02020603050405020304" pitchFamily="18" charset="0"/>
              </a:rPr>
              <a:t>Bước 1. Tìm hiểu về mô đun cảm biến: Xác định vị trí cổng đầu vào nguồn cấp và vị trí cổng đầu ra điều khiển của mô đun</a:t>
            </a:r>
          </a:p>
          <a:p>
            <a:r>
              <a:rPr lang="vi-VN" sz="2400">
                <a:solidFill>
                  <a:srgbClr val="FF0000"/>
                </a:solidFill>
                <a:latin typeface="Times New Roman" panose="02020603050405020304" pitchFamily="18" charset="0"/>
                <a:cs typeface="Times New Roman" panose="02020603050405020304" pitchFamily="18" charset="0"/>
              </a:rPr>
              <a:t>Bước 2. Tìm hiểu về sơ đồ mạch điện: Xác định các thành phần chính và cách đấu nối của mạch điện</a:t>
            </a:r>
          </a:p>
          <a:p>
            <a:r>
              <a:rPr lang="vi-VN" sz="2400">
                <a:solidFill>
                  <a:srgbClr val="FF0000"/>
                </a:solidFill>
                <a:latin typeface="Times New Roman" panose="02020603050405020304" pitchFamily="18" charset="0"/>
                <a:cs typeface="Times New Roman" panose="02020603050405020304" pitchFamily="18" charset="0"/>
              </a:rPr>
              <a:t>Bước 3. Chuẩn bị: Chuẩn bị các dụng cụ, vật liệu và thiết bị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4. Lắp ráp mạch điện: Tiến hành đấu nối theo sơ đồ mạch điện</a:t>
            </a:r>
          </a:p>
          <a:p>
            <a:r>
              <a:rPr lang="vi-VN" sz="2400">
                <a:solidFill>
                  <a:srgbClr val="FF0000"/>
                </a:solidFill>
                <a:latin typeface="Times New Roman" panose="02020603050405020304" pitchFamily="18" charset="0"/>
                <a:cs typeface="Times New Roman" panose="02020603050405020304" pitchFamily="18" charset="0"/>
              </a:rPr>
              <a:t>Bước 5. Vận hành mạch điện: Cấp nguồn và kiểm tra hoạt động của mạch điện. Đánh giá và điều chỉnh.</a:t>
            </a:r>
            <a:endParaRPr lang="en-US" sz="2400">
              <a:solidFill>
                <a:srgbClr val="FF0000"/>
              </a:solidFill>
              <a:latin typeface="Times New Roman" panose="02020603050405020304" pitchFamily="18" charset="0"/>
              <a:cs typeface="Times New Roman" panose="02020603050405020304" pitchFamily="18" charset="0"/>
            </a:endParaRPr>
          </a:p>
          <a:p>
            <a:r>
              <a:rPr lang="en-US" sz="2400">
                <a:solidFill>
                  <a:srgbClr val="FF0000"/>
                </a:solidFill>
                <a:latin typeface="Times New Roman" panose="02020603050405020304" pitchFamily="18" charset="0"/>
                <a:cs typeface="Times New Roman" panose="02020603050405020304" pitchFamily="18" charset="0"/>
              </a:rPr>
              <a:t>2. Tiêu chí đánh giá</a:t>
            </a:r>
          </a:p>
          <a:p>
            <a:r>
              <a:rPr lang="en-US" sz="2400">
                <a:solidFill>
                  <a:srgbClr val="FF0000"/>
                </a:solidFill>
                <a:latin typeface="Times New Roman" panose="02020603050405020304" pitchFamily="18" charset="0"/>
                <a:cs typeface="Times New Roman" panose="02020603050405020304" pitchFamily="18" charset="0"/>
              </a:rPr>
              <a:t>- Tiến hành đúng trình tự</a:t>
            </a:r>
          </a:p>
          <a:p>
            <a:r>
              <a:rPr lang="en-US" sz="2400">
                <a:solidFill>
                  <a:srgbClr val="FF0000"/>
                </a:solidFill>
                <a:latin typeface="Times New Roman" panose="02020603050405020304" pitchFamily="18" charset="0"/>
                <a:cs typeface="Times New Roman" panose="02020603050405020304" pitchFamily="18" charset="0"/>
              </a:rPr>
              <a:t>- Đấu nối đúng, chắc chắn, an toàn</a:t>
            </a:r>
          </a:p>
          <a:p>
            <a:r>
              <a:rPr lang="en-US" sz="2400">
                <a:solidFill>
                  <a:srgbClr val="FF0000"/>
                </a:solidFill>
                <a:latin typeface="Times New Roman" panose="02020603050405020304" pitchFamily="18" charset="0"/>
                <a:cs typeface="Times New Roman" panose="02020603050405020304" pitchFamily="18" charset="0"/>
              </a:rPr>
              <a:t>- Mạch hoạt động đúng chức năng</a:t>
            </a:r>
          </a:p>
        </p:txBody>
      </p:sp>
    </p:spTree>
    <p:extLst>
      <p:ext uri="{BB962C8B-B14F-4D97-AF65-F5344CB8AC3E}">
        <p14:creationId xmlns:p14="http://schemas.microsoft.com/office/powerpoint/2010/main" val="21671020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nodeType="clickEffect">
                                  <p:stCondLst>
                                    <p:cond delay="0"/>
                                  </p:stCondLst>
                                  <p:childTnLst>
                                    <p:set>
                                      <p:cBhvr>
                                        <p:cTn id="13" dur="1" fill="hold">
                                          <p:stCondLst>
                                            <p:cond delay="0"/>
                                          </p:stCondLst>
                                        </p:cTn>
                                        <p:tgtEl>
                                          <p:spTgt spid="2">
                                            <p:txEl>
                                              <p:pRg st="0" end="0"/>
                                            </p:txEl>
                                          </p:spTgt>
                                        </p:tgtEl>
                                        <p:attrNameLst>
                                          <p:attrName>style.visibility</p:attrName>
                                        </p:attrNameLst>
                                      </p:cBhvr>
                                      <p:to>
                                        <p:strVal val="visible"/>
                                      </p:to>
                                    </p:set>
                                    <p:animEffect transition="in" filter="fade">
                                      <p:cBhvr>
                                        <p:cTn id="14" dur="1000"/>
                                        <p:tgtEl>
                                          <p:spTgt spid="2">
                                            <p:txEl>
                                              <p:pRg st="0" end="0"/>
                                            </p:txEl>
                                          </p:spTgt>
                                        </p:tgtEl>
                                      </p:cBhvr>
                                    </p:animEffect>
                                    <p:anim calcmode="lin" valueType="num">
                                      <p:cBhvr>
                                        <p:cTn id="15" dur="1000" fill="hold"/>
                                        <p:tgtEl>
                                          <p:spTgt spid="2">
                                            <p:txEl>
                                              <p:pRg st="0" end="0"/>
                                            </p:txEl>
                                          </p:spTgt>
                                        </p:tgtEl>
                                        <p:attrNameLst>
                                          <p:attrName>ppt_x</p:attrName>
                                        </p:attrNameLst>
                                      </p:cBhvr>
                                      <p:tavLst>
                                        <p:tav tm="0">
                                          <p:val>
                                            <p:strVal val="#ppt_x"/>
                                          </p:val>
                                        </p:tav>
                                        <p:tav tm="100000">
                                          <p:val>
                                            <p:strVal val="#ppt_x"/>
                                          </p:val>
                                        </p:tav>
                                      </p:tavLst>
                                    </p:anim>
                                    <p:anim calcmode="lin" valueType="num">
                                      <p:cBhvr>
                                        <p:cTn id="16" dur="1000" fill="hold"/>
                                        <p:tgtEl>
                                          <p:spTgt spid="2">
                                            <p:txEl>
                                              <p:pRg st="0" end="0"/>
                                            </p:txEl>
                                          </p:spTgt>
                                        </p:tgtEl>
                                        <p:attrNameLst>
                                          <p:attrName>ppt_y</p:attrName>
                                        </p:attrNameLst>
                                      </p:cBhvr>
                                      <p:tavLst>
                                        <p:tav tm="0">
                                          <p:val>
                                            <p:strVal val="#ppt_y+.1"/>
                                          </p:val>
                                        </p:tav>
                                        <p:tav tm="100000">
                                          <p:val>
                                            <p:strVal val="#ppt_y"/>
                                          </p:val>
                                        </p:tav>
                                      </p:tavLst>
                                    </p:anim>
                                  </p:childTnLst>
                                </p:cTn>
                              </p:par>
                              <p:par>
                                <p:cTn id="17" presetID="42" presetClass="entr" presetSubtype="0" fill="hold" nodeType="with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Effect transition="in" filter="fade">
                                      <p:cBhvr>
                                        <p:cTn id="19" dur="1000"/>
                                        <p:tgtEl>
                                          <p:spTgt spid="2">
                                            <p:txEl>
                                              <p:pRg st="1" end="1"/>
                                            </p:txEl>
                                          </p:spTgt>
                                        </p:tgtEl>
                                      </p:cBhvr>
                                    </p:animEffect>
                                    <p:anim calcmode="lin" valueType="num">
                                      <p:cBhvr>
                                        <p:cTn id="20" dur="1000" fill="hold"/>
                                        <p:tgtEl>
                                          <p:spTgt spid="2">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2">
                                            <p:txEl>
                                              <p:pRg st="1" end="1"/>
                                            </p:txEl>
                                          </p:spTgt>
                                        </p:tgtEl>
                                        <p:attrNameLst>
                                          <p:attrName>ppt_y</p:attrName>
                                        </p:attrNameLst>
                                      </p:cBhvr>
                                      <p:tavLst>
                                        <p:tav tm="0">
                                          <p:val>
                                            <p:strVal val="#ppt_y+.1"/>
                                          </p:val>
                                        </p:tav>
                                        <p:tav tm="100000">
                                          <p:val>
                                            <p:strVal val="#ppt_y"/>
                                          </p:val>
                                        </p:tav>
                                      </p:tavLst>
                                    </p:anim>
                                  </p:childTnLst>
                                </p:cTn>
                              </p:par>
                              <p:par>
                                <p:cTn id="22" presetID="42" presetClass="entr" presetSubtype="0" fill="hold" nodeType="withEffect">
                                  <p:stCondLst>
                                    <p:cond delay="0"/>
                                  </p:stCondLst>
                                  <p:childTnLst>
                                    <p:set>
                                      <p:cBhvr>
                                        <p:cTn id="23" dur="1" fill="hold">
                                          <p:stCondLst>
                                            <p:cond delay="0"/>
                                          </p:stCondLst>
                                        </p:cTn>
                                        <p:tgtEl>
                                          <p:spTgt spid="2">
                                            <p:txEl>
                                              <p:pRg st="2" end="2"/>
                                            </p:txEl>
                                          </p:spTgt>
                                        </p:tgtEl>
                                        <p:attrNameLst>
                                          <p:attrName>style.visibility</p:attrName>
                                        </p:attrNameLst>
                                      </p:cBhvr>
                                      <p:to>
                                        <p:strVal val="visible"/>
                                      </p:to>
                                    </p:set>
                                    <p:animEffect transition="in" filter="fade">
                                      <p:cBhvr>
                                        <p:cTn id="24" dur="1000"/>
                                        <p:tgtEl>
                                          <p:spTgt spid="2">
                                            <p:txEl>
                                              <p:pRg st="2" end="2"/>
                                            </p:txEl>
                                          </p:spTgt>
                                        </p:tgtEl>
                                      </p:cBhvr>
                                    </p:animEffect>
                                    <p:anim calcmode="lin" valueType="num">
                                      <p:cBhvr>
                                        <p:cTn id="25" dur="1000" fill="hold"/>
                                        <p:tgtEl>
                                          <p:spTgt spid="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2">
                                            <p:txEl>
                                              <p:pRg st="3" end="3"/>
                                            </p:txEl>
                                          </p:spTgt>
                                        </p:tgtEl>
                                        <p:attrNameLst>
                                          <p:attrName>style.visibility</p:attrName>
                                        </p:attrNameLst>
                                      </p:cBhvr>
                                      <p:to>
                                        <p:strVal val="visible"/>
                                      </p:to>
                                    </p:set>
                                    <p:animEffect transition="in" filter="fade">
                                      <p:cBhvr>
                                        <p:cTn id="29" dur="1000"/>
                                        <p:tgtEl>
                                          <p:spTgt spid="2">
                                            <p:txEl>
                                              <p:pRg st="3" end="3"/>
                                            </p:txEl>
                                          </p:spTgt>
                                        </p:tgtEl>
                                      </p:cBhvr>
                                    </p:animEffect>
                                    <p:anim calcmode="lin" valueType="num">
                                      <p:cBhvr>
                                        <p:cTn id="30" dur="1000" fill="hold"/>
                                        <p:tgtEl>
                                          <p:spTgt spid="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2">
                                            <p:txEl>
                                              <p:pRg st="4" end="4"/>
                                            </p:txEl>
                                          </p:spTgt>
                                        </p:tgtEl>
                                        <p:attrNameLst>
                                          <p:attrName>style.visibility</p:attrName>
                                        </p:attrNameLst>
                                      </p:cBhvr>
                                      <p:to>
                                        <p:strVal val="visible"/>
                                      </p:to>
                                    </p:set>
                                    <p:animEffect transition="in" filter="fade">
                                      <p:cBhvr>
                                        <p:cTn id="34" dur="1000"/>
                                        <p:tgtEl>
                                          <p:spTgt spid="2">
                                            <p:txEl>
                                              <p:pRg st="4" end="4"/>
                                            </p:txEl>
                                          </p:spTgt>
                                        </p:tgtEl>
                                      </p:cBhvr>
                                    </p:animEffect>
                                    <p:anim calcmode="lin" valueType="num">
                                      <p:cBhvr>
                                        <p:cTn id="35" dur="1000" fill="hold"/>
                                        <p:tgtEl>
                                          <p:spTgt spid="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2">
                                            <p:txEl>
                                              <p:pRg st="5" end="5"/>
                                            </p:txEl>
                                          </p:spTgt>
                                        </p:tgtEl>
                                        <p:attrNameLst>
                                          <p:attrName>style.visibility</p:attrName>
                                        </p:attrNameLst>
                                      </p:cBhvr>
                                      <p:to>
                                        <p:strVal val="visible"/>
                                      </p:to>
                                    </p:set>
                                    <p:animEffect transition="in" filter="fade">
                                      <p:cBhvr>
                                        <p:cTn id="39" dur="1000"/>
                                        <p:tgtEl>
                                          <p:spTgt spid="2">
                                            <p:txEl>
                                              <p:pRg st="5" end="5"/>
                                            </p:txEl>
                                          </p:spTgt>
                                        </p:tgtEl>
                                      </p:cBhvr>
                                    </p:animEffect>
                                    <p:anim calcmode="lin" valueType="num">
                                      <p:cBhvr>
                                        <p:cTn id="40" dur="1000" fill="hold"/>
                                        <p:tgtEl>
                                          <p:spTgt spid="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2">
                                            <p:txEl>
                                              <p:pRg st="6" end="6"/>
                                            </p:txEl>
                                          </p:spTgt>
                                        </p:tgtEl>
                                        <p:attrNameLst>
                                          <p:attrName>style.visibility</p:attrName>
                                        </p:attrNameLst>
                                      </p:cBhvr>
                                      <p:to>
                                        <p:strVal val="visible"/>
                                      </p:to>
                                    </p:set>
                                    <p:animEffect transition="in" filter="fade">
                                      <p:cBhvr>
                                        <p:cTn id="44" dur="1000"/>
                                        <p:tgtEl>
                                          <p:spTgt spid="2">
                                            <p:txEl>
                                              <p:pRg st="6" end="6"/>
                                            </p:txEl>
                                          </p:spTgt>
                                        </p:tgtEl>
                                      </p:cBhvr>
                                    </p:animEffect>
                                    <p:anim calcmode="lin" valueType="num">
                                      <p:cBhvr>
                                        <p:cTn id="45" dur="1000" fill="hold"/>
                                        <p:tgtEl>
                                          <p:spTgt spid="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2">
                                            <p:txEl>
                                              <p:pRg st="7" end="7"/>
                                            </p:txEl>
                                          </p:spTgt>
                                        </p:tgtEl>
                                        <p:attrNameLst>
                                          <p:attrName>style.visibility</p:attrName>
                                        </p:attrNameLst>
                                      </p:cBhvr>
                                      <p:to>
                                        <p:strVal val="visible"/>
                                      </p:to>
                                    </p:set>
                                    <p:animEffect transition="in" filter="fade">
                                      <p:cBhvr>
                                        <p:cTn id="49" dur="1000"/>
                                        <p:tgtEl>
                                          <p:spTgt spid="2">
                                            <p:txEl>
                                              <p:pRg st="7" end="7"/>
                                            </p:txEl>
                                          </p:spTgt>
                                        </p:tgtEl>
                                      </p:cBhvr>
                                    </p:animEffect>
                                    <p:anim calcmode="lin" valueType="num">
                                      <p:cBhvr>
                                        <p:cTn id="50" dur="1000" fill="hold"/>
                                        <p:tgtEl>
                                          <p:spTgt spid="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2">
                                            <p:txEl>
                                              <p:pRg st="8" end="8"/>
                                            </p:txEl>
                                          </p:spTgt>
                                        </p:tgtEl>
                                        <p:attrNameLst>
                                          <p:attrName>style.visibility</p:attrName>
                                        </p:attrNameLst>
                                      </p:cBhvr>
                                      <p:to>
                                        <p:strVal val="visible"/>
                                      </p:to>
                                    </p:set>
                                    <p:animEffect transition="in" filter="fade">
                                      <p:cBhvr>
                                        <p:cTn id="54" dur="1000"/>
                                        <p:tgtEl>
                                          <p:spTgt spid="2">
                                            <p:txEl>
                                              <p:pRg st="8" end="8"/>
                                            </p:txEl>
                                          </p:spTgt>
                                        </p:tgtEl>
                                      </p:cBhvr>
                                    </p:animEffect>
                                    <p:anim calcmode="lin" valueType="num">
                                      <p:cBhvr>
                                        <p:cTn id="55" dur="1000" fill="hold"/>
                                        <p:tgtEl>
                                          <p:spTgt spid="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2">
                                            <p:txEl>
                                              <p:pRg st="9" end="9"/>
                                            </p:txEl>
                                          </p:spTgt>
                                        </p:tgtEl>
                                        <p:attrNameLst>
                                          <p:attrName>style.visibility</p:attrName>
                                        </p:attrNameLst>
                                      </p:cBhvr>
                                      <p:to>
                                        <p:strVal val="visible"/>
                                      </p:to>
                                    </p:set>
                                    <p:animEffect transition="in" filter="fade">
                                      <p:cBhvr>
                                        <p:cTn id="59" dur="1000"/>
                                        <p:tgtEl>
                                          <p:spTgt spid="2">
                                            <p:txEl>
                                              <p:pRg st="9" end="9"/>
                                            </p:txEl>
                                          </p:spTgt>
                                        </p:tgtEl>
                                      </p:cBhvr>
                                    </p:animEffect>
                                    <p:anim calcmode="lin" valueType="num">
                                      <p:cBhvr>
                                        <p:cTn id="60" dur="1000" fill="hold"/>
                                        <p:tgtEl>
                                          <p:spTgt spid="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LMS_API_VERSION" val="SCORM 2004 (2nd edition)"/>
  <p:tag name="ISPRING_ULTRA_SCORM_COURSE_ID" val="CEEAC6D7-83FD-4627-A1C5-314756AA855A"/>
  <p:tag name="ISPRING_CMI5_LAUNCH_METHOD" val="any window"/>
  <p:tag name="ISPRING_SCORM_ENDPOINT" val="&lt;endpoint&gt;&lt;enable&gt;0&lt;/enable&gt;&lt;lrs&gt;http://&lt;/lrs&gt;&lt;auth&gt;0&lt;/auth&gt;&lt;login&gt;&lt;/login&gt;&lt;password&gt;&lt;/password&gt;&lt;key&gt;&lt;/key&gt;&lt;name&gt;&lt;/name&gt;&lt;email&gt;&lt;/email&gt;&lt;/endpoint&gt;&#10;"/>
  <p:tag name="ISPRINGCLOUDFOLDERID" val="1"/>
  <p:tag name="ISPRINGONLINEFOLDERID" val="1"/>
  <p:tag name="ISPRING_OUTPUT_FOLDER" val="[[&quot;\u0017\uFFFD*\uFFFD{1082BD37-D6BA-458B-83B8-32D0E2880328}&quot;,&quot;C:\\Users\\nhatn\\OneDrive\\Documents\\Công Nghệ 8\\Giáo án CN8&quot;]]"/>
  <p:tag name="ISPRING_SCORM_RATE_SLIDES" val="0"/>
  <p:tag name="ISPRING_SCORM_PASSING_SCORE" val="0.000000"/>
  <p:tag name="ISPRING_CURRENT_PLAYER_ID" val="universal"/>
  <p:tag name="ISPRING_PRESENTATION_TITLE" val="Công nghệ_8_bài 16_Mạch điện điều khiển sử dụng môđun cảm biến_KNTT"/>
  <p:tag name="ISPRING_FIRST_PUBLISH" val="1"/>
  <p:tag name="ISPRING_PUBLISH_SETTINGS" val="{&quot;commonSettings&quot;:{&quot;webSettings&quot;:{&quot;useMobileViewer&quot;:&quot;T_FALSE&quot;},&quot;lmsSettings&quot;:{&quot;useMobileViewer&quot;:&quot;T_FALSE&quot;},&quot;cloudSettings&quot;:{&quot;useMobileViewer&quot;:&quot;T_FALSE&quot;},&quot;ispringLmsSettings&quot;:{&quot;useMobileViewer&quot;:&quot;T_FALSE&quot;},&quot;playerId&quot;:&quot;universal&quot;,&quot;studioSettings&quot;:{&quot;useMobileViewer&quot;:&quot;T_FALSE&quot;}},&quot;advancedSettings&quot;:{&quot;enableTextAllocation&quot;:&quot;T_TRUE&quot;,&quot;viewingFromLocalDrive&quot;:&quot;T_TRUE&quot;,&quot;contentScale&quot;:75,&quot;contentScaleMode&quot;:&quot;SCALE&quot;},&quot;accessibilitySettings&quot;:{&quot;enabled&quot;:&quot;T_FALSE&quot;},&quot;compressionSettings&quot;:{&quot;imageSettings&quot;:{&quot;jpegQuality&quot;:70,&quot;optimizeImageForResolution&quot;:&quot;T_FALSE&quot;},&quot;audioQuality&quot;:70,&quot;videoQuality&quot;:65},&quot;protectionSettings&quot;:{&quot;watermarkEnabled&quot;:&quot;T_FALSE&quot;,&quot;watermarkPosition&quot;:&quot;MIDDLE_CENTER&quot;,&quot;openWatermarkUrl&quot;:&quot;T_FALSE&quot;,&quot;openWatermarkWebPageInNewWindow&quot;:&quot;T_FALSE&quot;,&quot;displayAfterEnabled&quot;:&quot;T_FALSE&quot;,&quot;displayUntilEnabled&quot;:&quot;T_FALSE&quot;,&quot;domainRestrictionEnabled&quot;:&quot;T_FALSE&quot;,&quot;enablePassword&quot;:&quot;T_FALSE&quot;},&quot;videoSettings&quot;:{&quot;videoCompressionSettings&quot;:{&quot;audioQuality&quot;:70,&quot;videoQuality&quot;:75},&quot;secondsOnEachSlide&quot;:5,&quot;hostingSettings&quot;:{&quot;category&quot;:&quot;1&quot;}},&quot;ispringOnlineSettings&quot;:{&quot;onlineDestinationFolderId&quot;:&quot;1&quot;},&quot;cloudSettings&quot;:{&quot;onlineDestinationFolderId&quot;:&quot;1&quot;},&quot;publishDestination&quot;:&quot;VIDEO&quot;,&quot;wordSettings&quot;:{&quot;printCopies&quot;:1},&quot;studioSettings&quot;:{&quot;onlineDestinationFolderId&quot;:&quot;1&quot;}}"/>
  <p:tag name="ISPRING_SCORM_RATE_QUIZZES" val="0"/>
</p:tagLst>
</file>

<file path=ppt/theme/theme1.xml><?xml version="1.0" encoding="utf-8"?>
<a:theme xmlns:a="http://schemas.openxmlformats.org/drawingml/2006/main" name="Wisp">
  <a:themeElements>
    <a:clrScheme name="Wisp">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Wisp">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isp">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1217</TotalTime>
  <Words>4045</Words>
  <Application>Microsoft Office PowerPoint</Application>
  <PresentationFormat>Widescreen</PresentationFormat>
  <Paragraphs>472</Paragraphs>
  <Slides>44</Slides>
  <Notes>44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44</vt:i4>
      </vt:variant>
    </vt:vector>
  </HeadingPairs>
  <TitlesOfParts>
    <vt:vector size="51" baseType="lpstr">
      <vt:lpstr>Arial</vt:lpstr>
      <vt:lpstr>Calibri</vt:lpstr>
      <vt:lpstr>Century Gothic</vt:lpstr>
      <vt:lpstr>Tahoma</vt:lpstr>
      <vt:lpstr>Times New Roman</vt:lpstr>
      <vt:lpstr>Wingdings 3</vt:lpstr>
      <vt:lpstr>Wisp</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nghệ_8_bài 16_Mạch điện điều khiển sử dụng môđun cảm biến_KNTT</dc:title>
  <dc:creator>DELL</dc:creator>
  <cp:lastModifiedBy>Phạm Hồng Hải</cp:lastModifiedBy>
  <cp:revision>135</cp:revision>
  <dcterms:created xsi:type="dcterms:W3CDTF">2023-06-21T22:05:51Z</dcterms:created>
  <dcterms:modified xsi:type="dcterms:W3CDTF">2024-04-06T09:33:16Z</dcterms:modified>
</cp:coreProperties>
</file>