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70" r:id="rId4"/>
    <p:sldId id="256" r:id="rId5"/>
    <p:sldId id="259" r:id="rId6"/>
    <p:sldId id="271" r:id="rId7"/>
    <p:sldId id="260" r:id="rId8"/>
    <p:sldId id="261" r:id="rId9"/>
    <p:sldId id="263" r:id="rId10"/>
    <p:sldId id="272" r:id="rId11"/>
    <p:sldId id="266" r:id="rId12"/>
    <p:sldId id="277" r:id="rId13"/>
    <p:sldId id="265" r:id="rId14"/>
    <p:sldId id="267" r:id="rId15"/>
    <p:sldId id="262" r:id="rId16"/>
    <p:sldId id="268" r:id="rId17"/>
    <p:sldId id="269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7BAFF-4C6A-42DE-9D27-09AE7F0D76FC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</dgm:pt>
    <dgm:pt modelId="{35DF8BED-13BF-4A7B-A3FD-A82941408F99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I. </a:t>
          </a:r>
          <a:r>
            <a:rPr lang="en-US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Cấu</a:t>
          </a:r>
          <a:r>
            <a:rPr lang="en-US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tạo</a:t>
          </a:r>
          <a:r>
            <a:rPr lang="en-US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tế</a:t>
          </a:r>
          <a:r>
            <a:rPr lang="en-US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bào</a:t>
          </a:r>
          <a:endParaRPr lang="en-US" dirty="0">
            <a:solidFill>
              <a:schemeClr val="accent6">
                <a:lumMod val="75000"/>
              </a:schemeClr>
            </a:solidFill>
            <a:latin typeface="Bahnschrift" panose="020B0502040204020203" pitchFamily="34" charset="0"/>
          </a:endParaRPr>
        </a:p>
      </dgm:t>
    </dgm:pt>
    <dgm:pt modelId="{AC987530-3852-46EA-A68A-6B8FAD370A31}" type="parTrans" cxnId="{7129C64C-379C-4211-9CB0-85ADA43DFD73}">
      <dgm:prSet/>
      <dgm:spPr/>
      <dgm:t>
        <a:bodyPr/>
        <a:lstStyle/>
        <a:p>
          <a:endParaRPr lang="en-US"/>
        </a:p>
      </dgm:t>
    </dgm:pt>
    <dgm:pt modelId="{E1B2A68A-0CE0-4B0D-BDF4-26A25C89677E}" type="sibTrans" cxnId="{7129C64C-379C-4211-9CB0-85ADA43DFD73}">
      <dgm:prSet/>
      <dgm:spPr/>
      <dgm:t>
        <a:bodyPr/>
        <a:lstStyle/>
        <a:p>
          <a:endParaRPr lang="en-US"/>
        </a:p>
      </dgm:t>
    </dgm:pt>
    <dgm:pt modelId="{009D0194-3CCD-4BA8-9FF5-9C04C72BB5A7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II.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Tế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bào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nhân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sơ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và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tế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bào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nhân</a:t>
          </a:r>
          <a:r>
            <a:rPr lang="en-US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Bahnschrift" panose="020B0502040204020203" pitchFamily="34" charset="0"/>
            </a:rPr>
            <a:t>thực</a:t>
          </a:r>
          <a:endParaRPr lang="en-US" dirty="0">
            <a:solidFill>
              <a:srgbClr val="0070C0"/>
            </a:solidFill>
            <a:latin typeface="Bahnschrift" panose="020B0502040204020203" pitchFamily="34" charset="0"/>
          </a:endParaRPr>
        </a:p>
      </dgm:t>
    </dgm:pt>
    <dgm:pt modelId="{510311D2-BF5E-4D58-B00B-DFD21D3F27D0}" type="parTrans" cxnId="{9591DB53-9C46-4F77-8691-6628C458436F}">
      <dgm:prSet/>
      <dgm:spPr/>
      <dgm:t>
        <a:bodyPr/>
        <a:lstStyle/>
        <a:p>
          <a:endParaRPr lang="en-US"/>
        </a:p>
      </dgm:t>
    </dgm:pt>
    <dgm:pt modelId="{37B62D9F-A2A2-4456-8282-2C2565D00645}" type="sibTrans" cxnId="{9591DB53-9C46-4F77-8691-6628C458436F}">
      <dgm:prSet/>
      <dgm:spPr/>
      <dgm:t>
        <a:bodyPr/>
        <a:lstStyle/>
        <a:p>
          <a:endParaRPr lang="en-US"/>
        </a:p>
      </dgm:t>
    </dgm:pt>
    <dgm:pt modelId="{72023141-28EB-4648-AC1E-16D7B1B9D0BC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III.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Tế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bào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thực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vật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và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tế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bào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động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vật</a:t>
          </a:r>
          <a:endParaRPr lang="en-US" dirty="0">
            <a:solidFill>
              <a:schemeClr val="accent2">
                <a:lumMod val="75000"/>
              </a:schemeClr>
            </a:solidFill>
            <a:latin typeface="Bahnschrift" panose="020B0502040204020203" pitchFamily="34" charset="0"/>
          </a:endParaRPr>
        </a:p>
      </dgm:t>
    </dgm:pt>
    <dgm:pt modelId="{12D2429B-6328-4788-8E32-2894F7F19E7E}" type="parTrans" cxnId="{86F2EC52-263C-4685-9509-3A01A33B86AD}">
      <dgm:prSet/>
      <dgm:spPr/>
      <dgm:t>
        <a:bodyPr/>
        <a:lstStyle/>
        <a:p>
          <a:endParaRPr lang="en-US"/>
        </a:p>
      </dgm:t>
    </dgm:pt>
    <dgm:pt modelId="{2F78C5C8-2DB6-4148-A825-A9654319E6BA}" type="sibTrans" cxnId="{86F2EC52-263C-4685-9509-3A01A33B86AD}">
      <dgm:prSet/>
      <dgm:spPr/>
      <dgm:t>
        <a:bodyPr/>
        <a:lstStyle/>
        <a:p>
          <a:endParaRPr lang="en-US"/>
        </a:p>
      </dgm:t>
    </dgm:pt>
    <dgm:pt modelId="{33EA9C14-090D-4B8D-8F06-A2FBF6AD32EB}" type="pres">
      <dgm:prSet presAssocID="{DEB7BAFF-4C6A-42DE-9D27-09AE7F0D76FC}" presName="Name0" presStyleCnt="0">
        <dgm:presLayoutVars>
          <dgm:dir/>
          <dgm:resizeHandles val="exact"/>
        </dgm:presLayoutVars>
      </dgm:prSet>
      <dgm:spPr/>
    </dgm:pt>
    <dgm:pt modelId="{9817E4C7-AC49-4661-8AE6-2996082B0362}" type="pres">
      <dgm:prSet presAssocID="{35DF8BED-13BF-4A7B-A3FD-A82941408F99}" presName="composite" presStyleCnt="0"/>
      <dgm:spPr/>
    </dgm:pt>
    <dgm:pt modelId="{690EFEDA-84E0-484B-BA6C-4EC21B003595}" type="pres">
      <dgm:prSet presAssocID="{35DF8BED-13BF-4A7B-A3FD-A82941408F99}" presName="bgChev" presStyleLbl="node1" presStyleIdx="0" presStyleCnt="3"/>
      <dgm:spPr/>
    </dgm:pt>
    <dgm:pt modelId="{BF6C11A7-DF2B-4BFC-8415-026A54E04A54}" type="pres">
      <dgm:prSet presAssocID="{35DF8BED-13BF-4A7B-A3FD-A82941408F99}" presName="txNode" presStyleLbl="fgAcc1" presStyleIdx="0" presStyleCnt="3">
        <dgm:presLayoutVars>
          <dgm:bulletEnabled val="1"/>
        </dgm:presLayoutVars>
      </dgm:prSet>
      <dgm:spPr/>
    </dgm:pt>
    <dgm:pt modelId="{F08785B5-C311-40DA-8DD9-9071369315DD}" type="pres">
      <dgm:prSet presAssocID="{E1B2A68A-0CE0-4B0D-BDF4-26A25C89677E}" presName="compositeSpace" presStyleCnt="0"/>
      <dgm:spPr/>
    </dgm:pt>
    <dgm:pt modelId="{EAE45AB9-0BC1-461C-A3CA-6E1DB8045503}" type="pres">
      <dgm:prSet presAssocID="{009D0194-3CCD-4BA8-9FF5-9C04C72BB5A7}" presName="composite" presStyleCnt="0"/>
      <dgm:spPr/>
    </dgm:pt>
    <dgm:pt modelId="{B54D2AD2-D7B0-418B-9C08-3B93D4E80362}" type="pres">
      <dgm:prSet presAssocID="{009D0194-3CCD-4BA8-9FF5-9C04C72BB5A7}" presName="bgChev" presStyleLbl="node1" presStyleIdx="1" presStyleCnt="3"/>
      <dgm:spPr/>
    </dgm:pt>
    <dgm:pt modelId="{E6237318-E470-4132-97CE-D0C8E24E33A5}" type="pres">
      <dgm:prSet presAssocID="{009D0194-3CCD-4BA8-9FF5-9C04C72BB5A7}" presName="txNode" presStyleLbl="fgAcc1" presStyleIdx="1" presStyleCnt="3">
        <dgm:presLayoutVars>
          <dgm:bulletEnabled val="1"/>
        </dgm:presLayoutVars>
      </dgm:prSet>
      <dgm:spPr/>
    </dgm:pt>
    <dgm:pt modelId="{63F7D65D-3C73-42CB-AE9A-9F12E2483C39}" type="pres">
      <dgm:prSet presAssocID="{37B62D9F-A2A2-4456-8282-2C2565D00645}" presName="compositeSpace" presStyleCnt="0"/>
      <dgm:spPr/>
    </dgm:pt>
    <dgm:pt modelId="{2B1D4B2E-11F8-4F8C-AED2-84A6A6692776}" type="pres">
      <dgm:prSet presAssocID="{72023141-28EB-4648-AC1E-16D7B1B9D0BC}" presName="composite" presStyleCnt="0"/>
      <dgm:spPr/>
    </dgm:pt>
    <dgm:pt modelId="{ABCE6674-BD5D-43B1-BC2E-2D04AAA012F1}" type="pres">
      <dgm:prSet presAssocID="{72023141-28EB-4648-AC1E-16D7B1B9D0BC}" presName="bgChev" presStyleLbl="node1" presStyleIdx="2" presStyleCnt="3"/>
      <dgm:spPr/>
    </dgm:pt>
    <dgm:pt modelId="{6DA3492B-DB28-4B65-AF66-D3568535663E}" type="pres">
      <dgm:prSet presAssocID="{72023141-28EB-4648-AC1E-16D7B1B9D0BC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40A67634-A6C9-4A18-922E-7D5420ECC099}" type="presOf" srcId="{35DF8BED-13BF-4A7B-A3FD-A82941408F99}" destId="{BF6C11A7-DF2B-4BFC-8415-026A54E04A54}" srcOrd="0" destOrd="0" presId="urn:microsoft.com/office/officeart/2005/8/layout/chevronAccent+Icon"/>
    <dgm:cxn modelId="{584BBD98-71E3-4D4C-9C2C-A9FD72E89A8C}" type="presOf" srcId="{DEB7BAFF-4C6A-42DE-9D27-09AE7F0D76FC}" destId="{33EA9C14-090D-4B8D-8F06-A2FBF6AD32EB}" srcOrd="0" destOrd="0" presId="urn:microsoft.com/office/officeart/2005/8/layout/chevronAccent+Icon"/>
    <dgm:cxn modelId="{7129C64C-379C-4211-9CB0-85ADA43DFD73}" srcId="{DEB7BAFF-4C6A-42DE-9D27-09AE7F0D76FC}" destId="{35DF8BED-13BF-4A7B-A3FD-A82941408F99}" srcOrd="0" destOrd="0" parTransId="{AC987530-3852-46EA-A68A-6B8FAD370A31}" sibTransId="{E1B2A68A-0CE0-4B0D-BDF4-26A25C89677E}"/>
    <dgm:cxn modelId="{86F2EC52-263C-4685-9509-3A01A33B86AD}" srcId="{DEB7BAFF-4C6A-42DE-9D27-09AE7F0D76FC}" destId="{72023141-28EB-4648-AC1E-16D7B1B9D0BC}" srcOrd="2" destOrd="0" parTransId="{12D2429B-6328-4788-8E32-2894F7F19E7E}" sibTransId="{2F78C5C8-2DB6-4148-A825-A9654319E6BA}"/>
    <dgm:cxn modelId="{9591DB53-9C46-4F77-8691-6628C458436F}" srcId="{DEB7BAFF-4C6A-42DE-9D27-09AE7F0D76FC}" destId="{009D0194-3CCD-4BA8-9FF5-9C04C72BB5A7}" srcOrd="1" destOrd="0" parTransId="{510311D2-BF5E-4D58-B00B-DFD21D3F27D0}" sibTransId="{37B62D9F-A2A2-4456-8282-2C2565D00645}"/>
    <dgm:cxn modelId="{098ED4A6-0AB2-48C1-87E0-E09F42B7CC01}" type="presOf" srcId="{009D0194-3CCD-4BA8-9FF5-9C04C72BB5A7}" destId="{E6237318-E470-4132-97CE-D0C8E24E33A5}" srcOrd="0" destOrd="0" presId="urn:microsoft.com/office/officeart/2005/8/layout/chevronAccent+Icon"/>
    <dgm:cxn modelId="{1F25D1FA-12B3-45E7-AB1F-BC642172AB89}" type="presOf" srcId="{72023141-28EB-4648-AC1E-16D7B1B9D0BC}" destId="{6DA3492B-DB28-4B65-AF66-D3568535663E}" srcOrd="0" destOrd="0" presId="urn:microsoft.com/office/officeart/2005/8/layout/chevronAccent+Icon"/>
    <dgm:cxn modelId="{4F48F674-01B2-45AB-B620-90FBAC7E67B0}" type="presParOf" srcId="{33EA9C14-090D-4B8D-8F06-A2FBF6AD32EB}" destId="{9817E4C7-AC49-4661-8AE6-2996082B0362}" srcOrd="0" destOrd="0" presId="urn:microsoft.com/office/officeart/2005/8/layout/chevronAccent+Icon"/>
    <dgm:cxn modelId="{6B72929D-0DBE-4088-BECF-7711FD24A974}" type="presParOf" srcId="{9817E4C7-AC49-4661-8AE6-2996082B0362}" destId="{690EFEDA-84E0-484B-BA6C-4EC21B003595}" srcOrd="0" destOrd="0" presId="urn:microsoft.com/office/officeart/2005/8/layout/chevronAccent+Icon"/>
    <dgm:cxn modelId="{07E9A641-8E99-4C78-B54B-4DF18BA29DE3}" type="presParOf" srcId="{9817E4C7-AC49-4661-8AE6-2996082B0362}" destId="{BF6C11A7-DF2B-4BFC-8415-026A54E04A54}" srcOrd="1" destOrd="0" presId="urn:microsoft.com/office/officeart/2005/8/layout/chevronAccent+Icon"/>
    <dgm:cxn modelId="{51B893D2-D055-45FE-B7F5-7E0D43097360}" type="presParOf" srcId="{33EA9C14-090D-4B8D-8F06-A2FBF6AD32EB}" destId="{F08785B5-C311-40DA-8DD9-9071369315DD}" srcOrd="1" destOrd="0" presId="urn:microsoft.com/office/officeart/2005/8/layout/chevronAccent+Icon"/>
    <dgm:cxn modelId="{CB29F524-A9C9-49F4-9558-38D1A66FC065}" type="presParOf" srcId="{33EA9C14-090D-4B8D-8F06-A2FBF6AD32EB}" destId="{EAE45AB9-0BC1-461C-A3CA-6E1DB8045503}" srcOrd="2" destOrd="0" presId="urn:microsoft.com/office/officeart/2005/8/layout/chevronAccent+Icon"/>
    <dgm:cxn modelId="{B2480731-BE54-41EA-9EB3-7A43AE807D6F}" type="presParOf" srcId="{EAE45AB9-0BC1-461C-A3CA-6E1DB8045503}" destId="{B54D2AD2-D7B0-418B-9C08-3B93D4E80362}" srcOrd="0" destOrd="0" presId="urn:microsoft.com/office/officeart/2005/8/layout/chevronAccent+Icon"/>
    <dgm:cxn modelId="{3B89768F-2347-4FE0-8FDC-D96436EEB029}" type="presParOf" srcId="{EAE45AB9-0BC1-461C-A3CA-6E1DB8045503}" destId="{E6237318-E470-4132-97CE-D0C8E24E33A5}" srcOrd="1" destOrd="0" presId="urn:microsoft.com/office/officeart/2005/8/layout/chevronAccent+Icon"/>
    <dgm:cxn modelId="{61771C6F-CBCD-4F28-AE2D-443E7379A745}" type="presParOf" srcId="{33EA9C14-090D-4B8D-8F06-A2FBF6AD32EB}" destId="{63F7D65D-3C73-42CB-AE9A-9F12E2483C39}" srcOrd="3" destOrd="0" presId="urn:microsoft.com/office/officeart/2005/8/layout/chevronAccent+Icon"/>
    <dgm:cxn modelId="{B4170F55-103A-4B2C-8BAE-CACE247D8686}" type="presParOf" srcId="{33EA9C14-090D-4B8D-8F06-A2FBF6AD32EB}" destId="{2B1D4B2E-11F8-4F8C-AED2-84A6A6692776}" srcOrd="4" destOrd="0" presId="urn:microsoft.com/office/officeart/2005/8/layout/chevronAccent+Icon"/>
    <dgm:cxn modelId="{63662186-E7AA-421B-9C5C-045277DBF897}" type="presParOf" srcId="{2B1D4B2E-11F8-4F8C-AED2-84A6A6692776}" destId="{ABCE6674-BD5D-43B1-BC2E-2D04AAA012F1}" srcOrd="0" destOrd="0" presId="urn:microsoft.com/office/officeart/2005/8/layout/chevronAccent+Icon"/>
    <dgm:cxn modelId="{696CB29A-7448-4AAB-A0CB-06878A64CA5C}" type="presParOf" srcId="{2B1D4B2E-11F8-4F8C-AED2-84A6A6692776}" destId="{6DA3492B-DB28-4B65-AF66-D3568535663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EFEDA-84E0-484B-BA6C-4EC21B003595}">
      <dsp:nvSpPr>
        <dsp:cNvPr id="0" name=""/>
        <dsp:cNvSpPr/>
      </dsp:nvSpPr>
      <dsp:spPr>
        <a:xfrm>
          <a:off x="1232" y="1428723"/>
          <a:ext cx="3096145" cy="1195112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C11A7-DF2B-4BFC-8415-026A54E04A54}">
      <dsp:nvSpPr>
        <dsp:cNvPr id="0" name=""/>
        <dsp:cNvSpPr/>
      </dsp:nvSpPr>
      <dsp:spPr>
        <a:xfrm>
          <a:off x="826871" y="1727501"/>
          <a:ext cx="2614523" cy="119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I.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Cấu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tạo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tế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rPr>
            <a:t>bào</a:t>
          </a:r>
          <a:endParaRPr lang="en-US" sz="2000" kern="1200" dirty="0">
            <a:solidFill>
              <a:schemeClr val="accent6">
                <a:lumMod val="75000"/>
              </a:schemeClr>
            </a:solidFill>
            <a:latin typeface="Bahnschrift" panose="020B0502040204020203" pitchFamily="34" charset="0"/>
          </a:endParaRPr>
        </a:p>
      </dsp:txBody>
      <dsp:txXfrm>
        <a:off x="861875" y="1762505"/>
        <a:ext cx="2544515" cy="1125104"/>
      </dsp:txXfrm>
    </dsp:sp>
    <dsp:sp modelId="{B54D2AD2-D7B0-418B-9C08-3B93D4E80362}">
      <dsp:nvSpPr>
        <dsp:cNvPr id="0" name=""/>
        <dsp:cNvSpPr/>
      </dsp:nvSpPr>
      <dsp:spPr>
        <a:xfrm>
          <a:off x="3537718" y="1428723"/>
          <a:ext cx="3096145" cy="1195112"/>
        </a:xfrm>
        <a:prstGeom prst="chevron">
          <a:avLst>
            <a:gd name="adj" fmla="val 4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37318-E470-4132-97CE-D0C8E24E33A5}">
      <dsp:nvSpPr>
        <dsp:cNvPr id="0" name=""/>
        <dsp:cNvSpPr/>
      </dsp:nvSpPr>
      <dsp:spPr>
        <a:xfrm>
          <a:off x="4363357" y="1727501"/>
          <a:ext cx="2614523" cy="119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II.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Tế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bào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nhân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sơ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và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tế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bào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nhân</a:t>
          </a:r>
          <a:r>
            <a:rPr lang="en-US" sz="2000" kern="1200" dirty="0">
              <a:solidFill>
                <a:srgbClr val="0070C0"/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Bahnschrift" panose="020B0502040204020203" pitchFamily="34" charset="0"/>
            </a:rPr>
            <a:t>thực</a:t>
          </a:r>
          <a:endParaRPr lang="en-US" sz="2000" kern="1200" dirty="0">
            <a:solidFill>
              <a:srgbClr val="0070C0"/>
            </a:solidFill>
            <a:latin typeface="Bahnschrift" panose="020B0502040204020203" pitchFamily="34" charset="0"/>
          </a:endParaRPr>
        </a:p>
      </dsp:txBody>
      <dsp:txXfrm>
        <a:off x="4398361" y="1762505"/>
        <a:ext cx="2544515" cy="1125104"/>
      </dsp:txXfrm>
    </dsp:sp>
    <dsp:sp modelId="{ABCE6674-BD5D-43B1-BC2E-2D04AAA012F1}">
      <dsp:nvSpPr>
        <dsp:cNvPr id="0" name=""/>
        <dsp:cNvSpPr/>
      </dsp:nvSpPr>
      <dsp:spPr>
        <a:xfrm>
          <a:off x="7074205" y="1428723"/>
          <a:ext cx="3096145" cy="1195112"/>
        </a:xfrm>
        <a:prstGeom prst="chevron">
          <a:avLst>
            <a:gd name="adj" fmla="val 4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3492B-DB28-4B65-AF66-D3568535663E}">
      <dsp:nvSpPr>
        <dsp:cNvPr id="0" name=""/>
        <dsp:cNvSpPr/>
      </dsp:nvSpPr>
      <dsp:spPr>
        <a:xfrm>
          <a:off x="7899844" y="1727501"/>
          <a:ext cx="2614523" cy="119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III.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Tế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bào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thực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vật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và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tế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bào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động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rPr>
            <a:t>vật</a:t>
          </a:r>
          <a:endParaRPr lang="en-US" sz="2000" kern="1200" dirty="0">
            <a:solidFill>
              <a:schemeClr val="accent2">
                <a:lumMod val="75000"/>
              </a:schemeClr>
            </a:solidFill>
            <a:latin typeface="Bahnschrift" panose="020B0502040204020203" pitchFamily="34" charset="0"/>
          </a:endParaRPr>
        </a:p>
      </dsp:txBody>
      <dsp:txXfrm>
        <a:off x="7934848" y="1762505"/>
        <a:ext cx="2544515" cy="1125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16583" y="425230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49528" y="2444223"/>
            <a:ext cx="11788579" cy="4413777"/>
            <a:chOff x="1047581" y="2495423"/>
            <a:chExt cx="9677400" cy="4413777"/>
          </a:xfrm>
        </p:grpSpPr>
        <p:sp>
          <p:nvSpPr>
            <p:cNvPr id="12" name="Rectangle 11"/>
            <p:cNvSpPr/>
            <p:nvPr/>
          </p:nvSpPr>
          <p:spPr>
            <a:xfrm>
              <a:off x="1047581" y="2495423"/>
              <a:ext cx="9677400" cy="4413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9287" y="3259138"/>
              <a:ext cx="4452770" cy="3525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8798" y="3280543"/>
              <a:ext cx="4590599" cy="3525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286" y="2495423"/>
              <a:ext cx="4301067" cy="758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Tế</a:t>
              </a:r>
              <a:r>
                <a:rPr lang="en-US" sz="3200" b="1" dirty="0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bào</a:t>
              </a:r>
              <a:r>
                <a:rPr lang="en-US" sz="3200" b="1" dirty="0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sơ</a:t>
              </a:r>
              <a:endParaRPr lang="en-US" sz="3200" dirty="0">
                <a:solidFill>
                  <a:srgbClr val="FF0000"/>
                </a:solidFill>
                <a:latin typeface="Sitka Small" panose="02000505000000020004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68798" y="2523072"/>
              <a:ext cx="4301067" cy="758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Tế</a:t>
              </a:r>
              <a:r>
                <a:rPr lang="en-US" sz="3200" b="1" dirty="0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bào</a:t>
              </a:r>
              <a:r>
                <a:rPr lang="en-US" sz="3200" b="1" dirty="0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itka Small" panose="02000505000000020004" pitchFamily="2" charset="0"/>
                  <a:cs typeface="Times New Roman" panose="02020603050405020304" pitchFamily="18" charset="0"/>
                </a:rPr>
                <a:t>thực</a:t>
              </a:r>
              <a:endParaRPr lang="en-US" sz="3200" dirty="0">
                <a:solidFill>
                  <a:srgbClr val="FF0000"/>
                </a:solidFill>
                <a:latin typeface="Sitka Small" panose="02000505000000020004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9528" y="926932"/>
            <a:ext cx="3440447" cy="5915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thịt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chua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itka Small" panose="02000505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8273" y="952727"/>
            <a:ext cx="3440447" cy="5915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niêm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mạc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ruột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itka Small" panose="0200050500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43258" y="988060"/>
            <a:ext cx="3048075" cy="5915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Vi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lam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itka Small" panose="0200050500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28" y="1711422"/>
            <a:ext cx="1696314" cy="61597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khuẩn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itka Small" panose="02000505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42564" y="1668820"/>
            <a:ext cx="3440447" cy="5411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khuẩn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itka Small" panose="02000505000000020004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1806" y="1682683"/>
            <a:ext cx="2820890" cy="5272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cây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itka Small" panose="02000505000000020004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9528" y="195835"/>
            <a:ext cx="1158687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  <a:latin typeface="Muli"/>
              </a:rPr>
              <a:t>Phân loại các tế bào sau vào đúng tên loại tế bào tương ứng: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2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56497 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21237 0.566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44815 L -0.13724 0.15509 C -0.16576 0.08912 -0.2086 0.05393 -0.25365 0.05393 C -0.30469 0.05393 -0.34571 0.08912 -0.37422 0.15509 L -0.5112 0.4481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3021 0.4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05755 0.61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01654 0.64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11: CẤU TẠO 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962" y="62489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8554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6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32759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647365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917546" y="713542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4" y="1600701"/>
            <a:ext cx="5429250" cy="361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1600701"/>
            <a:ext cx="4868594" cy="3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95" y="987024"/>
            <a:ext cx="5966276" cy="447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" y="365125"/>
            <a:ext cx="4761386" cy="571611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28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3" y="365125"/>
            <a:ext cx="4766558" cy="575189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84" y="322287"/>
            <a:ext cx="4516316" cy="55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8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-155427"/>
            <a:ext cx="9467556" cy="76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59" y="37903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797648"/>
              </p:ext>
            </p:extLst>
          </p:nvPr>
        </p:nvGraphicFramePr>
        <p:xfrm>
          <a:off x="838200" y="16439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083826" y="1440520"/>
            <a:ext cx="3486867" cy="528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5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chemeClr val="accent5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chemeClr val="accent5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5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chemeClr val="accent5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825625"/>
            <a:ext cx="3326309" cy="141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90818" y="1825624"/>
            <a:ext cx="4172263" cy="1410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22927"/>
            <a:ext cx="12192000" cy="790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10 Bài 19: Cấu tạo và chức năng các thành phần của tế bào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0436"/>
            <a:ext cx="1935202" cy="19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0EFEDA-84E0-484B-BA6C-4EC21B003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90EFEDA-84E0-484B-BA6C-4EC21B003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C11A7-DF2B-4BFC-8415-026A54E0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F6C11A7-DF2B-4BFC-8415-026A54E04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4D2AD2-D7B0-418B-9C08-3B93D4E80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54D2AD2-D7B0-418B-9C08-3B93D4E80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237318-E470-4132-97CE-D0C8E24E3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237318-E470-4132-97CE-D0C8E24E3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CE6674-BD5D-43B1-BC2E-2D04AAA0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BCE6674-BD5D-43B1-BC2E-2D04AAA01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A3492B-DB28-4B65-AF66-D35685356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DA3492B-DB28-4B65-AF66-D35685356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27"/>
            <a:ext cx="12192000" cy="79073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664" y="926146"/>
            <a:ext cx="300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6059" y="1975900"/>
            <a:ext cx="2178424" cy="55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9892553" y="3606215"/>
            <a:ext cx="2178424" cy="55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3850" y="3832918"/>
            <a:ext cx="1068974" cy="647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5950" y="1932914"/>
            <a:ext cx="2178424" cy="80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6866955" y="1780853"/>
            <a:ext cx="5214054" cy="3730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97952" y="845906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3308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653" y="1447531"/>
            <a:ext cx="6220088" cy="129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bao bọc tế bào chất,tham gia vào quá trình trao đổi chất giữa tế bào và môi trường.Bahnschrif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22927"/>
            <a:ext cx="12192000" cy="790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10 Bài 19: Cấu tạo và chức năng các thành phần của tế bào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653" y="2905796"/>
            <a:ext cx="6220088" cy="143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accent6">
                  <a:lumMod val="75000"/>
                </a:schemeClr>
              </a:solidFill>
              <a:latin typeface="bao bọc tế bào chất,tham gia vào quá trình trao đổi chất giữa tế bào và môi trường.Bahnschrif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653" y="4278814"/>
            <a:ext cx="6220088" cy="15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accent6">
                  <a:lumMod val="75000"/>
                </a:schemeClr>
              </a:solidFill>
              <a:latin typeface="bao bọc tế bào chất,tham gia vào quá trình trao đổi chất giữa tế bào và môi trường.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927"/>
            <a:ext cx="12192000" cy="790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10 Bài 19: Cấu tạo và chức năng các thành phần của tế bào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952" y="845906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826"/>
            <a:ext cx="5405174" cy="5405174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2699913" y="1027906"/>
            <a:ext cx="5259207" cy="230091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Trên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màng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tế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bào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lỗ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nhỏ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li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ti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theo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em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để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gì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7" y="1369126"/>
            <a:ext cx="3965151" cy="27539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07985" y="3967993"/>
            <a:ext cx="7944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Quy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định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Bảo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vệ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khỏi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sự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xâm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nhập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vi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khuẩn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C. Cho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phép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vào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/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313" y="790440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927"/>
            <a:ext cx="12192000" cy="790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10 Bài 19: Cấu tạo và chức năng các thành phần của tế bào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27" y="2539999"/>
            <a:ext cx="8729564" cy="39021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6167" y="1418705"/>
            <a:ext cx="11448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Muli"/>
              </a:rPr>
              <a:t>- </a:t>
            </a:r>
            <a:r>
              <a:rPr lang="vi-VN" sz="2400" dirty="0">
                <a:solidFill>
                  <a:srgbClr val="00B0F0"/>
                </a:solidFill>
                <a:latin typeface="Muli"/>
              </a:rPr>
              <a:t>Mọi sinh vật đều cấu tạo từ tế bào. Có hai loại tế bào: tế bào nhân sơ và tế bào nhân thực.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Oval Callout 2"/>
          <p:cNvSpPr/>
          <p:nvPr/>
        </p:nvSpPr>
        <p:spPr>
          <a:xfrm>
            <a:off x="-196417" y="2354747"/>
            <a:ext cx="3784348" cy="4322241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283" y="532603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2927"/>
            <a:ext cx="12192000" cy="790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283" y="74055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Bahnschrift</vt:lpstr>
      <vt:lpstr>bao bọc tế bào chất,tham gia vào quá trình trao đổi chất giữa tế bào và môi trường.Bahnschrift</vt:lpstr>
      <vt:lpstr>Bookman Old Style</vt:lpstr>
      <vt:lpstr>Calibri</vt:lpstr>
      <vt:lpstr>Calibri Light</vt:lpstr>
      <vt:lpstr>Muli</vt:lpstr>
      <vt:lpstr>Sitka Banner</vt:lpstr>
      <vt:lpstr>Sitka Small</vt:lpstr>
      <vt:lpstr>Times New Roman</vt:lpstr>
      <vt:lpstr>Office Theme</vt:lpstr>
      <vt:lpstr>PowerPoint Presentation</vt:lpstr>
      <vt:lpstr>PowerPoint Presentation</vt:lpstr>
      <vt:lpstr>PowerPoint Presentation</vt:lpstr>
      <vt:lpstr>Tiết 10 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2021-08-22T08:42:43Z</dcterms:created>
  <dcterms:modified xsi:type="dcterms:W3CDTF">2021-10-12T01:13:55Z</dcterms:modified>
</cp:coreProperties>
</file>