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93" r:id="rId2"/>
    <p:sldId id="261" r:id="rId3"/>
    <p:sldId id="256" r:id="rId4"/>
    <p:sldId id="259" r:id="rId5"/>
    <p:sldId id="283" r:id="rId6"/>
    <p:sldId id="284" r:id="rId7"/>
    <p:sldId id="285" r:id="rId8"/>
    <p:sldId id="286" r:id="rId9"/>
    <p:sldId id="257" r:id="rId10"/>
    <p:sldId id="287" r:id="rId11"/>
    <p:sldId id="262" r:id="rId12"/>
    <p:sldId id="263" r:id="rId13"/>
    <p:sldId id="290" r:id="rId14"/>
    <p:sldId id="264" r:id="rId15"/>
    <p:sldId id="289" r:id="rId16"/>
    <p:sldId id="291" r:id="rId17"/>
    <p:sldId id="292" r:id="rId18"/>
    <p:sldId id="265" r:id="rId19"/>
    <p:sldId id="266" r:id="rId20"/>
    <p:sldId id="268" r:id="rId21"/>
    <p:sldId id="269" r:id="rId22"/>
    <p:sldId id="277" r:id="rId23"/>
    <p:sldId id="278" r:id="rId24"/>
    <p:sldId id="295" r:id="rId25"/>
    <p:sldId id="296" r:id="rId26"/>
    <p:sldId id="297" r:id="rId27"/>
    <p:sldId id="270" r:id="rId28"/>
    <p:sldId id="271" r:id="rId29"/>
    <p:sldId id="279" r:id="rId30"/>
    <p:sldId id="280" r:id="rId31"/>
  </p:sldIdLst>
  <p:sldSz cx="109728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080" y="60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0FB386-80F8-440A-8B2E-EE5D013F902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82AE585-5A68-4B79-9BE9-625BE1C3E60E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I. ĐA DẠNG VI KHUẨN</a:t>
          </a:r>
        </a:p>
      </dgm:t>
    </dgm:pt>
    <dgm:pt modelId="{FA5863C7-BFDC-4098-B800-5B29C2C5482D}" type="parTrans" cxnId="{087D0192-F6FD-4F21-B15C-D9F63D3C1AF0}">
      <dgm:prSet/>
      <dgm:spPr/>
      <dgm:t>
        <a:bodyPr/>
        <a:lstStyle/>
        <a:p>
          <a:endParaRPr lang="en-US"/>
        </a:p>
      </dgm:t>
    </dgm:pt>
    <dgm:pt modelId="{C7F82993-77D5-49EF-B509-B2EDCDBEFE76}" type="sibTrans" cxnId="{087D0192-F6FD-4F21-B15C-D9F63D3C1AF0}">
      <dgm:prSet/>
      <dgm:spPr/>
      <dgm:t>
        <a:bodyPr/>
        <a:lstStyle/>
        <a:p>
          <a:endParaRPr lang="en-US"/>
        </a:p>
      </dgm:t>
    </dgm:pt>
    <dgm:pt modelId="{2D2AEC59-9663-43AE-B6A4-F9DA690FDE97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II. CẤU TẠO CỦA VI KHUẨN</a:t>
          </a:r>
        </a:p>
      </dgm:t>
    </dgm:pt>
    <dgm:pt modelId="{6EEAB2C4-BC77-4A23-B796-0163851C9EA1}" type="parTrans" cxnId="{251C17A7-4B29-4485-AE57-F3A88AA7ED3E}">
      <dgm:prSet/>
      <dgm:spPr/>
      <dgm:t>
        <a:bodyPr/>
        <a:lstStyle/>
        <a:p>
          <a:endParaRPr lang="en-US"/>
        </a:p>
      </dgm:t>
    </dgm:pt>
    <dgm:pt modelId="{D3629971-426C-4270-838A-09DD8B738B4C}" type="sibTrans" cxnId="{251C17A7-4B29-4485-AE57-F3A88AA7ED3E}">
      <dgm:prSet/>
      <dgm:spPr/>
      <dgm:t>
        <a:bodyPr/>
        <a:lstStyle/>
        <a:p>
          <a:endParaRPr lang="en-US"/>
        </a:p>
      </dgm:t>
    </dgm:pt>
    <dgm:pt modelId="{5350FBD4-57AE-473E-9D0E-ABBFEECFAE8A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IV. MỘT SỐ BỆNH DO VI KHUẨN</a:t>
          </a:r>
        </a:p>
      </dgm:t>
    </dgm:pt>
    <dgm:pt modelId="{4079FEAB-6469-4005-B580-48B371659580}" type="parTrans" cxnId="{BA2E9A4C-643E-4B49-8792-EFAEA8B1D584}">
      <dgm:prSet/>
      <dgm:spPr/>
      <dgm:t>
        <a:bodyPr/>
        <a:lstStyle/>
        <a:p>
          <a:endParaRPr lang="en-US"/>
        </a:p>
      </dgm:t>
    </dgm:pt>
    <dgm:pt modelId="{5638F977-3A36-4D66-895A-40A9465466ED}" type="sibTrans" cxnId="{BA2E9A4C-643E-4B49-8792-EFAEA8B1D584}">
      <dgm:prSet/>
      <dgm:spPr/>
      <dgm:t>
        <a:bodyPr/>
        <a:lstStyle/>
        <a:p>
          <a:endParaRPr lang="en-US"/>
        </a:p>
      </dgm:t>
    </dgm:pt>
    <dgm:pt modelId="{382E0E24-05FC-4A2B-84D4-B5F54EC30559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III. VAI TRÒ CỦA VI KHUẨN</a:t>
          </a:r>
        </a:p>
      </dgm:t>
    </dgm:pt>
    <dgm:pt modelId="{77AC1ECD-C666-474D-85A7-B60E178CCDC3}" type="parTrans" cxnId="{816DCBEE-0DFC-4569-B909-4DED59B6B7AB}">
      <dgm:prSet/>
      <dgm:spPr/>
      <dgm:t>
        <a:bodyPr/>
        <a:lstStyle/>
        <a:p>
          <a:endParaRPr lang="en-US"/>
        </a:p>
      </dgm:t>
    </dgm:pt>
    <dgm:pt modelId="{362B63B2-F2A7-40C5-B36E-31A2C38572CC}" type="sibTrans" cxnId="{816DCBEE-0DFC-4569-B909-4DED59B6B7AB}">
      <dgm:prSet/>
      <dgm:spPr/>
      <dgm:t>
        <a:bodyPr/>
        <a:lstStyle/>
        <a:p>
          <a:endParaRPr lang="en-US"/>
        </a:p>
      </dgm:t>
    </dgm:pt>
    <dgm:pt modelId="{32AB1B9D-07A8-40FC-AFF2-804D93CAA172}" type="pres">
      <dgm:prSet presAssocID="{370FB386-80F8-440A-8B2E-EE5D013F902B}" presName="linear" presStyleCnt="0">
        <dgm:presLayoutVars>
          <dgm:dir/>
          <dgm:animLvl val="lvl"/>
          <dgm:resizeHandles val="exact"/>
        </dgm:presLayoutVars>
      </dgm:prSet>
      <dgm:spPr/>
    </dgm:pt>
    <dgm:pt modelId="{CFB142F3-B3B4-4837-B0FE-0F638A11512B}" type="pres">
      <dgm:prSet presAssocID="{782AE585-5A68-4B79-9BE9-625BE1C3E60E}" presName="parentLin" presStyleCnt="0"/>
      <dgm:spPr/>
    </dgm:pt>
    <dgm:pt modelId="{A2907793-4364-4CED-8076-85442D9E3A06}" type="pres">
      <dgm:prSet presAssocID="{782AE585-5A68-4B79-9BE9-625BE1C3E60E}" presName="parentLeftMargin" presStyleLbl="node1" presStyleIdx="0" presStyleCnt="4"/>
      <dgm:spPr/>
    </dgm:pt>
    <dgm:pt modelId="{FE64D251-BEED-4B81-B44A-E2E0A0FB42A3}" type="pres">
      <dgm:prSet presAssocID="{782AE585-5A68-4B79-9BE9-625BE1C3E60E}" presName="parentText" presStyleLbl="node1" presStyleIdx="0" presStyleCnt="4" custScaleX="133752">
        <dgm:presLayoutVars>
          <dgm:chMax val="0"/>
          <dgm:bulletEnabled val="1"/>
        </dgm:presLayoutVars>
      </dgm:prSet>
      <dgm:spPr/>
    </dgm:pt>
    <dgm:pt modelId="{1C190E34-DD93-4A37-9E02-80A3FEEF30B8}" type="pres">
      <dgm:prSet presAssocID="{782AE585-5A68-4B79-9BE9-625BE1C3E60E}" presName="negativeSpace" presStyleCnt="0"/>
      <dgm:spPr/>
    </dgm:pt>
    <dgm:pt modelId="{A7A667A2-4D0B-4A81-A64A-585501B50DD7}" type="pres">
      <dgm:prSet presAssocID="{782AE585-5A68-4B79-9BE9-625BE1C3E60E}" presName="childText" presStyleLbl="conFgAcc1" presStyleIdx="0" presStyleCnt="4" custLinFactNeighborY="-25454">
        <dgm:presLayoutVars>
          <dgm:bulletEnabled val="1"/>
        </dgm:presLayoutVars>
      </dgm:prSet>
      <dgm:spPr/>
    </dgm:pt>
    <dgm:pt modelId="{F3272EFD-5B0F-468A-9732-13C99C2102C3}" type="pres">
      <dgm:prSet presAssocID="{C7F82993-77D5-49EF-B509-B2EDCDBEFE76}" presName="spaceBetweenRectangles" presStyleCnt="0"/>
      <dgm:spPr/>
    </dgm:pt>
    <dgm:pt modelId="{5DDF2BCE-FCB6-4B34-A404-68D147852BC5}" type="pres">
      <dgm:prSet presAssocID="{2D2AEC59-9663-43AE-B6A4-F9DA690FDE97}" presName="parentLin" presStyleCnt="0"/>
      <dgm:spPr/>
    </dgm:pt>
    <dgm:pt modelId="{86AA6E1C-DA1E-4CBD-B6C5-02DE83D08406}" type="pres">
      <dgm:prSet presAssocID="{2D2AEC59-9663-43AE-B6A4-F9DA690FDE97}" presName="parentLeftMargin" presStyleLbl="node1" presStyleIdx="0" presStyleCnt="4"/>
      <dgm:spPr/>
    </dgm:pt>
    <dgm:pt modelId="{1968CC19-8F0C-4841-93D5-A9A4D398E8CD}" type="pres">
      <dgm:prSet presAssocID="{2D2AEC59-9663-43AE-B6A4-F9DA690FDE97}" presName="parentText" presStyleLbl="node1" presStyleIdx="1" presStyleCnt="4" custScaleX="133752">
        <dgm:presLayoutVars>
          <dgm:chMax val="0"/>
          <dgm:bulletEnabled val="1"/>
        </dgm:presLayoutVars>
      </dgm:prSet>
      <dgm:spPr/>
    </dgm:pt>
    <dgm:pt modelId="{98F05139-A263-4150-81C2-F94D1030EDF7}" type="pres">
      <dgm:prSet presAssocID="{2D2AEC59-9663-43AE-B6A4-F9DA690FDE97}" presName="negativeSpace" presStyleCnt="0"/>
      <dgm:spPr/>
    </dgm:pt>
    <dgm:pt modelId="{122620D4-9702-40D2-B18F-27754A4EC27C}" type="pres">
      <dgm:prSet presAssocID="{2D2AEC59-9663-43AE-B6A4-F9DA690FDE97}" presName="childText" presStyleLbl="conFgAcc1" presStyleIdx="1" presStyleCnt="4">
        <dgm:presLayoutVars>
          <dgm:bulletEnabled val="1"/>
        </dgm:presLayoutVars>
      </dgm:prSet>
      <dgm:spPr/>
    </dgm:pt>
    <dgm:pt modelId="{F0000908-D96E-44B9-B298-72620F184366}" type="pres">
      <dgm:prSet presAssocID="{D3629971-426C-4270-838A-09DD8B738B4C}" presName="spaceBetweenRectangles" presStyleCnt="0"/>
      <dgm:spPr/>
    </dgm:pt>
    <dgm:pt modelId="{66113773-20C0-42A2-9D23-F3FEE71D315E}" type="pres">
      <dgm:prSet presAssocID="{382E0E24-05FC-4A2B-84D4-B5F54EC30559}" presName="parentLin" presStyleCnt="0"/>
      <dgm:spPr/>
    </dgm:pt>
    <dgm:pt modelId="{8BE9368A-F9E4-4F1E-AE16-A1154031702E}" type="pres">
      <dgm:prSet presAssocID="{382E0E24-05FC-4A2B-84D4-B5F54EC30559}" presName="parentLeftMargin" presStyleLbl="node1" presStyleIdx="1" presStyleCnt="4"/>
      <dgm:spPr/>
    </dgm:pt>
    <dgm:pt modelId="{CD6FA415-8C4F-427E-9ECB-C448F7BB2A5F}" type="pres">
      <dgm:prSet presAssocID="{382E0E24-05FC-4A2B-84D4-B5F54EC30559}" presName="parentText" presStyleLbl="node1" presStyleIdx="2" presStyleCnt="4" custScaleX="133752">
        <dgm:presLayoutVars>
          <dgm:chMax val="0"/>
          <dgm:bulletEnabled val="1"/>
        </dgm:presLayoutVars>
      </dgm:prSet>
      <dgm:spPr/>
    </dgm:pt>
    <dgm:pt modelId="{8DAB9076-C257-411A-8E1A-C4AE422C1ED1}" type="pres">
      <dgm:prSet presAssocID="{382E0E24-05FC-4A2B-84D4-B5F54EC30559}" presName="negativeSpace" presStyleCnt="0"/>
      <dgm:spPr/>
    </dgm:pt>
    <dgm:pt modelId="{EEB8A632-D1B7-43E8-B617-931786C142AB}" type="pres">
      <dgm:prSet presAssocID="{382E0E24-05FC-4A2B-84D4-B5F54EC30559}" presName="childText" presStyleLbl="conFgAcc1" presStyleIdx="2" presStyleCnt="4">
        <dgm:presLayoutVars>
          <dgm:bulletEnabled val="1"/>
        </dgm:presLayoutVars>
      </dgm:prSet>
      <dgm:spPr/>
    </dgm:pt>
    <dgm:pt modelId="{55C0F9BD-720F-4028-888E-198BCD59E4E7}" type="pres">
      <dgm:prSet presAssocID="{362B63B2-F2A7-40C5-B36E-31A2C38572CC}" presName="spaceBetweenRectangles" presStyleCnt="0"/>
      <dgm:spPr/>
    </dgm:pt>
    <dgm:pt modelId="{8B01CB26-8D8A-4EF4-AFF4-505BD860052D}" type="pres">
      <dgm:prSet presAssocID="{5350FBD4-57AE-473E-9D0E-ABBFEECFAE8A}" presName="parentLin" presStyleCnt="0"/>
      <dgm:spPr/>
    </dgm:pt>
    <dgm:pt modelId="{F881BAE7-C368-446B-883C-A50442D14AFA}" type="pres">
      <dgm:prSet presAssocID="{5350FBD4-57AE-473E-9D0E-ABBFEECFAE8A}" presName="parentLeftMargin" presStyleLbl="node1" presStyleIdx="2" presStyleCnt="4"/>
      <dgm:spPr/>
    </dgm:pt>
    <dgm:pt modelId="{38CA62B9-1A22-4CD4-ABF0-8CE18806AEF6}" type="pres">
      <dgm:prSet presAssocID="{5350FBD4-57AE-473E-9D0E-ABBFEECFAE8A}" presName="parentText" presStyleLbl="node1" presStyleIdx="3" presStyleCnt="4" custScaleX="133752">
        <dgm:presLayoutVars>
          <dgm:chMax val="0"/>
          <dgm:bulletEnabled val="1"/>
        </dgm:presLayoutVars>
      </dgm:prSet>
      <dgm:spPr/>
    </dgm:pt>
    <dgm:pt modelId="{47668DAF-E62A-4B4B-A430-CD28A9AD0E7E}" type="pres">
      <dgm:prSet presAssocID="{5350FBD4-57AE-473E-9D0E-ABBFEECFAE8A}" presName="negativeSpace" presStyleCnt="0"/>
      <dgm:spPr/>
    </dgm:pt>
    <dgm:pt modelId="{9B0E1A0D-DDAA-416E-B1D9-441E4BC141BC}" type="pres">
      <dgm:prSet presAssocID="{5350FBD4-57AE-473E-9D0E-ABBFEECFAE8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A1E620F-6938-401F-8A98-47271ABA4B9F}" type="presOf" srcId="{382E0E24-05FC-4A2B-84D4-B5F54EC30559}" destId="{8BE9368A-F9E4-4F1E-AE16-A1154031702E}" srcOrd="0" destOrd="0" presId="urn:microsoft.com/office/officeart/2005/8/layout/list1"/>
    <dgm:cxn modelId="{7831C657-818B-4AF1-A109-5EE8C00154AA}" type="presOf" srcId="{782AE585-5A68-4B79-9BE9-625BE1C3E60E}" destId="{FE64D251-BEED-4B81-B44A-E2E0A0FB42A3}" srcOrd="1" destOrd="0" presId="urn:microsoft.com/office/officeart/2005/8/layout/list1"/>
    <dgm:cxn modelId="{EDE94348-2960-420A-9C13-7AC87C14734E}" type="presOf" srcId="{5350FBD4-57AE-473E-9D0E-ABBFEECFAE8A}" destId="{38CA62B9-1A22-4CD4-ABF0-8CE18806AEF6}" srcOrd="1" destOrd="0" presId="urn:microsoft.com/office/officeart/2005/8/layout/list1"/>
    <dgm:cxn modelId="{A2A3A1C6-2D05-4BD9-9965-DAA91C433740}" type="presOf" srcId="{370FB386-80F8-440A-8B2E-EE5D013F902B}" destId="{32AB1B9D-07A8-40FC-AFF2-804D93CAA172}" srcOrd="0" destOrd="0" presId="urn:microsoft.com/office/officeart/2005/8/layout/list1"/>
    <dgm:cxn modelId="{816DCBEE-0DFC-4569-B909-4DED59B6B7AB}" srcId="{370FB386-80F8-440A-8B2E-EE5D013F902B}" destId="{382E0E24-05FC-4A2B-84D4-B5F54EC30559}" srcOrd="2" destOrd="0" parTransId="{77AC1ECD-C666-474D-85A7-B60E178CCDC3}" sibTransId="{362B63B2-F2A7-40C5-B36E-31A2C38572CC}"/>
    <dgm:cxn modelId="{E3BBCB17-5976-41E6-AAA0-DA19CAD5C71B}" type="presOf" srcId="{382E0E24-05FC-4A2B-84D4-B5F54EC30559}" destId="{CD6FA415-8C4F-427E-9ECB-C448F7BB2A5F}" srcOrd="1" destOrd="0" presId="urn:microsoft.com/office/officeart/2005/8/layout/list1"/>
    <dgm:cxn modelId="{BA2E9A4C-643E-4B49-8792-EFAEA8B1D584}" srcId="{370FB386-80F8-440A-8B2E-EE5D013F902B}" destId="{5350FBD4-57AE-473E-9D0E-ABBFEECFAE8A}" srcOrd="3" destOrd="0" parTransId="{4079FEAB-6469-4005-B580-48B371659580}" sibTransId="{5638F977-3A36-4D66-895A-40A9465466ED}"/>
    <dgm:cxn modelId="{70025FEB-89C9-4806-8C49-0E312FFA4CA0}" type="presOf" srcId="{2D2AEC59-9663-43AE-B6A4-F9DA690FDE97}" destId="{86AA6E1C-DA1E-4CBD-B6C5-02DE83D08406}" srcOrd="0" destOrd="0" presId="urn:microsoft.com/office/officeart/2005/8/layout/list1"/>
    <dgm:cxn modelId="{81F7EA39-88C3-47EE-B3FC-0FBCF8D370DE}" type="presOf" srcId="{782AE585-5A68-4B79-9BE9-625BE1C3E60E}" destId="{A2907793-4364-4CED-8076-85442D9E3A06}" srcOrd="0" destOrd="0" presId="urn:microsoft.com/office/officeart/2005/8/layout/list1"/>
    <dgm:cxn modelId="{087D0192-F6FD-4F21-B15C-D9F63D3C1AF0}" srcId="{370FB386-80F8-440A-8B2E-EE5D013F902B}" destId="{782AE585-5A68-4B79-9BE9-625BE1C3E60E}" srcOrd="0" destOrd="0" parTransId="{FA5863C7-BFDC-4098-B800-5B29C2C5482D}" sibTransId="{C7F82993-77D5-49EF-B509-B2EDCDBEFE76}"/>
    <dgm:cxn modelId="{251C17A7-4B29-4485-AE57-F3A88AA7ED3E}" srcId="{370FB386-80F8-440A-8B2E-EE5D013F902B}" destId="{2D2AEC59-9663-43AE-B6A4-F9DA690FDE97}" srcOrd="1" destOrd="0" parTransId="{6EEAB2C4-BC77-4A23-B796-0163851C9EA1}" sibTransId="{D3629971-426C-4270-838A-09DD8B738B4C}"/>
    <dgm:cxn modelId="{A734A13E-A66D-48FB-875D-AD545BA1F445}" type="presOf" srcId="{5350FBD4-57AE-473E-9D0E-ABBFEECFAE8A}" destId="{F881BAE7-C368-446B-883C-A50442D14AFA}" srcOrd="0" destOrd="0" presId="urn:microsoft.com/office/officeart/2005/8/layout/list1"/>
    <dgm:cxn modelId="{9B24AA0A-C1E5-448A-828F-1F9F84D67445}" type="presOf" srcId="{2D2AEC59-9663-43AE-B6A4-F9DA690FDE97}" destId="{1968CC19-8F0C-4841-93D5-A9A4D398E8CD}" srcOrd="1" destOrd="0" presId="urn:microsoft.com/office/officeart/2005/8/layout/list1"/>
    <dgm:cxn modelId="{202A3F93-07D5-4167-9792-6A215E418943}" type="presParOf" srcId="{32AB1B9D-07A8-40FC-AFF2-804D93CAA172}" destId="{CFB142F3-B3B4-4837-B0FE-0F638A11512B}" srcOrd="0" destOrd="0" presId="urn:microsoft.com/office/officeart/2005/8/layout/list1"/>
    <dgm:cxn modelId="{12340AEC-1E61-4650-A917-CB8DE2664BE5}" type="presParOf" srcId="{CFB142F3-B3B4-4837-B0FE-0F638A11512B}" destId="{A2907793-4364-4CED-8076-85442D9E3A06}" srcOrd="0" destOrd="0" presId="urn:microsoft.com/office/officeart/2005/8/layout/list1"/>
    <dgm:cxn modelId="{11E06692-8B52-4166-A138-3F8AC2559AD3}" type="presParOf" srcId="{CFB142F3-B3B4-4837-B0FE-0F638A11512B}" destId="{FE64D251-BEED-4B81-B44A-E2E0A0FB42A3}" srcOrd="1" destOrd="0" presId="urn:microsoft.com/office/officeart/2005/8/layout/list1"/>
    <dgm:cxn modelId="{03BC194A-1CB7-49C9-8A50-CC58E8AEF881}" type="presParOf" srcId="{32AB1B9D-07A8-40FC-AFF2-804D93CAA172}" destId="{1C190E34-DD93-4A37-9E02-80A3FEEF30B8}" srcOrd="1" destOrd="0" presId="urn:microsoft.com/office/officeart/2005/8/layout/list1"/>
    <dgm:cxn modelId="{03BCAD6A-CB6C-44B4-A5F9-D9BECFEAA622}" type="presParOf" srcId="{32AB1B9D-07A8-40FC-AFF2-804D93CAA172}" destId="{A7A667A2-4D0B-4A81-A64A-585501B50DD7}" srcOrd="2" destOrd="0" presId="urn:microsoft.com/office/officeart/2005/8/layout/list1"/>
    <dgm:cxn modelId="{21F18060-3F0A-4739-BDA2-9888A5648ED7}" type="presParOf" srcId="{32AB1B9D-07A8-40FC-AFF2-804D93CAA172}" destId="{F3272EFD-5B0F-468A-9732-13C99C2102C3}" srcOrd="3" destOrd="0" presId="urn:microsoft.com/office/officeart/2005/8/layout/list1"/>
    <dgm:cxn modelId="{5D587725-24B2-4605-BF14-E6E0DBAFE15E}" type="presParOf" srcId="{32AB1B9D-07A8-40FC-AFF2-804D93CAA172}" destId="{5DDF2BCE-FCB6-4B34-A404-68D147852BC5}" srcOrd="4" destOrd="0" presId="urn:microsoft.com/office/officeart/2005/8/layout/list1"/>
    <dgm:cxn modelId="{7D023899-ABA2-4C89-9B8B-C17791EC9F32}" type="presParOf" srcId="{5DDF2BCE-FCB6-4B34-A404-68D147852BC5}" destId="{86AA6E1C-DA1E-4CBD-B6C5-02DE83D08406}" srcOrd="0" destOrd="0" presId="urn:microsoft.com/office/officeart/2005/8/layout/list1"/>
    <dgm:cxn modelId="{C18E678D-E296-4941-B8D1-EA1EBE656EEB}" type="presParOf" srcId="{5DDF2BCE-FCB6-4B34-A404-68D147852BC5}" destId="{1968CC19-8F0C-4841-93D5-A9A4D398E8CD}" srcOrd="1" destOrd="0" presId="urn:microsoft.com/office/officeart/2005/8/layout/list1"/>
    <dgm:cxn modelId="{4F06AAC7-9A4D-4D7D-BE76-71B520D991FD}" type="presParOf" srcId="{32AB1B9D-07A8-40FC-AFF2-804D93CAA172}" destId="{98F05139-A263-4150-81C2-F94D1030EDF7}" srcOrd="5" destOrd="0" presId="urn:microsoft.com/office/officeart/2005/8/layout/list1"/>
    <dgm:cxn modelId="{1D16FA42-8044-45C9-9020-CB11840B8565}" type="presParOf" srcId="{32AB1B9D-07A8-40FC-AFF2-804D93CAA172}" destId="{122620D4-9702-40D2-B18F-27754A4EC27C}" srcOrd="6" destOrd="0" presId="urn:microsoft.com/office/officeart/2005/8/layout/list1"/>
    <dgm:cxn modelId="{6DF0F5B7-AA3E-4525-B153-D2C35BBEAF2A}" type="presParOf" srcId="{32AB1B9D-07A8-40FC-AFF2-804D93CAA172}" destId="{F0000908-D96E-44B9-B298-72620F184366}" srcOrd="7" destOrd="0" presId="urn:microsoft.com/office/officeart/2005/8/layout/list1"/>
    <dgm:cxn modelId="{EBE8FED5-26A8-4858-A825-A14ABD4A5153}" type="presParOf" srcId="{32AB1B9D-07A8-40FC-AFF2-804D93CAA172}" destId="{66113773-20C0-42A2-9D23-F3FEE71D315E}" srcOrd="8" destOrd="0" presId="urn:microsoft.com/office/officeart/2005/8/layout/list1"/>
    <dgm:cxn modelId="{ECA6F868-F4D4-46C5-A635-7BBA22AC3D1D}" type="presParOf" srcId="{66113773-20C0-42A2-9D23-F3FEE71D315E}" destId="{8BE9368A-F9E4-4F1E-AE16-A1154031702E}" srcOrd="0" destOrd="0" presId="urn:microsoft.com/office/officeart/2005/8/layout/list1"/>
    <dgm:cxn modelId="{96F79C27-6840-492B-AA74-286095517295}" type="presParOf" srcId="{66113773-20C0-42A2-9D23-F3FEE71D315E}" destId="{CD6FA415-8C4F-427E-9ECB-C448F7BB2A5F}" srcOrd="1" destOrd="0" presId="urn:microsoft.com/office/officeart/2005/8/layout/list1"/>
    <dgm:cxn modelId="{CCFCF9AA-383A-4056-B64C-3649315840D6}" type="presParOf" srcId="{32AB1B9D-07A8-40FC-AFF2-804D93CAA172}" destId="{8DAB9076-C257-411A-8E1A-C4AE422C1ED1}" srcOrd="9" destOrd="0" presId="urn:microsoft.com/office/officeart/2005/8/layout/list1"/>
    <dgm:cxn modelId="{F6825DBC-D235-454A-AE48-ECD409B3C3FE}" type="presParOf" srcId="{32AB1B9D-07A8-40FC-AFF2-804D93CAA172}" destId="{EEB8A632-D1B7-43E8-B617-931786C142AB}" srcOrd="10" destOrd="0" presId="urn:microsoft.com/office/officeart/2005/8/layout/list1"/>
    <dgm:cxn modelId="{8996EECF-A552-463F-979A-0EC42F3A444D}" type="presParOf" srcId="{32AB1B9D-07A8-40FC-AFF2-804D93CAA172}" destId="{55C0F9BD-720F-4028-888E-198BCD59E4E7}" srcOrd="11" destOrd="0" presId="urn:microsoft.com/office/officeart/2005/8/layout/list1"/>
    <dgm:cxn modelId="{9A78A984-53BF-4338-844A-793C6DB78E73}" type="presParOf" srcId="{32AB1B9D-07A8-40FC-AFF2-804D93CAA172}" destId="{8B01CB26-8D8A-4EF4-AFF4-505BD860052D}" srcOrd="12" destOrd="0" presId="urn:microsoft.com/office/officeart/2005/8/layout/list1"/>
    <dgm:cxn modelId="{83D658B5-5CB6-4855-B75B-A75E0F0A3764}" type="presParOf" srcId="{8B01CB26-8D8A-4EF4-AFF4-505BD860052D}" destId="{F881BAE7-C368-446B-883C-A50442D14AFA}" srcOrd="0" destOrd="0" presId="urn:microsoft.com/office/officeart/2005/8/layout/list1"/>
    <dgm:cxn modelId="{C830DC0C-1692-41E8-A6EB-09FA4E6D729A}" type="presParOf" srcId="{8B01CB26-8D8A-4EF4-AFF4-505BD860052D}" destId="{38CA62B9-1A22-4CD4-ABF0-8CE18806AEF6}" srcOrd="1" destOrd="0" presId="urn:microsoft.com/office/officeart/2005/8/layout/list1"/>
    <dgm:cxn modelId="{D81AB01E-3837-42AF-B295-FDE910CFB7F7}" type="presParOf" srcId="{32AB1B9D-07A8-40FC-AFF2-804D93CAA172}" destId="{47668DAF-E62A-4B4B-A430-CD28A9AD0E7E}" srcOrd="13" destOrd="0" presId="urn:microsoft.com/office/officeart/2005/8/layout/list1"/>
    <dgm:cxn modelId="{22145090-90FE-4604-9E6D-8F5EF7D4D9E5}" type="presParOf" srcId="{32AB1B9D-07A8-40FC-AFF2-804D93CAA172}" destId="{9B0E1A0D-DDAA-416E-B1D9-441E4BC141B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667A2-4D0B-4A81-A64A-585501B50DD7}">
      <dsp:nvSpPr>
        <dsp:cNvPr id="0" name=""/>
        <dsp:cNvSpPr/>
      </dsp:nvSpPr>
      <dsp:spPr>
        <a:xfrm>
          <a:off x="0" y="380471"/>
          <a:ext cx="6934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4D251-BEED-4B81-B44A-E2E0A0FB42A3}">
      <dsp:nvSpPr>
        <dsp:cNvPr id="0" name=""/>
        <dsp:cNvSpPr/>
      </dsp:nvSpPr>
      <dsp:spPr>
        <a:xfrm>
          <a:off x="346710" y="59220"/>
          <a:ext cx="6492241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I. ĐA DẠNG VI KHUẨN</a:t>
          </a:r>
        </a:p>
      </dsp:txBody>
      <dsp:txXfrm>
        <a:off x="381295" y="93805"/>
        <a:ext cx="6423071" cy="639310"/>
      </dsp:txXfrm>
    </dsp:sp>
    <dsp:sp modelId="{122620D4-9702-40D2-B18F-27754A4EC27C}">
      <dsp:nvSpPr>
        <dsp:cNvPr id="0" name=""/>
        <dsp:cNvSpPr/>
      </dsp:nvSpPr>
      <dsp:spPr>
        <a:xfrm>
          <a:off x="0" y="1502100"/>
          <a:ext cx="6934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8CC19-8F0C-4841-93D5-A9A4D398E8CD}">
      <dsp:nvSpPr>
        <dsp:cNvPr id="0" name=""/>
        <dsp:cNvSpPr/>
      </dsp:nvSpPr>
      <dsp:spPr>
        <a:xfrm>
          <a:off x="346710" y="1147860"/>
          <a:ext cx="6492241" cy="70848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II. CẤU TẠO CỦA VI KHUẨN</a:t>
          </a:r>
        </a:p>
      </dsp:txBody>
      <dsp:txXfrm>
        <a:off x="381295" y="1182445"/>
        <a:ext cx="6423071" cy="639310"/>
      </dsp:txXfrm>
    </dsp:sp>
    <dsp:sp modelId="{EEB8A632-D1B7-43E8-B617-931786C142AB}">
      <dsp:nvSpPr>
        <dsp:cNvPr id="0" name=""/>
        <dsp:cNvSpPr/>
      </dsp:nvSpPr>
      <dsp:spPr>
        <a:xfrm>
          <a:off x="0" y="2590740"/>
          <a:ext cx="6934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FA415-8C4F-427E-9ECB-C448F7BB2A5F}">
      <dsp:nvSpPr>
        <dsp:cNvPr id="0" name=""/>
        <dsp:cNvSpPr/>
      </dsp:nvSpPr>
      <dsp:spPr>
        <a:xfrm>
          <a:off x="346710" y="2236500"/>
          <a:ext cx="6492241" cy="70848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III. VAI TRÒ CỦA VI KHUẨN</a:t>
          </a:r>
        </a:p>
      </dsp:txBody>
      <dsp:txXfrm>
        <a:off x="381295" y="2271085"/>
        <a:ext cx="6423071" cy="639310"/>
      </dsp:txXfrm>
    </dsp:sp>
    <dsp:sp modelId="{9B0E1A0D-DDAA-416E-B1D9-441E4BC141BC}">
      <dsp:nvSpPr>
        <dsp:cNvPr id="0" name=""/>
        <dsp:cNvSpPr/>
      </dsp:nvSpPr>
      <dsp:spPr>
        <a:xfrm>
          <a:off x="0" y="3679379"/>
          <a:ext cx="6934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A62B9-1A22-4CD4-ABF0-8CE18806AEF6}">
      <dsp:nvSpPr>
        <dsp:cNvPr id="0" name=""/>
        <dsp:cNvSpPr/>
      </dsp:nvSpPr>
      <dsp:spPr>
        <a:xfrm>
          <a:off x="346710" y="3325140"/>
          <a:ext cx="6492241" cy="7084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IV. MỘT SỐ BỆNH DO VI KHUẨN</a:t>
          </a:r>
        </a:p>
      </dsp:txBody>
      <dsp:txXfrm>
        <a:off x="381295" y="3359725"/>
        <a:ext cx="6423071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6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1570" y="274639"/>
            <a:ext cx="271462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3886" y="274639"/>
            <a:ext cx="796480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7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8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4406902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5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886" y="1600202"/>
            <a:ext cx="533971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2" y="1600202"/>
            <a:ext cx="53397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4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0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9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9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1" y="273052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5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4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2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11C5D-493F-469C-B659-7A39724D5A96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5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emf"/><Relationship Id="rId7" Type="http://schemas.openxmlformats.org/officeDocument/2006/relationships/image" Target="../media/image17.jp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8.emf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youtube.com/watch?v=pLDeAXCsbqM&amp;ab_channel=BVHoanMySaigon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4.png"/><Relationship Id="rId5" Type="http://schemas.openxmlformats.org/officeDocument/2006/relationships/image" Target="../media/image2.jpe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5iXh5VCOSI&amp;ab_channel=VTVNews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7.emf"/><Relationship Id="rId7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8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vi-VN" dirty="0"/>
              <a:t>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3517"/>
            <a:ext cx="10668000" cy="7200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91000" y="5353396"/>
            <a:ext cx="32004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vi-VN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Lớp 6</a:t>
            </a:r>
            <a:endParaRPr lang="en-US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2225" y="417124"/>
            <a:ext cx="649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TRƯỜNG THCS VÂN NỘI</a:t>
            </a:r>
            <a:endParaRPr lang="en-US" sz="36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5645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/>
          <p:cNvSpPr/>
          <p:nvPr/>
        </p:nvSpPr>
        <p:spPr>
          <a:xfrm>
            <a:off x="21102" y="92074"/>
            <a:ext cx="5867400" cy="597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tx1"/>
                </a:solidFill>
              </a:rPr>
              <a:t>I. </a:t>
            </a:r>
            <a:r>
              <a:rPr lang="en-US" sz="3200" b="1" dirty="0" err="1">
                <a:solidFill>
                  <a:schemeClr val="tx1"/>
                </a:solidFill>
              </a:rPr>
              <a:t>Đa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dạng</a:t>
            </a:r>
            <a:r>
              <a:rPr lang="en-US" sz="3200" b="1" dirty="0">
                <a:solidFill>
                  <a:schemeClr val="tx1"/>
                </a:solidFill>
              </a:rPr>
              <a:t> vi </a:t>
            </a:r>
            <a:r>
              <a:rPr lang="en-US" sz="3200" b="1" dirty="0" err="1">
                <a:solidFill>
                  <a:schemeClr val="tx1"/>
                </a:solidFill>
              </a:rPr>
              <a:t>khuẩn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62400" y="16412"/>
            <a:ext cx="6477000" cy="3518634"/>
            <a:chOff x="914400" y="966788"/>
            <a:chExt cx="9163050" cy="529113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966788"/>
              <a:ext cx="3043237" cy="240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375" y="1017588"/>
              <a:ext cx="3013075" cy="247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112" y="3679825"/>
              <a:ext cx="2871788" cy="257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75" y="3616325"/>
              <a:ext cx="3048000" cy="264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2637" y="3619500"/>
              <a:ext cx="2921000" cy="251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78744" y="3198056"/>
            <a:ext cx="3505200" cy="3549654"/>
            <a:chOff x="228600" y="3308346"/>
            <a:chExt cx="3505200" cy="3549654"/>
          </a:xfrm>
        </p:grpSpPr>
        <p:sp>
          <p:nvSpPr>
            <p:cNvPr id="13" name="Rectangle 12"/>
            <p:cNvSpPr/>
            <p:nvPr/>
          </p:nvSpPr>
          <p:spPr>
            <a:xfrm>
              <a:off x="228600" y="3352800"/>
              <a:ext cx="3505200" cy="3505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9100" y="3962400"/>
              <a:ext cx="2971800" cy="2743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5300" y="3308346"/>
              <a:ext cx="2819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accent1">
                      <a:lumMod val="75000"/>
                    </a:schemeClr>
                  </a:solidFill>
                </a:rPr>
                <a:t>Hình</a:t>
              </a:r>
              <a:r>
                <a:rPr lang="en-US" sz="4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4000" dirty="0" err="1">
                  <a:solidFill>
                    <a:schemeClr val="accent1">
                      <a:lumMod val="75000"/>
                    </a:schemeClr>
                  </a:solidFill>
                </a:rPr>
                <a:t>cầu</a:t>
              </a:r>
              <a:endParaRPr lang="en-US" sz="4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20008" y="3179627"/>
            <a:ext cx="3505200" cy="3549654"/>
            <a:chOff x="228600" y="3308346"/>
            <a:chExt cx="3505200" cy="3549654"/>
          </a:xfrm>
        </p:grpSpPr>
        <p:sp>
          <p:nvSpPr>
            <p:cNvPr id="18" name="Rectangle 17"/>
            <p:cNvSpPr/>
            <p:nvPr/>
          </p:nvSpPr>
          <p:spPr>
            <a:xfrm>
              <a:off x="228600" y="3352800"/>
              <a:ext cx="3505200" cy="3505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9100" y="3962400"/>
              <a:ext cx="2971800" cy="2743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5300" y="3308346"/>
              <a:ext cx="2819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accent1">
                      <a:lumMod val="75000"/>
                    </a:schemeClr>
                  </a:solidFill>
                </a:rPr>
                <a:t>Hình</a:t>
              </a:r>
              <a:r>
                <a:rPr lang="en-US" sz="4000" dirty="0">
                  <a:solidFill>
                    <a:schemeClr val="accent1">
                      <a:lumMod val="75000"/>
                    </a:schemeClr>
                  </a:solidFill>
                </a:rPr>
                <a:t> que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415690" y="3198056"/>
            <a:ext cx="3505200" cy="3549654"/>
            <a:chOff x="228600" y="3308346"/>
            <a:chExt cx="3505200" cy="3549654"/>
          </a:xfrm>
        </p:grpSpPr>
        <p:sp>
          <p:nvSpPr>
            <p:cNvPr id="22" name="Rectangle 21"/>
            <p:cNvSpPr/>
            <p:nvPr/>
          </p:nvSpPr>
          <p:spPr>
            <a:xfrm>
              <a:off x="228600" y="3352800"/>
              <a:ext cx="3505200" cy="3505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19100" y="3962400"/>
              <a:ext cx="2971800" cy="2743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5300" y="3308346"/>
              <a:ext cx="2819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accent1">
                      <a:lumMod val="75000"/>
                    </a:schemeClr>
                  </a:solidFill>
                </a:rPr>
                <a:t>Hình</a:t>
              </a:r>
              <a:r>
                <a:rPr lang="en-US" sz="4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4000" dirty="0" err="1">
                  <a:solidFill>
                    <a:schemeClr val="accent1">
                      <a:lumMod val="75000"/>
                    </a:schemeClr>
                  </a:solidFill>
                </a:rPr>
                <a:t>xoắn</a:t>
              </a:r>
              <a:endParaRPr lang="en-US" sz="4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004276" y="1263367"/>
            <a:ext cx="213395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Trực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khuẩn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lị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38231" y="1290935"/>
            <a:ext cx="223418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Vi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khuẩn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Ecoli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72414" y="1253276"/>
            <a:ext cx="2022019" cy="48403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Tụ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cầu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khuẩn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481" y="0"/>
            <a:ext cx="2121319" cy="127120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957104" y="2797500"/>
            <a:ext cx="223418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Liên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cầu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khuẩn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64711" y="2786896"/>
            <a:ext cx="223418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Xoắn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khuẩn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67320" y="2793575"/>
            <a:ext cx="205524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Phẩy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khuẩn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Rectangle: Rounded Corners 31"/>
          <p:cNvSpPr/>
          <p:nvPr/>
        </p:nvSpPr>
        <p:spPr>
          <a:xfrm>
            <a:off x="323253" y="684099"/>
            <a:ext cx="3314700" cy="235639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</a:rPr>
              <a:t>Em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hãy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sắp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xếp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các</a:t>
            </a:r>
            <a:r>
              <a:rPr lang="en-US" sz="3200" b="1" dirty="0">
                <a:solidFill>
                  <a:srgbClr val="FFFF00"/>
                </a:solidFill>
              </a:rPr>
              <a:t> vi </a:t>
            </a:r>
            <a:r>
              <a:rPr lang="en-US" sz="3200" b="1" dirty="0" err="1">
                <a:solidFill>
                  <a:srgbClr val="FFFF00"/>
                </a:solidFill>
              </a:rPr>
              <a:t>khuẩn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sau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vào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các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nhóm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phù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hợp</a:t>
            </a:r>
            <a:r>
              <a:rPr lang="en-US" sz="32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98670" y="738913"/>
            <a:ext cx="36679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-Vi </a:t>
            </a:r>
            <a:r>
              <a:rPr lang="en-US" sz="2800" dirty="0" err="1"/>
              <a:t>khuẩn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3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điển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: </a:t>
            </a:r>
            <a:r>
              <a:rPr lang="en-US" sz="2800" dirty="0" err="1"/>
              <a:t>Hình</a:t>
            </a:r>
            <a:r>
              <a:rPr lang="en-US" sz="2800" dirty="0"/>
              <a:t> que,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xoắn</a:t>
            </a:r>
            <a:r>
              <a:rPr lang="en-US" sz="2800" dirty="0"/>
              <a:t>,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.</a:t>
            </a:r>
          </a:p>
        </p:txBody>
      </p:sp>
      <p:pic>
        <p:nvPicPr>
          <p:cNvPr id="33" name="Picture 41" descr="cây viế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34" y="131598"/>
            <a:ext cx="604838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08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1852E-7 -4.07407E-6 L -0.7024 0.39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27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926E-6 4.81481E-6 L -0.3096 0.310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80" y="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0741E-6 -4.07407E-6 L 0.00044 0.415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1852E-6 7.40741E-7 L -0.16797 0.489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6" y="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2963E-6 -2.22222E-6 L -0.37008 0.3819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4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1 0.00463 L 0.18634 0.226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1" y="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914400"/>
            <a:ext cx="9753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-Vi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ở </a:t>
            </a:r>
            <a:r>
              <a:rPr lang="en-US" sz="2400" dirty="0" err="1"/>
              <a:t>khắp</a:t>
            </a:r>
            <a:r>
              <a:rPr lang="en-US" sz="2400" dirty="0"/>
              <a:t> </a:t>
            </a:r>
            <a:r>
              <a:rPr lang="en-US" sz="2400" dirty="0" err="1"/>
              <a:t>mọi</a:t>
            </a:r>
            <a:r>
              <a:rPr lang="en-US" sz="2400" dirty="0"/>
              <a:t> </a:t>
            </a:r>
            <a:r>
              <a:rPr lang="en-US" sz="2400" dirty="0" err="1"/>
              <a:t>nơi</a:t>
            </a:r>
            <a:r>
              <a:rPr lang="en-US" sz="2400" dirty="0"/>
              <a:t>: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khí</a:t>
            </a:r>
            <a:r>
              <a:rPr lang="en-US" sz="2400" dirty="0"/>
              <a:t>,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,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,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-Vi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,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</a:t>
            </a:r>
            <a:r>
              <a:rPr lang="en-US" sz="2400" dirty="0" err="1"/>
              <a:t>hiển</a:t>
            </a:r>
            <a:r>
              <a:rPr lang="en-US" sz="2400" dirty="0"/>
              <a:t> vi.</a:t>
            </a:r>
          </a:p>
          <a:p>
            <a:pPr algn="just"/>
            <a:r>
              <a:rPr lang="en-US" sz="2400" dirty="0"/>
              <a:t>-Vi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rất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3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điển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: </a:t>
            </a:r>
            <a:r>
              <a:rPr lang="en-US" sz="2400" dirty="0" err="1"/>
              <a:t>Hình</a:t>
            </a:r>
            <a:r>
              <a:rPr lang="en-US" sz="2400" dirty="0"/>
              <a:t> que,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xoắn</a:t>
            </a:r>
            <a:r>
              <a:rPr lang="en-US" sz="2400" dirty="0"/>
              <a:t>,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</a:rPr>
              <a:t>=&gt; Vi </a:t>
            </a:r>
            <a:r>
              <a:rPr lang="en-US" sz="2400" dirty="0" err="1">
                <a:solidFill>
                  <a:srgbClr val="FF0000"/>
                </a:solidFill>
              </a:rPr>
              <a:t>khuẩn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dạng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về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đặc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điểm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hình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thái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môi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trường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sống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I. ĐA DẠNG VI KHUẨN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3630662"/>
            <a:ext cx="5009271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581401"/>
            <a:ext cx="4191000" cy="2667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9" name="Picture 41" descr="cây viế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" y="257175"/>
            <a:ext cx="604838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6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5" grpId="1" uiExpand="1" build="allAtOnce"/>
      <p:bldP spid="5" grpId="2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II. CẤU TẠO CỦA VI KHUẨN</a:t>
            </a:r>
          </a:p>
        </p:txBody>
      </p:sp>
    </p:spTree>
    <p:extLst>
      <p:ext uri="{BB962C8B-B14F-4D97-AF65-F5344CB8AC3E}">
        <p14:creationId xmlns:p14="http://schemas.microsoft.com/office/powerpoint/2010/main" val="261229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II. CẤU TẠO CỦA VI KHUẨN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655" y="955080"/>
            <a:ext cx="5334000" cy="61053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75563" y="1539876"/>
            <a:ext cx="2133600" cy="505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69328" y="2438400"/>
            <a:ext cx="1888672" cy="52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81799" y="5562600"/>
            <a:ext cx="2209801" cy="44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29710" y="1501922"/>
            <a:ext cx="2133600" cy="50511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Màng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tế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bào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00333" y="3202497"/>
            <a:ext cx="2133600" cy="505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Thành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tế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bào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991600" y="1313611"/>
            <a:ext cx="1178691" cy="1196045"/>
            <a:chOff x="8991600" y="1242355"/>
            <a:chExt cx="1178691" cy="119604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9525000" y="1614569"/>
              <a:ext cx="228600" cy="8238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8991600" y="1242355"/>
              <a:ext cx="1178691" cy="4456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</a:rPr>
                <a:t>Roi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05200" y="4953000"/>
            <a:ext cx="2370363" cy="445657"/>
            <a:chOff x="3505200" y="4953000"/>
            <a:chExt cx="2370363" cy="445657"/>
          </a:xfrm>
        </p:grpSpPr>
        <p:sp>
          <p:nvSpPr>
            <p:cNvPr id="15" name="Rectangle 14"/>
            <p:cNvSpPr/>
            <p:nvPr/>
          </p:nvSpPr>
          <p:spPr>
            <a:xfrm>
              <a:off x="3505200" y="4953000"/>
              <a:ext cx="1178691" cy="4456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</a:rPr>
                <a:t>Lông</a:t>
              </a:r>
              <a:r>
                <a:rPr lang="en-US" sz="2400" dirty="0">
                  <a:solidFill>
                    <a:schemeClr val="tx1"/>
                  </a:solidFill>
                </a:rPr>
                <a:t>  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4683891" y="4953000"/>
              <a:ext cx="1191672" cy="2520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>
            <a:off x="5157766" y="3707607"/>
            <a:ext cx="1190667" cy="392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6434816" y="1417638"/>
            <a:ext cx="1881492" cy="4838775"/>
            <a:chOff x="6434816" y="1417638"/>
            <a:chExt cx="1881492" cy="4838775"/>
          </a:xfrm>
        </p:grpSpPr>
        <p:sp>
          <p:nvSpPr>
            <p:cNvPr id="21" name="Oval 20"/>
            <p:cNvSpPr/>
            <p:nvPr/>
          </p:nvSpPr>
          <p:spPr>
            <a:xfrm>
              <a:off x="6434816" y="2169089"/>
              <a:ext cx="693965" cy="6736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622343" y="1417638"/>
              <a:ext cx="693965" cy="6736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2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490499" y="5582734"/>
              <a:ext cx="693965" cy="6736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Cloud 24"/>
          <p:cNvSpPr/>
          <p:nvPr/>
        </p:nvSpPr>
        <p:spPr>
          <a:xfrm>
            <a:off x="350972" y="778942"/>
            <a:ext cx="4136693" cy="2754286"/>
          </a:xfrm>
          <a:prstGeom prst="cloud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vi-VN" sz="3200" dirty="0">
                <a:solidFill>
                  <a:srgbClr val="FFFF00"/>
                </a:solidFill>
              </a:rPr>
              <a:t>Tế  bào nhân sơ có </a:t>
            </a:r>
            <a:r>
              <a:rPr lang="en-US" sz="3200" dirty="0" err="1">
                <a:solidFill>
                  <a:srgbClr val="FFFF00"/>
                </a:solidFill>
              </a:rPr>
              <a:t>những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vi-VN" sz="3200" dirty="0">
                <a:solidFill>
                  <a:srgbClr val="FFFF00"/>
                </a:solidFill>
              </a:rPr>
              <a:t>thành phần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cơ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bản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nào</a:t>
            </a:r>
            <a:r>
              <a:rPr lang="vi-VN" sz="3200" dirty="0">
                <a:solidFill>
                  <a:srgbClr val="FFFF00"/>
                </a:solidFill>
              </a:rPr>
              <a:t>?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6" name="Cloud 25"/>
          <p:cNvSpPr/>
          <p:nvPr/>
        </p:nvSpPr>
        <p:spPr>
          <a:xfrm>
            <a:off x="299773" y="632085"/>
            <a:ext cx="4138500" cy="3048000"/>
          </a:xfrm>
          <a:prstGeom prst="cloud">
            <a:avLst/>
          </a:prstGeom>
          <a:solidFill>
            <a:srgbClr val="0070C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vi-VN" sz="3200" dirty="0">
                <a:solidFill>
                  <a:srgbClr val="FFFF00"/>
                </a:solidFill>
              </a:rPr>
              <a:t>Vi khuẩn còn có những thành phần nào khác?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18809" y="6236178"/>
            <a:ext cx="501509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vi-VN" sz="3200" dirty="0"/>
              <a:t>H2 Cấu tạo của vi khuẩn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299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25" grpId="1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II. CẤU TẠO CỦA VI KHUẨN</a:t>
            </a:r>
          </a:p>
        </p:txBody>
      </p:sp>
      <p:sp>
        <p:nvSpPr>
          <p:cNvPr id="6" name="Rectangle 5"/>
          <p:cNvSpPr/>
          <p:nvPr/>
        </p:nvSpPr>
        <p:spPr>
          <a:xfrm>
            <a:off x="853440" y="1138855"/>
            <a:ext cx="50901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có cấu tạo đơn bào gồm: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àng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tế bào: quy định hình dạng của tế bào.</a:t>
            </a: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+Roi: có ở nhiều loài vi khuẩn, làm nhiệm vụ di chuyển.</a:t>
            </a: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+Lông: giúp vi khuẩn bám vào vật chủ.</a:t>
            </a: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0760" y="1213023"/>
            <a:ext cx="4876800" cy="4876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41" descr="cây viế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5" y="464167"/>
            <a:ext cx="604838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16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85800"/>
            <a:ext cx="5867400" cy="373404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302955"/>
            <a:ext cx="1447800" cy="12610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81200" y="4059543"/>
            <a:ext cx="84582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chemeClr val="tx2">
                    <a:lumMod val="50000"/>
                  </a:schemeClr>
                </a:solidFill>
              </a:rPr>
              <a:t>Vì sao nói vi khuẩn là sinh vật có cấu tạo cơ thể đơn giản nhất trong thế giới sống?</a:t>
            </a:r>
          </a:p>
        </p:txBody>
      </p:sp>
      <p:pic>
        <p:nvPicPr>
          <p:cNvPr id="8" name="Picture 58" descr="Cau h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91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785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26" y="152400"/>
            <a:ext cx="9875520" cy="685800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Luyện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tập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26" y="990600"/>
            <a:ext cx="9875520" cy="528796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vi-VN" sz="2800" dirty="0">
                <a:solidFill>
                  <a:schemeClr val="tx2">
                    <a:lumMod val="50000"/>
                  </a:schemeClr>
                </a:solidFill>
              </a:rPr>
              <a:t>     Vì sao nói vi khuẩn là sinh vật có cấu tạo cơ thể đơn giản nhất trong thế giới sống?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A.</a:t>
            </a:r>
            <a:r>
              <a:rPr lang="vi-VN" sz="2800" dirty="0">
                <a:solidFill>
                  <a:schemeClr val="tx2">
                    <a:lumMod val="50000"/>
                  </a:schemeClr>
                </a:solidFill>
              </a:rPr>
              <a:t> Vì vi khuẩn không nhìn được bằng mắt thường.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B.</a:t>
            </a:r>
            <a:r>
              <a:rPr lang="vi-VN" sz="2800" dirty="0">
                <a:solidFill>
                  <a:schemeClr val="tx2">
                    <a:lumMod val="50000"/>
                  </a:schemeClr>
                </a:solidFill>
              </a:rPr>
              <a:t> Vì cơ thể vi khuẩn chỉ là 1 tế bào nhân sơ, có thể thực hiện đầy đủ các chức năng của 1 cơ thể sống.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C.</a:t>
            </a:r>
            <a:r>
              <a:rPr lang="vi-VN" sz="2800" dirty="0">
                <a:solidFill>
                  <a:schemeClr val="tx2">
                    <a:lumMod val="50000"/>
                  </a:schemeClr>
                </a:solidFill>
              </a:rPr>
              <a:t> Vì vi khuẩn có kích thước nhỏ bé và chỉ quan sát được dưới kính hiển vi.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D.</a:t>
            </a:r>
            <a:r>
              <a:rPr lang="vi-VN" sz="2800" dirty="0">
                <a:solidFill>
                  <a:schemeClr val="tx2">
                    <a:lumMod val="50000"/>
                  </a:schemeClr>
                </a:solidFill>
              </a:rPr>
              <a:t> Vì vi khuẩn có cấu tạo từ các thành phần cơ bản.</a:t>
            </a:r>
          </a:p>
          <a:p>
            <a:pPr algn="just"/>
            <a:endParaRPr lang="en-US" sz="2800" dirty="0">
              <a:solidFill>
                <a:schemeClr val="tx2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45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9526" y="152400"/>
            <a:ext cx="9875520" cy="685800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vi-VN" b="1" dirty="0">
                <a:solidFill>
                  <a:schemeClr val="tx2">
                    <a:lumMod val="50000"/>
                  </a:schemeClr>
                </a:solidFill>
              </a:rPr>
              <a:t>Dặn dò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4786" y="1295400"/>
            <a:ext cx="9525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+ Về nhà làm bài tập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25.1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trong SBT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kể tên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Tìm hiểu một số bệnh do vi khuẩn gây nên ở người như bệnh tả, lao phổi...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882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74" y="0"/>
            <a:ext cx="109728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350520" y="643225"/>
            <a:ext cx="5867400" cy="597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III. </a:t>
            </a:r>
            <a:r>
              <a:rPr lang="en-US" sz="3200" b="1" dirty="0" err="1">
                <a:solidFill>
                  <a:schemeClr val="tx1"/>
                </a:solidFill>
              </a:rPr>
              <a:t>Vai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trò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của</a:t>
            </a:r>
            <a:r>
              <a:rPr lang="en-US" sz="3200" b="1" dirty="0">
                <a:solidFill>
                  <a:schemeClr val="tx1"/>
                </a:solidFill>
              </a:rPr>
              <a:t> vi </a:t>
            </a:r>
            <a:r>
              <a:rPr lang="en-US" sz="3200" b="1" dirty="0" err="1">
                <a:solidFill>
                  <a:schemeClr val="tx1"/>
                </a:solidFill>
              </a:rPr>
              <a:t>khuẩn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4"/>
          <p:cNvSpPr/>
          <p:nvPr/>
        </p:nvSpPr>
        <p:spPr>
          <a:xfrm>
            <a:off x="1478973" y="46038"/>
            <a:ext cx="8534400" cy="5971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Bài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vi-VN" sz="3200" b="1" dirty="0">
                <a:solidFill>
                  <a:schemeClr val="tx1"/>
                </a:solidFill>
              </a:rPr>
              <a:t>25</a:t>
            </a:r>
            <a:r>
              <a:rPr lang="en-US" sz="3200" b="1" dirty="0">
                <a:solidFill>
                  <a:schemeClr val="tx1"/>
                </a:solidFill>
              </a:rPr>
              <a:t>  VI KHUẨN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25" y="1515006"/>
            <a:ext cx="10154461" cy="5068400"/>
          </a:xfrm>
        </p:spPr>
      </p:pic>
      <p:sp>
        <p:nvSpPr>
          <p:cNvPr id="10" name="Cloud Callout 5"/>
          <p:cNvSpPr/>
          <p:nvPr/>
        </p:nvSpPr>
        <p:spPr>
          <a:xfrm>
            <a:off x="5090159" y="450601"/>
            <a:ext cx="5402927" cy="2521199"/>
          </a:xfrm>
          <a:prstGeom prst="cloudCallout">
            <a:avLst>
              <a:gd name="adj1" fmla="val -56592"/>
              <a:gd name="adj2" fmla="val 4710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en-US" sz="2800" dirty="0" err="1">
                <a:solidFill>
                  <a:schemeClr val="tx1"/>
                </a:solidFill>
              </a:rPr>
              <a:t>Quan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sát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25.3 </a:t>
            </a:r>
            <a:r>
              <a:rPr lang="en-US" sz="2800" dirty="0" err="1">
                <a:solidFill>
                  <a:schemeClr val="tx1"/>
                </a:solidFill>
              </a:rPr>
              <a:t>em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hãy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nêu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vi </a:t>
            </a:r>
            <a:r>
              <a:rPr lang="en-US" sz="2800" dirty="0" err="1">
                <a:solidFill>
                  <a:schemeClr val="tx1"/>
                </a:solidFill>
              </a:rPr>
              <a:t>khuẩn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tự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nhiên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9867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-30162"/>
            <a:ext cx="987552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295402"/>
            <a:ext cx="987552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206"/>
            <a:ext cx="10972800" cy="6858000"/>
          </a:xfrm>
          <a:prstGeom prst="rect">
            <a:avLst/>
          </a:prstGeom>
        </p:spPr>
      </p:pic>
      <p:pic>
        <p:nvPicPr>
          <p:cNvPr id="5" name="Picture 7" descr="ap_2010041701082244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536" y="285929"/>
            <a:ext cx="2911151" cy="2743200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il_fi" descr="1211296786_nito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4282" y="277166"/>
            <a:ext cx="3198989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67162" y="3046534"/>
            <a:ext cx="2911151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400" b="1" dirty="0">
                <a:latin typeface="+mn-lt"/>
                <a:cs typeface="Times New Roman" pitchFamily="18" charset="0"/>
              </a:rPr>
              <a:t>Vi khuẩn lam sống cộng sinh với bèo hoa dâu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174283" y="3029129"/>
            <a:ext cx="3198988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400" b="1" dirty="0">
                <a:latin typeface="+mn-lt"/>
                <a:cs typeface="Times New Roman" pitchFamily="18" charset="0"/>
              </a:rPr>
              <a:t>Vi khuẩn cố định đạm sống cộng sinh trong rễ cây họ đậu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4294231"/>
            <a:ext cx="10210800" cy="1752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-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: 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Chuyển</a:t>
            </a:r>
            <a:r>
              <a:rPr lang="en-US" sz="2400" dirty="0"/>
              <a:t> nitrogen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khí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đạm</a:t>
            </a:r>
            <a:r>
              <a:rPr lang="en-US" sz="2400" dirty="0"/>
              <a:t> </a:t>
            </a:r>
            <a:r>
              <a:rPr lang="en-US" sz="2400" dirty="0" err="1"/>
              <a:t>giúp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hấp</a:t>
            </a:r>
            <a:r>
              <a:rPr lang="en-US" sz="2400" dirty="0"/>
              <a:t> </a:t>
            </a:r>
            <a:r>
              <a:rPr lang="en-US" sz="2400" dirty="0" err="1"/>
              <a:t>thụ</a:t>
            </a:r>
            <a:r>
              <a:rPr lang="en-US" sz="2400" dirty="0"/>
              <a:t>.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thải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dinh</a:t>
            </a:r>
            <a:r>
              <a:rPr lang="en-US" sz="2400" dirty="0"/>
              <a:t> </a:t>
            </a:r>
            <a:r>
              <a:rPr lang="en-US" sz="2400" dirty="0" err="1"/>
              <a:t>dưỡng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hấp</a:t>
            </a:r>
            <a:r>
              <a:rPr lang="en-US" sz="2400" dirty="0"/>
              <a:t> </a:t>
            </a:r>
            <a:r>
              <a:rPr lang="en-US" sz="2400" dirty="0" err="1"/>
              <a:t>thụ</a:t>
            </a:r>
            <a:r>
              <a:rPr lang="en-US" sz="2400" dirty="0"/>
              <a:t>….</a:t>
            </a:r>
          </a:p>
        </p:txBody>
      </p:sp>
      <p:pic>
        <p:nvPicPr>
          <p:cNvPr id="12" name="Content Placeholder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75" y="351107"/>
            <a:ext cx="4270121" cy="292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6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219200" y="2819400"/>
            <a:ext cx="5943600" cy="3352800"/>
          </a:xfrm>
          <a:prstGeom prst="cloudCallout">
            <a:avLst>
              <a:gd name="adj1" fmla="val -52076"/>
              <a:gd name="adj2" fmla="val 57465"/>
            </a:avLst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/>
              <a:t>Em</a:t>
            </a:r>
            <a:r>
              <a:rPr lang="en-US" sz="4000" b="1" dirty="0"/>
              <a:t> </a:t>
            </a:r>
            <a:r>
              <a:rPr lang="en-US" sz="4000" b="1" dirty="0" err="1"/>
              <a:t>có</a:t>
            </a:r>
            <a:r>
              <a:rPr lang="en-US" sz="4000" b="1" dirty="0"/>
              <a:t> </a:t>
            </a:r>
            <a:r>
              <a:rPr lang="en-US" sz="4000" b="1" dirty="0" err="1"/>
              <a:t>biết</a:t>
            </a:r>
            <a:r>
              <a:rPr lang="en-US" sz="4000" b="1" dirty="0"/>
              <a:t> </a:t>
            </a:r>
            <a:r>
              <a:rPr lang="en-US" sz="4000" b="1" dirty="0" err="1"/>
              <a:t>chúng</a:t>
            </a:r>
            <a:r>
              <a:rPr lang="en-US" sz="4000" b="1" dirty="0"/>
              <a:t> </a:t>
            </a:r>
            <a:r>
              <a:rPr lang="en-US" sz="4000" b="1" dirty="0" err="1"/>
              <a:t>là</a:t>
            </a:r>
            <a:r>
              <a:rPr lang="en-US" sz="4000" b="1" dirty="0"/>
              <a:t> </a:t>
            </a:r>
            <a:r>
              <a:rPr lang="en-US" sz="4000" b="1" dirty="0" err="1"/>
              <a:t>sinh</a:t>
            </a:r>
            <a:r>
              <a:rPr lang="en-US" sz="4000" b="1" dirty="0"/>
              <a:t> </a:t>
            </a:r>
            <a:r>
              <a:rPr lang="en-US" sz="4000" b="1" dirty="0" err="1"/>
              <a:t>vật</a:t>
            </a:r>
            <a:r>
              <a:rPr lang="en-US" sz="4000" b="1" dirty="0"/>
              <a:t> </a:t>
            </a:r>
            <a:r>
              <a:rPr lang="en-US" sz="4000" b="1" dirty="0" err="1"/>
              <a:t>nào</a:t>
            </a:r>
            <a:r>
              <a:rPr lang="en-US" sz="4000" b="1" dirty="0"/>
              <a:t> </a:t>
            </a:r>
            <a:r>
              <a:rPr lang="en-US" sz="4000" b="1" dirty="0" err="1"/>
              <a:t>không</a:t>
            </a:r>
            <a:r>
              <a:rPr lang="en-US" sz="4000" b="1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753070"/>
            <a:ext cx="9296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30-40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tỉ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nửa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2971800"/>
            <a:ext cx="3200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1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III. VAI TRÒ CỦA VI KHUẨN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990600"/>
            <a:ext cx="6781800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-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đời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con </a:t>
            </a:r>
            <a:r>
              <a:rPr lang="en-US" sz="2800" dirty="0" err="1"/>
              <a:t>người</a:t>
            </a:r>
            <a:r>
              <a:rPr lang="en-US" sz="2800" dirty="0"/>
              <a:t>: </a:t>
            </a:r>
          </a:p>
          <a:p>
            <a:pPr algn="just"/>
            <a:r>
              <a:rPr lang="en-US" sz="2800" dirty="0"/>
              <a:t>+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vi </a:t>
            </a:r>
            <a:r>
              <a:rPr lang="en-US" sz="2800" dirty="0" err="1"/>
              <a:t>khuẩn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da, </a:t>
            </a:r>
            <a:r>
              <a:rPr lang="en-US" sz="2800" dirty="0" err="1"/>
              <a:t>tăng</a:t>
            </a:r>
            <a:r>
              <a:rPr lang="en-US" sz="2800" dirty="0"/>
              <a:t> </a:t>
            </a:r>
            <a:r>
              <a:rPr lang="en-US" sz="2800" dirty="0" err="1"/>
              <a:t>cường</a:t>
            </a:r>
            <a:r>
              <a:rPr lang="en-US" sz="2800" dirty="0"/>
              <a:t> </a:t>
            </a:r>
            <a:r>
              <a:rPr lang="en-US" sz="2800" dirty="0" err="1"/>
              <a:t>miễn</a:t>
            </a:r>
            <a:r>
              <a:rPr lang="en-US" sz="2800" dirty="0"/>
              <a:t> </a:t>
            </a:r>
            <a:r>
              <a:rPr lang="en-US" sz="2800" dirty="0" err="1"/>
              <a:t>dịch</a:t>
            </a:r>
            <a:r>
              <a:rPr lang="en-US" sz="2800" dirty="0"/>
              <a:t>, </a:t>
            </a:r>
            <a:r>
              <a:rPr lang="en-US" sz="2800" dirty="0" err="1"/>
              <a:t>hỗ</a:t>
            </a:r>
            <a:r>
              <a:rPr lang="en-US" sz="2800" dirty="0"/>
              <a:t> </a:t>
            </a:r>
            <a:r>
              <a:rPr lang="en-US" sz="2800" dirty="0" err="1"/>
              <a:t>trợ</a:t>
            </a:r>
            <a:r>
              <a:rPr lang="en-US" sz="2800" dirty="0"/>
              <a:t> </a:t>
            </a:r>
            <a:r>
              <a:rPr lang="en-US" sz="2800" dirty="0" err="1"/>
              <a:t>tiêu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. </a:t>
            </a:r>
          </a:p>
          <a:p>
            <a:pPr algn="just"/>
            <a:r>
              <a:rPr lang="en-US" sz="2800" dirty="0"/>
              <a:t>+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chế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(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chua</a:t>
            </a:r>
            <a:r>
              <a:rPr lang="en-US" sz="2800" dirty="0"/>
              <a:t>, </a:t>
            </a:r>
            <a:r>
              <a:rPr lang="en-US" sz="2800" dirty="0" err="1"/>
              <a:t>dưa</a:t>
            </a:r>
            <a:r>
              <a:rPr lang="en-US" sz="2800" dirty="0"/>
              <a:t> </a:t>
            </a:r>
            <a:r>
              <a:rPr lang="en-US" sz="2800" dirty="0" err="1"/>
              <a:t>muối</a:t>
            </a:r>
            <a:r>
              <a:rPr lang="en-US" sz="2800" dirty="0"/>
              <a:t>,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, …) </a:t>
            </a:r>
          </a:p>
          <a:p>
            <a:pPr algn="just"/>
            <a:r>
              <a:rPr lang="en-US" sz="2800" dirty="0"/>
              <a:t>+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thuốc</a:t>
            </a:r>
            <a:r>
              <a:rPr lang="en-US" sz="2800" dirty="0"/>
              <a:t> </a:t>
            </a:r>
            <a:r>
              <a:rPr lang="en-US" sz="2800" dirty="0" err="1"/>
              <a:t>kháng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, </a:t>
            </a:r>
            <a:r>
              <a:rPr lang="en-US" sz="2800" dirty="0" err="1"/>
              <a:t>thuốc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 </a:t>
            </a:r>
            <a:r>
              <a:rPr lang="en-US" sz="2800" dirty="0" err="1"/>
              <a:t>sâu</a:t>
            </a:r>
            <a:r>
              <a:rPr lang="en-US" sz="2800" dirty="0"/>
              <a:t>, </a:t>
            </a:r>
            <a:r>
              <a:rPr lang="en-US" sz="2800" dirty="0" err="1"/>
              <a:t>xử</a:t>
            </a:r>
            <a:r>
              <a:rPr lang="en-US" sz="2800" dirty="0"/>
              <a:t> </a:t>
            </a:r>
            <a:r>
              <a:rPr lang="en-US" sz="2800" dirty="0" err="1"/>
              <a:t>lý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thải</a:t>
            </a:r>
            <a:r>
              <a:rPr lang="en-US" sz="2800" dirty="0"/>
              <a:t>, 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01" y="4336160"/>
            <a:ext cx="2967354" cy="252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6310" y="1797814"/>
            <a:ext cx="3110345" cy="248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4310537"/>
            <a:ext cx="4114800" cy="254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6437" y="4336160"/>
            <a:ext cx="3851563" cy="257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1" descr="cây viế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" y="257175"/>
            <a:ext cx="604838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loud Callout 5"/>
          <p:cNvSpPr/>
          <p:nvPr/>
        </p:nvSpPr>
        <p:spPr>
          <a:xfrm>
            <a:off x="1058045" y="749587"/>
            <a:ext cx="5418955" cy="2679413"/>
          </a:xfrm>
          <a:prstGeom prst="cloudCallout">
            <a:avLst>
              <a:gd name="adj1" fmla="val -39941"/>
              <a:gd name="adj2" fmla="val 7917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en-US" sz="2800" dirty="0" err="1">
                <a:solidFill>
                  <a:schemeClr val="tx1"/>
                </a:solidFill>
              </a:rPr>
              <a:t>Nêu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vi </a:t>
            </a:r>
            <a:r>
              <a:rPr lang="en-US" sz="2800" dirty="0" err="1">
                <a:solidFill>
                  <a:schemeClr val="tx1"/>
                </a:solidFill>
              </a:rPr>
              <a:t>khuẩn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quá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chế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biến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sản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phẩm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dưới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đây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968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05000" y="152400"/>
            <a:ext cx="74676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IV. MỘT SỐ BỆNH DO VI KHUẨN GÂY RA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1371600" y="1371600"/>
            <a:ext cx="7315200" cy="3352800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dirty="0" err="1">
                <a:solidFill>
                  <a:schemeClr val="tx1"/>
                </a:solidFill>
              </a:rPr>
              <a:t>Kể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tên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bệnh</a:t>
            </a:r>
            <a:r>
              <a:rPr lang="en-US" sz="3200" dirty="0">
                <a:solidFill>
                  <a:schemeClr val="tx1"/>
                </a:solidFill>
              </a:rPr>
              <a:t> do vi </a:t>
            </a:r>
            <a:r>
              <a:rPr lang="en-US" sz="3200" dirty="0" err="1">
                <a:solidFill>
                  <a:schemeClr val="tx1"/>
                </a:solidFill>
              </a:rPr>
              <a:t>khuẩn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gây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nên</a:t>
            </a:r>
            <a:r>
              <a:rPr lang="en-US" sz="3200" dirty="0">
                <a:solidFill>
                  <a:schemeClr val="tx1"/>
                </a:solidFill>
              </a:rPr>
              <a:t> ở con </a:t>
            </a:r>
            <a:r>
              <a:rPr lang="en-US" sz="3200" dirty="0" err="1">
                <a:solidFill>
                  <a:schemeClr val="tx1"/>
                </a:solidFill>
              </a:rPr>
              <a:t>người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nêu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ra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một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biện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pháp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phòng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tránh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6609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Bài 25 tiêu hóa ở khoang miệng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70150" y="1600200"/>
            <a:ext cx="6034088" cy="4525963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0" y="457200"/>
            <a:ext cx="4795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Nhiễm</a:t>
            </a:r>
            <a:r>
              <a:rPr lang="en-US" sz="3200" dirty="0">
                <a:solidFill>
                  <a:srgbClr val="FF0000"/>
                </a:solidFill>
              </a:rPr>
              <a:t> vi </a:t>
            </a:r>
            <a:r>
              <a:rPr lang="en-US" sz="3200" dirty="0" err="1">
                <a:solidFill>
                  <a:srgbClr val="FF0000"/>
                </a:solidFill>
              </a:rPr>
              <a:t>khuẩn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tụ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cầu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vàng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396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19200" y="587906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(NGUY CƠ TỬ VONG TỪ VIỆC NHIỄM VI KHUẨN TỤ CẦU VÀNG_YOUTUBE</a:t>
            </a:r>
          </a:p>
          <a:p>
            <a:r>
              <a:rPr lang="vi-VN" u="sng" dirty="0">
                <a:hlinkClick r:id="rId7"/>
              </a:rPr>
              <a:t>https://www.youtube.com/watch?v=pLDeAXCsbqM&amp;ab_channel=BVHoanMySaigon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7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600" y="344031"/>
            <a:ext cx="9296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HS </a:t>
            </a:r>
            <a:r>
              <a:rPr lang="en-US" sz="2800" dirty="0" err="1"/>
              <a:t>thảo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hiểu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 SGK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bệnh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vi </a:t>
            </a:r>
            <a:r>
              <a:rPr lang="en-US" sz="2800" dirty="0" err="1"/>
              <a:t>khuẩn</a:t>
            </a:r>
            <a:r>
              <a:rPr lang="en-US" sz="2800" dirty="0"/>
              <a:t> </a:t>
            </a:r>
            <a:r>
              <a:rPr lang="en-US" sz="2800" dirty="0" err="1"/>
              <a:t>tả</a:t>
            </a:r>
            <a:r>
              <a:rPr lang="en-US" sz="2800" dirty="0"/>
              <a:t> (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nửa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) </a:t>
            </a:r>
            <a:r>
              <a:rPr lang="en-US" sz="2800" dirty="0" err="1"/>
              <a:t>và</a:t>
            </a:r>
            <a:r>
              <a:rPr lang="en-US" sz="2800" dirty="0"/>
              <a:t> vi </a:t>
            </a:r>
            <a:r>
              <a:rPr lang="en-US" sz="2800" dirty="0" err="1"/>
              <a:t>khuẩn</a:t>
            </a:r>
            <a:r>
              <a:rPr lang="en-US" sz="2800" dirty="0"/>
              <a:t> </a:t>
            </a:r>
            <a:r>
              <a:rPr lang="en-US" sz="2800" dirty="0" err="1"/>
              <a:t>lao</a:t>
            </a:r>
            <a:r>
              <a:rPr lang="en-US" sz="2800" dirty="0"/>
              <a:t> (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nửa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)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gợi</a:t>
            </a:r>
            <a:r>
              <a:rPr lang="en-US" sz="2800" dirty="0"/>
              <a:t> ý </a:t>
            </a:r>
            <a:r>
              <a:rPr lang="en-US" sz="2800" dirty="0" err="1"/>
              <a:t>sau</a:t>
            </a:r>
            <a:r>
              <a:rPr lang="en-US" sz="2800" dirty="0"/>
              <a:t>: </a:t>
            </a:r>
          </a:p>
          <a:p>
            <a:pPr lvl="0"/>
            <a:endParaRPr lang="en-US" sz="2800" dirty="0"/>
          </a:p>
          <a:p>
            <a:pPr lvl="0"/>
            <a:r>
              <a:rPr lang="en-US" sz="2800" b="1" i="1" dirty="0" err="1">
                <a:solidFill>
                  <a:srgbClr val="0070C0"/>
                </a:solidFill>
              </a:rPr>
              <a:t>Biểu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hiện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khi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mắc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bệnh</a:t>
            </a:r>
            <a:r>
              <a:rPr lang="en-US" sz="2800" b="1" i="1" dirty="0">
                <a:solidFill>
                  <a:srgbClr val="0070C0"/>
                </a:solidFill>
              </a:rPr>
              <a:t>, con </a:t>
            </a:r>
            <a:r>
              <a:rPr lang="en-US" sz="2800" b="1" i="1" dirty="0" err="1">
                <a:solidFill>
                  <a:srgbClr val="0070C0"/>
                </a:solidFill>
              </a:rPr>
              <a:t>đường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lây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lan</a:t>
            </a:r>
            <a:r>
              <a:rPr lang="en-US" sz="2800" b="1" i="1" dirty="0">
                <a:solidFill>
                  <a:srgbClr val="0070C0"/>
                </a:solidFill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</a:rPr>
              <a:t>cách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phòng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tránh</a:t>
            </a:r>
            <a:r>
              <a:rPr lang="en-US" sz="2800" b="1" i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4891" y="2743200"/>
            <a:ext cx="27622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38400" y="5791200"/>
            <a:ext cx="1620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4945" y="2742334"/>
            <a:ext cx="4114800" cy="304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05342" y="5791200"/>
            <a:ext cx="1754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lao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5124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546" y="838200"/>
            <a:ext cx="9740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sát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25.5; 25.6 </a:t>
            </a:r>
            <a:r>
              <a:rPr lang="en-US" sz="3200" dirty="0" err="1"/>
              <a:t>và</a:t>
            </a:r>
            <a:r>
              <a:rPr lang="en-US" sz="3200" dirty="0"/>
              <a:t> 25.7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hoàn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bảng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368688"/>
              </p:ext>
            </p:extLst>
          </p:nvPr>
        </p:nvGraphicFramePr>
        <p:xfrm>
          <a:off x="990600" y="2057400"/>
          <a:ext cx="9057304" cy="3678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4326">
                  <a:extLst>
                    <a:ext uri="{9D8B030D-6E8A-4147-A177-3AD203B41FA5}">
                      <a16:colId xmlns:a16="http://schemas.microsoft.com/office/drawing/2014/main" val="2141316659"/>
                    </a:ext>
                  </a:extLst>
                </a:gridCol>
                <a:gridCol w="2264326">
                  <a:extLst>
                    <a:ext uri="{9D8B030D-6E8A-4147-A177-3AD203B41FA5}">
                      <a16:colId xmlns:a16="http://schemas.microsoft.com/office/drawing/2014/main" val="50898177"/>
                    </a:ext>
                  </a:extLst>
                </a:gridCol>
                <a:gridCol w="2264326">
                  <a:extLst>
                    <a:ext uri="{9D8B030D-6E8A-4147-A177-3AD203B41FA5}">
                      <a16:colId xmlns:a16="http://schemas.microsoft.com/office/drawing/2014/main" val="2868130415"/>
                    </a:ext>
                  </a:extLst>
                </a:gridCol>
                <a:gridCol w="2264326">
                  <a:extLst>
                    <a:ext uri="{9D8B030D-6E8A-4147-A177-3AD203B41FA5}">
                      <a16:colId xmlns:a16="http://schemas.microsoft.com/office/drawing/2014/main" val="1344440489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Tên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bệnh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Tác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nhân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gây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bệnh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Biểu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hiện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bệnh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Biện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pháp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phòng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chống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838994"/>
                  </a:ext>
                </a:extLst>
              </a:tr>
              <a:tr h="12679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 </a:t>
                      </a:r>
                      <a:r>
                        <a:rPr lang="en-US" sz="2400" dirty="0" err="1"/>
                        <a:t>Bệnh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tiêu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chảy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317949"/>
                  </a:ext>
                </a:extLst>
              </a:tr>
              <a:tr h="12679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 </a:t>
                      </a:r>
                      <a:r>
                        <a:rPr lang="en-US" sz="2400" dirty="0" err="1"/>
                        <a:t>Bệnh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lao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phổi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47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725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546" y="838200"/>
            <a:ext cx="8807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Quan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sát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hình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25.5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25.6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hoàn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thành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bảng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050548"/>
              </p:ext>
            </p:extLst>
          </p:nvPr>
        </p:nvGraphicFramePr>
        <p:xfrm>
          <a:off x="490051" y="1422975"/>
          <a:ext cx="10058400" cy="5213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141316659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5089817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86813041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344440489"/>
                    </a:ext>
                  </a:extLst>
                </a:gridCol>
              </a:tblGrid>
              <a:tr h="13731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Tên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bệnh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Tác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nhân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gây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bệnh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Biểu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hiện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bệnh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Biện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pháp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phòng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chống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838994"/>
                  </a:ext>
                </a:extLst>
              </a:tr>
              <a:tr h="15232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 </a:t>
                      </a:r>
                      <a:r>
                        <a:rPr lang="en-US" sz="2400" dirty="0" err="1"/>
                        <a:t>Bệnh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tiêu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chảy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Trực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khuẩn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đường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ruột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Buồn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nôn</a:t>
                      </a:r>
                      <a:r>
                        <a:rPr lang="en-US" sz="2400" dirty="0"/>
                        <a:t>,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nôn</a:t>
                      </a:r>
                      <a:r>
                        <a:rPr lang="en-US" sz="2400" baseline="0" dirty="0"/>
                        <a:t>, </a:t>
                      </a:r>
                      <a:r>
                        <a:rPr lang="en-US" sz="2400" baseline="0" dirty="0" err="1"/>
                        <a:t>đau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đầu</a:t>
                      </a:r>
                      <a:r>
                        <a:rPr lang="en-US" sz="2400" baseline="0" dirty="0"/>
                        <a:t>, </a:t>
                      </a:r>
                      <a:r>
                        <a:rPr lang="en-US" sz="2400" baseline="0" dirty="0" err="1"/>
                        <a:t>sốt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-</a:t>
                      </a:r>
                      <a:r>
                        <a:rPr lang="en-US" sz="2400" dirty="0" err="1"/>
                        <a:t>Vệ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sinh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nhân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sạch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sẽ</a:t>
                      </a:r>
                      <a:endParaRPr lang="en-US" sz="2400" baseline="0" dirty="0"/>
                    </a:p>
                    <a:p>
                      <a:pPr algn="just"/>
                      <a:r>
                        <a:rPr lang="en-US" sz="2400" baseline="0" dirty="0"/>
                        <a:t>-</a:t>
                      </a:r>
                      <a:r>
                        <a:rPr lang="en-US" sz="2400" baseline="0" dirty="0" err="1"/>
                        <a:t>Ăn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chín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uống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sôi</a:t>
                      </a:r>
                      <a:endParaRPr lang="en-US" sz="2400" baseline="0" dirty="0"/>
                    </a:p>
                    <a:p>
                      <a:pPr algn="just"/>
                      <a:r>
                        <a:rPr lang="en-US" sz="2400" baseline="0" dirty="0"/>
                        <a:t>-</a:t>
                      </a:r>
                      <a:r>
                        <a:rPr lang="en-US" sz="2400" baseline="0" dirty="0" err="1"/>
                        <a:t>Bảo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quản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thực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phẩm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đúng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cách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317949"/>
                  </a:ext>
                </a:extLst>
              </a:tr>
              <a:tr h="15232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 </a:t>
                      </a:r>
                      <a:r>
                        <a:rPr lang="en-US" sz="2400" dirty="0" err="1"/>
                        <a:t>Bệnh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lao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phổi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Vi </a:t>
                      </a:r>
                      <a:r>
                        <a:rPr lang="en-US" sz="2400" dirty="0" err="1"/>
                        <a:t>khuẩn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lao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Ho </a:t>
                      </a:r>
                      <a:r>
                        <a:rPr lang="en-US" sz="2400" dirty="0" err="1"/>
                        <a:t>ra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máu</a:t>
                      </a:r>
                      <a:r>
                        <a:rPr lang="en-US" sz="2400" dirty="0"/>
                        <a:t>,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sốt</a:t>
                      </a:r>
                      <a:r>
                        <a:rPr lang="en-US" sz="2400" baseline="0" dirty="0"/>
                        <a:t>, </a:t>
                      </a:r>
                      <a:r>
                        <a:rPr lang="en-US" sz="2400" baseline="0" dirty="0" err="1"/>
                        <a:t>tức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ngực</a:t>
                      </a:r>
                      <a:r>
                        <a:rPr lang="en-US" sz="2400" baseline="0" dirty="0"/>
                        <a:t>, </a:t>
                      </a:r>
                      <a:r>
                        <a:rPr lang="en-US" sz="2400" baseline="0" dirty="0" err="1"/>
                        <a:t>mệt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mỏi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-</a:t>
                      </a:r>
                      <a:r>
                        <a:rPr lang="en-US" sz="2400" dirty="0" err="1"/>
                        <a:t>Tiêm</a:t>
                      </a:r>
                      <a:r>
                        <a:rPr lang="en-US" sz="2400" baseline="0" dirty="0"/>
                        <a:t> vaccine </a:t>
                      </a:r>
                      <a:r>
                        <a:rPr lang="en-US" sz="2400" baseline="0" dirty="0" err="1"/>
                        <a:t>phòng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bệnh</a:t>
                      </a:r>
                      <a:endParaRPr lang="en-US" sz="2400" baseline="0" dirty="0"/>
                    </a:p>
                    <a:p>
                      <a:pPr algn="just"/>
                      <a:r>
                        <a:rPr lang="en-US" sz="2400" baseline="0" dirty="0"/>
                        <a:t>- </a:t>
                      </a:r>
                      <a:r>
                        <a:rPr lang="en-US" sz="2400" baseline="0" dirty="0" err="1"/>
                        <a:t>Vệ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sinh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nhân</a:t>
                      </a:r>
                      <a:r>
                        <a:rPr lang="en-US" sz="2400" baseline="0" dirty="0"/>
                        <a:t>, </a:t>
                      </a:r>
                      <a:r>
                        <a:rPr lang="en-US" sz="2400" baseline="0" dirty="0" err="1"/>
                        <a:t>môi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trường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sạch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sẽ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47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392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27" y="199953"/>
            <a:ext cx="4709160" cy="6662963"/>
          </a:xfrm>
        </p:spPr>
      </p:pic>
      <p:sp>
        <p:nvSpPr>
          <p:cNvPr id="7" name="Rectangle 6"/>
          <p:cNvSpPr/>
          <p:nvPr/>
        </p:nvSpPr>
        <p:spPr>
          <a:xfrm>
            <a:off x="5715000" y="274638"/>
            <a:ext cx="4953000" cy="65833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15000" y="263957"/>
            <a:ext cx="4953000" cy="8683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2"/>
                </a:solidFill>
              </a:rPr>
              <a:t>Các biện pháp phòng chống </a:t>
            </a:r>
          </a:p>
          <a:p>
            <a:pPr algn="ctr"/>
            <a:r>
              <a:rPr lang="vi-VN" sz="2800" b="1" dirty="0">
                <a:solidFill>
                  <a:srgbClr val="C00000"/>
                </a:solidFill>
              </a:rPr>
              <a:t>BỆNH LAO PHỔI</a:t>
            </a:r>
          </a:p>
        </p:txBody>
      </p:sp>
      <p:sp>
        <p:nvSpPr>
          <p:cNvPr id="11" name="Arrow: Right 10"/>
          <p:cNvSpPr/>
          <p:nvPr/>
        </p:nvSpPr>
        <p:spPr>
          <a:xfrm>
            <a:off x="5726060" y="1253042"/>
            <a:ext cx="3810000" cy="147947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+mj-lt"/>
              </a:rPr>
              <a:t>1.</a:t>
            </a:r>
            <a:r>
              <a:rPr lang="vi-VN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Tiêm phòng bệnh lao cho trẻ sơ sinh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Arrow: Left 11"/>
          <p:cNvSpPr/>
          <p:nvPr/>
        </p:nvSpPr>
        <p:spPr>
          <a:xfrm>
            <a:off x="6281583" y="2406733"/>
            <a:ext cx="4343400" cy="1676400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+mj-lt"/>
              </a:rPr>
              <a:t>2</a:t>
            </a:r>
            <a:r>
              <a:rPr lang="vi-VN" b="1" dirty="0">
                <a:solidFill>
                  <a:srgbClr val="FF0000"/>
                </a:solidFill>
                <a:latin typeface="+mj-lt"/>
              </a:rPr>
              <a:t>.</a:t>
            </a:r>
            <a:r>
              <a:rPr lang="vi-VN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Người nghi mắc bệnh cần thăm khám sớm 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Arrow: Right 12"/>
          <p:cNvSpPr/>
          <p:nvPr/>
        </p:nvSpPr>
        <p:spPr>
          <a:xfrm>
            <a:off x="5796116" y="3765611"/>
            <a:ext cx="4018935" cy="29718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+mj-lt"/>
              </a:rPr>
              <a:t>3.</a:t>
            </a:r>
            <a:r>
              <a:rPr lang="vi-VN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Với người bệnh Lao phổi:</a:t>
            </a:r>
          </a:p>
          <a:p>
            <a:pPr algn="just"/>
            <a:r>
              <a:rPr lang="vi-VN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-Vệ sinh cá nhân sạch sẽ</a:t>
            </a:r>
          </a:p>
          <a:p>
            <a:pPr algn="just"/>
            <a:r>
              <a:rPr lang="vi-VN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- Không khạc nhổ bừa bãi</a:t>
            </a:r>
          </a:p>
          <a:p>
            <a:pPr algn="just"/>
            <a:r>
              <a:rPr lang="vi-VN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- Đeo khẩu trang  khi tiếp xúc người khác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8138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1219200"/>
            <a:ext cx="9525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/>
              <a:t> - Vi </a:t>
            </a:r>
            <a:r>
              <a:rPr lang="en-US" sz="2800" dirty="0" err="1"/>
              <a:t>khuẩn</a:t>
            </a:r>
            <a:r>
              <a:rPr lang="en-US" sz="2800" dirty="0"/>
              <a:t> </a:t>
            </a:r>
            <a:r>
              <a:rPr lang="en-US" sz="2800" dirty="0" err="1"/>
              <a:t>gây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bệnh</a:t>
            </a:r>
            <a:r>
              <a:rPr lang="en-US" sz="2800" dirty="0"/>
              <a:t> ở con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: </a:t>
            </a:r>
            <a:r>
              <a:rPr lang="en-US" sz="2800" dirty="0" err="1"/>
              <a:t>lao</a:t>
            </a:r>
            <a:r>
              <a:rPr lang="en-US" sz="2800" dirty="0"/>
              <a:t>, </a:t>
            </a:r>
            <a:r>
              <a:rPr lang="en-US" sz="2800" dirty="0" err="1"/>
              <a:t>viêm</a:t>
            </a:r>
            <a:r>
              <a:rPr lang="en-US" sz="2800" dirty="0"/>
              <a:t> </a:t>
            </a:r>
            <a:r>
              <a:rPr lang="en-US" sz="2800" dirty="0" err="1"/>
              <a:t>phổi</a:t>
            </a:r>
            <a:r>
              <a:rPr lang="en-US" sz="2800" dirty="0"/>
              <a:t>, </a:t>
            </a:r>
            <a:r>
              <a:rPr lang="en-US" sz="2800" dirty="0" err="1"/>
              <a:t>uốn</a:t>
            </a:r>
            <a:r>
              <a:rPr lang="en-US" sz="2800" dirty="0"/>
              <a:t> </a:t>
            </a:r>
            <a:r>
              <a:rPr lang="en-US" sz="2800" dirty="0" err="1"/>
              <a:t>ván</a:t>
            </a:r>
            <a:r>
              <a:rPr lang="en-US" sz="2800" dirty="0"/>
              <a:t>, </a:t>
            </a:r>
            <a:r>
              <a:rPr lang="en-US" sz="2800" dirty="0" err="1"/>
              <a:t>giang</a:t>
            </a:r>
            <a:r>
              <a:rPr lang="en-US" sz="2800" dirty="0"/>
              <a:t> </a:t>
            </a:r>
            <a:r>
              <a:rPr lang="en-US" sz="2800" dirty="0" err="1"/>
              <a:t>mai</a:t>
            </a:r>
            <a:r>
              <a:rPr lang="en-US" sz="2800" dirty="0"/>
              <a:t>, </a:t>
            </a:r>
            <a:r>
              <a:rPr lang="en-US" sz="2800" dirty="0" err="1"/>
              <a:t>phong</a:t>
            </a:r>
            <a:r>
              <a:rPr lang="en-US" sz="2800" dirty="0"/>
              <a:t> (</a:t>
            </a:r>
            <a:r>
              <a:rPr lang="en-US" sz="2800" dirty="0" err="1"/>
              <a:t>hủi</a:t>
            </a:r>
            <a:r>
              <a:rPr lang="en-US" sz="2800" dirty="0"/>
              <a:t>), </a:t>
            </a:r>
            <a:r>
              <a:rPr lang="en-US" sz="2800" dirty="0" err="1"/>
              <a:t>tả</a:t>
            </a:r>
            <a:r>
              <a:rPr lang="en-US" sz="2800" dirty="0"/>
              <a:t>, …</a:t>
            </a:r>
          </a:p>
          <a:p>
            <a:pPr lvl="0" algn="just"/>
            <a:r>
              <a:rPr lang="en-US" sz="2800" dirty="0"/>
              <a:t>-  Vi </a:t>
            </a:r>
            <a:r>
              <a:rPr lang="en-US" sz="2800" dirty="0" err="1"/>
              <a:t>khuẩn</a:t>
            </a:r>
            <a:r>
              <a:rPr lang="en-US" sz="2800" dirty="0"/>
              <a:t> </a:t>
            </a:r>
            <a:r>
              <a:rPr lang="en-US" sz="2800" dirty="0" err="1"/>
              <a:t>gây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bệnh</a:t>
            </a:r>
            <a:r>
              <a:rPr lang="en-US" sz="2800" dirty="0"/>
              <a:t> ở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: </a:t>
            </a:r>
            <a:r>
              <a:rPr lang="en-US" sz="2800" dirty="0" err="1"/>
              <a:t>héo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chua</a:t>
            </a:r>
            <a:r>
              <a:rPr lang="en-US" sz="2800" dirty="0"/>
              <a:t>, </a:t>
            </a:r>
            <a:r>
              <a:rPr lang="en-US" sz="2800" dirty="0" err="1"/>
              <a:t>thối</a:t>
            </a:r>
            <a:r>
              <a:rPr lang="en-US" sz="2800" dirty="0"/>
              <a:t> </a:t>
            </a:r>
            <a:r>
              <a:rPr lang="en-US" sz="2800" dirty="0" err="1"/>
              <a:t>nhũn</a:t>
            </a:r>
            <a:r>
              <a:rPr lang="en-US" sz="2800" dirty="0"/>
              <a:t> </a:t>
            </a:r>
            <a:r>
              <a:rPr lang="en-US" sz="2800" dirty="0" err="1"/>
              <a:t>bắp</a:t>
            </a:r>
            <a:r>
              <a:rPr lang="en-US" sz="2800" dirty="0"/>
              <a:t> </a:t>
            </a:r>
            <a:r>
              <a:rPr lang="en-US" sz="2800" dirty="0" err="1"/>
              <a:t>cải</a:t>
            </a:r>
            <a:r>
              <a:rPr lang="en-US" sz="2800" dirty="0"/>
              <a:t>, </a:t>
            </a:r>
            <a:r>
              <a:rPr lang="en-US" sz="2800" dirty="0" err="1"/>
              <a:t>tụ</a:t>
            </a:r>
            <a:r>
              <a:rPr lang="en-US" sz="2800" dirty="0"/>
              <a:t> </a:t>
            </a:r>
            <a:r>
              <a:rPr lang="en-US" sz="2800" dirty="0" err="1"/>
              <a:t>huyết</a:t>
            </a:r>
            <a:r>
              <a:rPr lang="en-US" sz="2800" dirty="0"/>
              <a:t> </a:t>
            </a:r>
            <a:r>
              <a:rPr lang="en-US" sz="2800" dirty="0" err="1"/>
              <a:t>trùng</a:t>
            </a:r>
            <a:r>
              <a:rPr lang="en-US" sz="2800" dirty="0"/>
              <a:t> ở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cầm</a:t>
            </a:r>
            <a:r>
              <a:rPr lang="en-US" sz="2800" dirty="0"/>
              <a:t>,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súc</a:t>
            </a:r>
            <a:r>
              <a:rPr lang="en-US" sz="2800" dirty="0"/>
              <a:t>,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lợn</a:t>
            </a:r>
            <a:r>
              <a:rPr lang="en-US" sz="2800" dirty="0"/>
              <a:t>,…</a:t>
            </a:r>
          </a:p>
          <a:p>
            <a:pPr lvl="0" algn="just"/>
            <a:r>
              <a:rPr lang="en-US" sz="2800" dirty="0"/>
              <a:t>- </a:t>
            </a:r>
            <a:r>
              <a:rPr lang="en-US" sz="2800" dirty="0" err="1"/>
              <a:t>Ngoài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, vi </a:t>
            </a:r>
            <a:r>
              <a:rPr lang="en-US" sz="2800" dirty="0" err="1"/>
              <a:t>khuẩn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khiến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ăn</a:t>
            </a:r>
            <a:r>
              <a:rPr lang="en-US" sz="2800" dirty="0"/>
              <a:t>,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uống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hỏng</a:t>
            </a:r>
            <a:r>
              <a:rPr lang="en-US" sz="2800" dirty="0"/>
              <a:t>.</a:t>
            </a:r>
          </a:p>
          <a:p>
            <a:pPr lvl="0" algn="just"/>
            <a:r>
              <a:rPr lang="en-US" sz="2800" dirty="0"/>
              <a:t>=&gt;</a:t>
            </a:r>
            <a:r>
              <a:rPr lang="en-US" sz="2800" dirty="0" err="1"/>
              <a:t>Biện</a:t>
            </a:r>
            <a:r>
              <a:rPr lang="en-US" sz="2800" dirty="0"/>
              <a:t> </a:t>
            </a:r>
            <a:r>
              <a:rPr lang="en-US" sz="2800" dirty="0" err="1"/>
              <a:t>pháp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tránh</a:t>
            </a:r>
            <a:r>
              <a:rPr lang="en-US" sz="2800" dirty="0"/>
              <a:t>: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cá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,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ăn</a:t>
            </a:r>
            <a:r>
              <a:rPr lang="en-US" sz="2800" dirty="0"/>
              <a:t> </a:t>
            </a:r>
            <a:r>
              <a:rPr lang="en-US" sz="2800" dirty="0" err="1"/>
              <a:t>uống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môi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05000" y="152400"/>
            <a:ext cx="74676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IV. MỘT SỐ BỆNH DO VI KHUẨN GÂY RA</a:t>
            </a:r>
          </a:p>
        </p:txBody>
      </p:sp>
      <p:pic>
        <p:nvPicPr>
          <p:cNvPr id="7" name="Picture 41" descr="cây viế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" y="470344"/>
            <a:ext cx="604838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82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58102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76200" y="381000"/>
            <a:ext cx="6096000" cy="51816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KHÁNG </a:t>
            </a:r>
            <a:r>
              <a:rPr lang="en-US" sz="4400" b="1" dirty="0" err="1">
                <a:solidFill>
                  <a:schemeClr val="bg1"/>
                </a:solidFill>
              </a:rPr>
              <a:t>KHÁNG</a:t>
            </a:r>
            <a:r>
              <a:rPr lang="en-US" sz="4400" b="1" dirty="0">
                <a:solidFill>
                  <a:schemeClr val="bg1"/>
                </a:solidFill>
              </a:rPr>
              <a:t> SINH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5726668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4"/>
              </a:rPr>
              <a:t>(</a:t>
            </a:r>
            <a:r>
              <a:rPr lang="en-US" u="sng" dirty="0" err="1">
                <a:hlinkClick r:id="rId4"/>
              </a:rPr>
              <a:t>Hiểm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họa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kháng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thuốc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kháng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sinh</a:t>
            </a:r>
            <a:r>
              <a:rPr lang="en-US" u="sng" dirty="0">
                <a:hlinkClick r:id="rId4"/>
              </a:rPr>
              <a:t> – </a:t>
            </a:r>
            <a:r>
              <a:rPr lang="en-US" u="sng" dirty="0" err="1">
                <a:hlinkClick r:id="rId4"/>
              </a:rPr>
              <a:t>youtube</a:t>
            </a:r>
            <a:r>
              <a:rPr lang="en-US" u="sng" dirty="0">
                <a:hlinkClick r:id="rId4"/>
              </a:rPr>
              <a:t>)</a:t>
            </a:r>
          </a:p>
          <a:p>
            <a:r>
              <a:rPr lang="vi-VN" u="sng" dirty="0">
                <a:hlinkClick r:id="rId4"/>
              </a:rPr>
              <a:t>https://www.youtube.com/watch?v=t5iXh5VCOSI&amp;ab_channel=VTVNews</a:t>
            </a:r>
            <a:r>
              <a:rPr lang="en-US" u="sng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36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14478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HS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cá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“Con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”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phiếu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KWL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 </a:t>
            </a:r>
            <a:r>
              <a:rPr lang="en-US" sz="2800" dirty="0" err="1"/>
              <a:t>nội</a:t>
            </a:r>
            <a:r>
              <a:rPr lang="en-US" sz="2800" dirty="0"/>
              <a:t> dung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sơ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tư</a:t>
            </a:r>
            <a:r>
              <a:rPr lang="en-US" sz="2800" dirty="0"/>
              <a:t> </a:t>
            </a:r>
            <a:r>
              <a:rPr lang="en-US" sz="2800" dirty="0" err="1"/>
              <a:t>duy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609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301974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975"/>
          <a:stretch/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590800" y="1524000"/>
            <a:ext cx="60960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/>
              <a:t>Bài</a:t>
            </a:r>
            <a:r>
              <a:rPr lang="en-US" sz="5400" b="1" dirty="0"/>
              <a:t> </a:t>
            </a:r>
            <a:r>
              <a:rPr lang="vi-VN" sz="5400" b="1"/>
              <a:t>25</a:t>
            </a:r>
            <a:r>
              <a:rPr lang="en-US" sz="5400" b="1" dirty="0"/>
              <a:t>:</a:t>
            </a:r>
            <a:r>
              <a:rPr lang="en-US" sz="6600" b="1" dirty="0"/>
              <a:t> </a:t>
            </a:r>
          </a:p>
          <a:p>
            <a:pPr algn="ctr"/>
            <a:r>
              <a:rPr lang="en-US" sz="8000" b="1" dirty="0">
                <a:solidFill>
                  <a:srgbClr val="FF0000"/>
                </a:solidFill>
              </a:rPr>
              <a:t>VI KHUẨN</a:t>
            </a:r>
          </a:p>
        </p:txBody>
      </p:sp>
      <p:sp>
        <p:nvSpPr>
          <p:cNvPr id="6" name="Rounded Rectangle 3"/>
          <p:cNvSpPr/>
          <p:nvPr/>
        </p:nvSpPr>
        <p:spPr>
          <a:xfrm>
            <a:off x="7315200" y="5988586"/>
            <a:ext cx="3419621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SGK TRANG </a:t>
            </a:r>
            <a:r>
              <a:rPr lang="vi-VN" sz="3200" b="1" dirty="0"/>
              <a:t>113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762000"/>
            <a:ext cx="7775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Thực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hành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tạo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dấu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vân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tay</a:t>
            </a:r>
            <a:r>
              <a:rPr lang="en-US" sz="4000" b="1" dirty="0">
                <a:solidFill>
                  <a:srgbClr val="0070C0"/>
                </a:solidFill>
              </a:rPr>
              <a:t> vi </a:t>
            </a:r>
            <a:r>
              <a:rPr lang="en-US" sz="4000" b="1" dirty="0" err="1">
                <a:solidFill>
                  <a:srgbClr val="0070C0"/>
                </a:solidFill>
              </a:rPr>
              <a:t>khuẩn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1752600"/>
            <a:ext cx="4800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44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8" y="0"/>
            <a:ext cx="10938272" cy="6858000"/>
          </a:xfr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9988123"/>
              </p:ext>
            </p:extLst>
          </p:nvPr>
        </p:nvGraphicFramePr>
        <p:xfrm>
          <a:off x="2667000" y="1828800"/>
          <a:ext cx="6934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57800" y="1143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NỘI DUNG</a:t>
            </a:r>
          </a:p>
        </p:txBody>
      </p:sp>
    </p:spTree>
    <p:extLst>
      <p:ext uri="{BB962C8B-B14F-4D97-AF65-F5344CB8AC3E}">
        <p14:creationId xmlns:p14="http://schemas.microsoft.com/office/powerpoint/2010/main" val="2466816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</p:spPr>
      </p:pic>
      <p:sp>
        <p:nvSpPr>
          <p:cNvPr id="7" name="Rounded Rectangle 6"/>
          <p:cNvSpPr/>
          <p:nvPr/>
        </p:nvSpPr>
        <p:spPr>
          <a:xfrm>
            <a:off x="2819400" y="110197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I. ĐA DẠNG VI KHUẨN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" y="707384"/>
            <a:ext cx="9968949" cy="58875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5867400"/>
            <a:ext cx="1295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 </a:t>
            </a:r>
            <a:r>
              <a:rPr lang="en-US" dirty="0" err="1"/>
              <a:t>khuẩn</a:t>
            </a:r>
            <a:endParaRPr lang="en-US" dirty="0"/>
          </a:p>
        </p:txBody>
      </p:sp>
      <p:sp>
        <p:nvSpPr>
          <p:cNvPr id="5" name="Rectangle: Rounded Corners 4"/>
          <p:cNvSpPr/>
          <p:nvPr/>
        </p:nvSpPr>
        <p:spPr>
          <a:xfrm>
            <a:off x="7162800" y="3886200"/>
            <a:ext cx="3505200" cy="274818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/>
              <a:t>     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trí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vi </a:t>
            </a:r>
            <a:r>
              <a:rPr lang="en-US" sz="2800" dirty="0" err="1"/>
              <a:t>khuẩn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? Cho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thuộc</a:t>
            </a:r>
            <a:r>
              <a:rPr lang="en-US" sz="2800" dirty="0"/>
              <a:t> </a:t>
            </a:r>
            <a:r>
              <a:rPr lang="en-US" sz="2800" dirty="0" err="1"/>
              <a:t>giới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</a:t>
            </a:r>
          </a:p>
        </p:txBody>
      </p:sp>
      <p:sp>
        <p:nvSpPr>
          <p:cNvPr id="17" name="Rounded Rectangle 6"/>
          <p:cNvSpPr/>
          <p:nvPr/>
        </p:nvSpPr>
        <p:spPr>
          <a:xfrm>
            <a:off x="138065" y="5658500"/>
            <a:ext cx="3915686" cy="9561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chemeClr val="tx1"/>
                </a:solidFill>
              </a:rPr>
              <a:t>H1.Hệ </a:t>
            </a:r>
            <a:r>
              <a:rPr lang="en-US" sz="2800" b="1" dirty="0" err="1">
                <a:solidFill>
                  <a:schemeClr val="tx1"/>
                </a:solidFill>
              </a:rPr>
              <a:t>thống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phân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loại</a:t>
            </a:r>
            <a:r>
              <a:rPr lang="en-US" sz="2800" b="1" dirty="0">
                <a:solidFill>
                  <a:schemeClr val="tx1"/>
                </a:solidFill>
              </a:rPr>
              <a:t> 5 </a:t>
            </a:r>
            <a:r>
              <a:rPr lang="en-US" sz="2800" b="1" dirty="0" err="1">
                <a:solidFill>
                  <a:schemeClr val="tx1"/>
                </a:solidFill>
              </a:rPr>
              <a:t>giới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sinh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vật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1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/>
          <p:cNvSpPr/>
          <p:nvPr/>
        </p:nvSpPr>
        <p:spPr>
          <a:xfrm>
            <a:off x="21102" y="92074"/>
            <a:ext cx="5867400" cy="597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tx1"/>
                </a:solidFill>
              </a:rPr>
              <a:t>I. </a:t>
            </a:r>
            <a:r>
              <a:rPr lang="en-US" sz="3200" b="1" dirty="0" err="1">
                <a:solidFill>
                  <a:schemeClr val="tx1"/>
                </a:solidFill>
              </a:rPr>
              <a:t>Đa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dạng</a:t>
            </a:r>
            <a:r>
              <a:rPr lang="en-US" sz="3200" b="1" dirty="0">
                <a:solidFill>
                  <a:schemeClr val="tx1"/>
                </a:solidFill>
              </a:rPr>
              <a:t> vi </a:t>
            </a:r>
            <a:r>
              <a:rPr lang="en-US" sz="3200" b="1" dirty="0" err="1">
                <a:solidFill>
                  <a:schemeClr val="tx1"/>
                </a:solidFill>
              </a:rPr>
              <a:t>khuẩn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6"/>
          <p:cNvSpPr/>
          <p:nvPr/>
        </p:nvSpPr>
        <p:spPr>
          <a:xfrm>
            <a:off x="3352800" y="698213"/>
            <a:ext cx="5867400" cy="5971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schemeClr val="tx1"/>
                </a:solidFill>
                <a:latin typeface="Bahnschrift" panose="020B0502040204020203" pitchFamily="34" charset="0"/>
              </a:rPr>
              <a:t>Giới khởi sinh</a:t>
            </a:r>
            <a:endParaRPr lang="en-US" sz="32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2400" y="1397972"/>
            <a:ext cx="10885975" cy="3676392"/>
            <a:chOff x="55173" y="1372570"/>
            <a:chExt cx="10885975" cy="3676392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3411" y="1499536"/>
              <a:ext cx="3487737" cy="330106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7194256" y="3982162"/>
              <a:ext cx="3746892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975"/>
            <a:stretch/>
          </p:blipFill>
          <p:spPr bwMode="auto">
            <a:xfrm>
              <a:off x="55173" y="1372570"/>
              <a:ext cx="3602427" cy="225151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Content Placeholder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874" y="1375885"/>
              <a:ext cx="3724618" cy="323446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>
            <a:off x="3773584" y="3831283"/>
            <a:ext cx="3746892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6"/>
          <p:cNvSpPr/>
          <p:nvPr/>
        </p:nvSpPr>
        <p:spPr>
          <a:xfrm>
            <a:off x="612224" y="4861221"/>
            <a:ext cx="9840619" cy="5971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200" dirty="0">
                <a:solidFill>
                  <a:schemeClr val="tx1"/>
                </a:solidFill>
                <a:latin typeface="Bahnschrift" panose="020B0502040204020203" pitchFamily="34" charset="0"/>
              </a:rPr>
              <a:t>Đặc điểm: cơ thể đơn bào, cấu tạo từ tế bào nhân sơ</a:t>
            </a:r>
            <a:endParaRPr lang="en-US" sz="32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42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/>
          <p:cNvSpPr/>
          <p:nvPr/>
        </p:nvSpPr>
        <p:spPr>
          <a:xfrm>
            <a:off x="21102" y="92074"/>
            <a:ext cx="5867400" cy="597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tx1"/>
                </a:solidFill>
              </a:rPr>
              <a:t>I. </a:t>
            </a:r>
            <a:r>
              <a:rPr lang="en-US" sz="3200" b="1" dirty="0" err="1">
                <a:solidFill>
                  <a:schemeClr val="tx1"/>
                </a:solidFill>
              </a:rPr>
              <a:t>Đa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dạng</a:t>
            </a:r>
            <a:r>
              <a:rPr lang="en-US" sz="3200" b="1" dirty="0">
                <a:solidFill>
                  <a:schemeClr val="tx1"/>
                </a:solidFill>
              </a:rPr>
              <a:t> vi </a:t>
            </a:r>
            <a:r>
              <a:rPr lang="en-US" sz="3200" b="1" dirty="0" err="1">
                <a:solidFill>
                  <a:schemeClr val="tx1"/>
                </a:solidFill>
              </a:rPr>
              <a:t>khuẩn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87748" y="46037"/>
            <a:ext cx="4485051" cy="3167955"/>
            <a:chOff x="6326109" y="-165058"/>
            <a:chExt cx="4451451" cy="31679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60" y="-165058"/>
              <a:ext cx="4419600" cy="316795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326109" y="2469497"/>
              <a:ext cx="438624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Thức ăn bị ôi thiu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549" y="3359749"/>
            <a:ext cx="4445139" cy="3461445"/>
          </a:xfrm>
        </p:spPr>
      </p:pic>
      <p:sp>
        <p:nvSpPr>
          <p:cNvPr id="13" name="Rectangle 12"/>
          <p:cNvSpPr/>
          <p:nvPr/>
        </p:nvSpPr>
        <p:spPr>
          <a:xfrm>
            <a:off x="6501549" y="6287794"/>
            <a:ext cx="4471251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Bệnh nhiễm trùng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9002" y="730166"/>
            <a:ext cx="54864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sz="2800" dirty="0"/>
              <a:t>- </a:t>
            </a:r>
            <a:r>
              <a:rPr lang="en-US" sz="2800" dirty="0"/>
              <a:t>Vi </a:t>
            </a:r>
            <a:r>
              <a:rPr lang="en-US" sz="2800" dirty="0" err="1"/>
              <a:t>khuẩn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ở </a:t>
            </a:r>
            <a:r>
              <a:rPr lang="en-US" sz="2800" dirty="0" err="1"/>
              <a:t>khắp</a:t>
            </a:r>
            <a:r>
              <a:rPr lang="en-US" sz="2800" dirty="0"/>
              <a:t> </a:t>
            </a:r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nơi</a:t>
            </a:r>
            <a:r>
              <a:rPr lang="en-US" sz="2800" dirty="0"/>
              <a:t>: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khí</a:t>
            </a:r>
            <a:r>
              <a:rPr lang="en-US" sz="2800" dirty="0"/>
              <a:t>,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,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đất</a:t>
            </a:r>
            <a:r>
              <a:rPr lang="en-US" sz="2800" dirty="0"/>
              <a:t>,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.</a:t>
            </a:r>
          </a:p>
        </p:txBody>
      </p:sp>
      <p:pic>
        <p:nvPicPr>
          <p:cNvPr id="18" name="Picture 41" descr="cây viế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595" y="38037"/>
            <a:ext cx="604838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538173" y="2712454"/>
            <a:ext cx="4888058" cy="3958705"/>
            <a:chOff x="457200" y="2837491"/>
            <a:chExt cx="4888058" cy="3958705"/>
          </a:xfrm>
        </p:grpSpPr>
        <p:grpSp>
          <p:nvGrpSpPr>
            <p:cNvPr id="22" name="Group 21"/>
            <p:cNvGrpSpPr/>
            <p:nvPr/>
          </p:nvGrpSpPr>
          <p:grpSpPr>
            <a:xfrm>
              <a:off x="457200" y="2837492"/>
              <a:ext cx="4888058" cy="3958704"/>
              <a:chOff x="-33997" y="2254471"/>
              <a:chExt cx="5322960" cy="4603529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3997" y="2254471"/>
                <a:ext cx="5322960" cy="4603529"/>
              </a:xfrm>
              <a:prstGeom prst="rect">
                <a:avLst/>
              </a:prstGeom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23447" y="6324600"/>
                <a:ext cx="4852154" cy="5334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Vi khuẩn lao phổi</a:t>
                </a:r>
                <a:endPara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2362200" y="2837491"/>
              <a:ext cx="1632512" cy="522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Cloud 25"/>
          <p:cNvSpPr/>
          <p:nvPr/>
        </p:nvSpPr>
        <p:spPr>
          <a:xfrm>
            <a:off x="2220898" y="679883"/>
            <a:ext cx="4458143" cy="288761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vi-VN" sz="3600" dirty="0"/>
              <a:t>Vi khuẩn có mặt ở những đâu?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2166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22" y="2029892"/>
            <a:ext cx="4800600" cy="4800600"/>
          </a:xfrm>
        </p:spPr>
      </p:pic>
      <p:sp>
        <p:nvSpPr>
          <p:cNvPr id="5" name="Speech Bubble: Oval 4"/>
          <p:cNvSpPr/>
          <p:nvPr/>
        </p:nvSpPr>
        <p:spPr>
          <a:xfrm rot="16009525">
            <a:off x="3294805" y="-306439"/>
            <a:ext cx="3014371" cy="3721828"/>
          </a:xfrm>
          <a:prstGeom prst="wedgeEllipseCallout">
            <a:avLst>
              <a:gd name="adj1" fmla="val -23475"/>
              <a:gd name="adj2" fmla="val 6820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vi-VN" sz="3200" b="1" dirty="0">
                <a:solidFill>
                  <a:schemeClr val="accent2">
                    <a:lumMod val="75000"/>
                  </a:schemeClr>
                </a:solidFill>
              </a:rPr>
              <a:t>Vi khuẩn có thể nhìn thấy bằng mắt thường hay không?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975"/>
          <a:stretch/>
        </p:blipFill>
        <p:spPr bwMode="auto">
          <a:xfrm rot="20858013">
            <a:off x="2900171" y="46618"/>
            <a:ext cx="3682867" cy="29141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4022" y="3737695"/>
            <a:ext cx="54864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/>
              <a:t>-Vi </a:t>
            </a:r>
            <a:r>
              <a:rPr lang="en-US" sz="2800" dirty="0" err="1"/>
              <a:t>khuẩn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kích</a:t>
            </a:r>
            <a:r>
              <a:rPr lang="en-US" sz="2800" dirty="0"/>
              <a:t> </a:t>
            </a:r>
            <a:r>
              <a:rPr lang="en-US" sz="2800" dirty="0" err="1"/>
              <a:t>thước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,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</a:t>
            </a:r>
            <a:r>
              <a:rPr lang="en-US" sz="2800" dirty="0" err="1"/>
              <a:t>hiển</a:t>
            </a:r>
            <a:r>
              <a:rPr lang="en-US" sz="2800" dirty="0"/>
              <a:t> vi.</a:t>
            </a:r>
          </a:p>
        </p:txBody>
      </p:sp>
      <p:pic>
        <p:nvPicPr>
          <p:cNvPr id="8" name="Picture 41" descr="cây viế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14" y="3057450"/>
            <a:ext cx="604838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6"/>
          <p:cNvSpPr/>
          <p:nvPr/>
        </p:nvSpPr>
        <p:spPr>
          <a:xfrm>
            <a:off x="19706" y="-40867"/>
            <a:ext cx="5867400" cy="597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tx1"/>
                </a:solidFill>
              </a:rPr>
              <a:t>I. </a:t>
            </a:r>
            <a:r>
              <a:rPr lang="en-US" sz="3200" b="1" dirty="0" err="1">
                <a:solidFill>
                  <a:schemeClr val="tx1"/>
                </a:solidFill>
              </a:rPr>
              <a:t>Đa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dạng</a:t>
            </a:r>
            <a:r>
              <a:rPr lang="en-US" sz="3200" b="1" dirty="0">
                <a:solidFill>
                  <a:schemeClr val="tx1"/>
                </a:solidFill>
              </a:rPr>
              <a:t> vi </a:t>
            </a:r>
            <a:r>
              <a:rPr lang="en-US" sz="3200" b="1" dirty="0" err="1">
                <a:solidFill>
                  <a:schemeClr val="tx1"/>
                </a:solidFill>
              </a:rPr>
              <a:t>khuẩn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3084" r="2291" b="5826"/>
          <a:stretch/>
        </p:blipFill>
        <p:spPr>
          <a:xfrm>
            <a:off x="132513" y="2895600"/>
            <a:ext cx="10707774" cy="39624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429000" y="5334000"/>
            <a:ext cx="1143000" cy="1066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5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</p:spPr>
      </p:pic>
      <p:sp>
        <p:nvSpPr>
          <p:cNvPr id="7" name="Rounded Rectangle 6"/>
          <p:cNvSpPr/>
          <p:nvPr/>
        </p:nvSpPr>
        <p:spPr>
          <a:xfrm>
            <a:off x="2819400" y="110197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I. ĐA DẠNG VI KHUẨN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07854" y="733402"/>
            <a:ext cx="9217113" cy="5792102"/>
            <a:chOff x="1052472" y="852688"/>
            <a:chExt cx="9217113" cy="5792102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6510" y="852688"/>
              <a:ext cx="3013075" cy="247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472" y="4066690"/>
              <a:ext cx="2871788" cy="257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699" y="3985828"/>
              <a:ext cx="3048000" cy="264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6510" y="3985828"/>
              <a:ext cx="2921000" cy="251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72" y="733402"/>
            <a:ext cx="3240135" cy="1941659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844" y="707384"/>
            <a:ext cx="3043237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67200" y="2819400"/>
            <a:ext cx="3001887" cy="48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khuẩn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Ecoli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Cloud 15"/>
          <p:cNvSpPr/>
          <p:nvPr/>
        </p:nvSpPr>
        <p:spPr>
          <a:xfrm>
            <a:off x="3480311" y="2173321"/>
            <a:ext cx="3778142" cy="2421714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vi-VN" sz="3200" dirty="0">
                <a:solidFill>
                  <a:srgbClr val="FFFF00"/>
                </a:solidFill>
              </a:rPr>
              <a:t>Vi khuẩn có những hình dạng như thế nào?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39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1417</Words>
  <Application>Microsoft Office PowerPoint</Application>
  <PresentationFormat>Custom</PresentationFormat>
  <Paragraphs>144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Agency FB</vt:lpstr>
      <vt:lpstr>Arial</vt:lpstr>
      <vt:lpstr>Bahnschrift</vt:lpstr>
      <vt:lpstr>Calibri</vt:lpstr>
      <vt:lpstr>Times New Roman</vt:lpstr>
      <vt:lpstr>Office Theme</vt:lpstr>
      <vt:lpstr>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Dặn dò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2021-08-23T09:08:28Z</dcterms:created>
  <dcterms:modified xsi:type="dcterms:W3CDTF">2022-12-22T02:06:38Z</dcterms:modified>
</cp:coreProperties>
</file>