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64" r:id="rId5"/>
    <p:sldId id="259" r:id="rId6"/>
    <p:sldId id="265" r:id="rId7"/>
    <p:sldId id="266" r:id="rId8"/>
    <p:sldId id="267" r:id="rId9"/>
    <p:sldId id="260" r:id="rId10"/>
    <p:sldId id="263"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1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83" d="100"/>
          <a:sy n="83" d="100"/>
        </p:scale>
        <p:origin x="1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3113E-24AD-4107-AF9B-99D40B82A26C}"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34E07-8014-4DB4-A9D2-934F66D6F3F6}" type="slidenum">
              <a:rPr lang="en-US" smtClean="0"/>
              <a:t>‹#›</a:t>
            </a:fld>
            <a:endParaRPr lang="en-US"/>
          </a:p>
        </p:txBody>
      </p:sp>
    </p:spTree>
    <p:extLst>
      <p:ext uri="{BB962C8B-B14F-4D97-AF65-F5344CB8AC3E}">
        <p14:creationId xmlns:p14="http://schemas.microsoft.com/office/powerpoint/2010/main" val="327898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tv.vn/suc-khoe/chien-luoc-han-che-benh-nhan-suy-than-man-tu-vong-vi-covid-19-la-gi-20200817112952309.ht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https://vnexpress.net/ky-tich-qua-than-ghep-song-gan-30-nam-4535566.html </a:t>
            </a:r>
            <a:r>
              <a:rPr lang="vi-VN" dirty="0"/>
              <a:t>Vợ chồng bà Võ Thị Thượng - ca ghép thận 30 năm trước tại Bệnh viện Chợ Rẫy. Ảnh: GL.</a:t>
            </a:r>
            <a:br>
              <a:rPr lang="vi-VN" dirty="0"/>
            </a:b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36</a:t>
            </a:fld>
            <a:endParaRPr lang="en-US"/>
          </a:p>
        </p:txBody>
      </p:sp>
    </p:spTree>
    <p:extLst>
      <p:ext uri="{BB962C8B-B14F-4D97-AF65-F5344CB8AC3E}">
        <p14:creationId xmlns:p14="http://schemas.microsoft.com/office/powerpoint/2010/main" val="246864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https://vtv.vn/suc-khoe/than-nhan-tao-tu-cong-nghe-in-3d-mang-hy-vong-cho-benh-nhan-ghep-tang-20201124133742053.htm</a:t>
            </a:r>
          </a:p>
        </p:txBody>
      </p:sp>
      <p:sp>
        <p:nvSpPr>
          <p:cNvPr id="4" name="Slide Number Placeholder 3"/>
          <p:cNvSpPr>
            <a:spLocks noGrp="1"/>
          </p:cNvSpPr>
          <p:nvPr>
            <p:ph type="sldNum" sz="quarter" idx="5"/>
          </p:nvPr>
        </p:nvSpPr>
        <p:spPr/>
        <p:txBody>
          <a:bodyPr/>
          <a:lstStyle/>
          <a:p>
            <a:fld id="{738312C9-138E-41C2-98C1-6E921B08BAE5}" type="slidenum">
              <a:rPr lang="en-US" smtClean="0"/>
              <a:t>38</a:t>
            </a:fld>
            <a:endParaRPr lang="en-US"/>
          </a:p>
        </p:txBody>
      </p:sp>
    </p:spTree>
    <p:extLst>
      <p:ext uri="{BB962C8B-B14F-4D97-AF65-F5344CB8AC3E}">
        <p14:creationId xmlns:p14="http://schemas.microsoft.com/office/powerpoint/2010/main" val="111238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https://thanhnien.vn/mo-hinh-than-3d-dau-tien-tren-the-gioi-da-cuu-song-co-gai-suy-than-185730260.htm </a:t>
            </a:r>
            <a:r>
              <a:rPr lang="en-US" sz="1200" b="0" i="0" kern="1200" dirty="0">
                <a:solidFill>
                  <a:schemeClr val="tx1"/>
                </a:solidFill>
                <a:effectLst/>
                <a:latin typeface="+mn-lt"/>
                <a:ea typeface="+mn-ea"/>
                <a:cs typeface="+mn-cs"/>
              </a:rPr>
              <a:t>Theo The Irish Times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22.1, </a:t>
            </a:r>
            <a:r>
              <a:rPr lang="en-US" sz="1200" b="0" i="0" kern="1200" dirty="0" err="1">
                <a:solidFill>
                  <a:schemeClr val="tx1"/>
                </a:solidFill>
                <a:effectLst/>
                <a:latin typeface="+mn-lt"/>
                <a:ea typeface="+mn-ea"/>
                <a:cs typeface="+mn-cs"/>
              </a:rPr>
              <a:t>cô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gái</a:t>
            </a:r>
            <a:r>
              <a:rPr lang="en-US" sz="1200" b="0" i="0" kern="1200" dirty="0">
                <a:solidFill>
                  <a:schemeClr val="tx1"/>
                </a:solidFill>
                <a:effectLst/>
                <a:latin typeface="+mn-lt"/>
                <a:ea typeface="+mn-ea"/>
                <a:cs typeface="+mn-cs"/>
              </a:rPr>
              <a:t> 22 </a:t>
            </a:r>
            <a:r>
              <a:rPr lang="en-US" sz="1200" b="0" i="0" kern="1200" dirty="0" err="1">
                <a:solidFill>
                  <a:schemeClr val="tx1"/>
                </a:solidFill>
                <a:effectLst/>
                <a:latin typeface="+mn-lt"/>
                <a:ea typeface="+mn-ea"/>
                <a:cs typeface="+mn-cs"/>
              </a:rPr>
              <a:t>tuổi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tên</a:t>
            </a:r>
            <a:r>
              <a:rPr lang="en-US" sz="1200" b="0" i="0" kern="1200" dirty="0">
                <a:solidFill>
                  <a:schemeClr val="tx1"/>
                </a:solidFill>
                <a:effectLst/>
                <a:latin typeface="+mn-lt"/>
                <a:ea typeface="+mn-ea"/>
                <a:cs typeface="+mn-cs"/>
              </a:rPr>
              <a:t> Pauline Fenton (ở Belfast, Ireland)</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39</a:t>
            </a:fld>
            <a:endParaRPr lang="en-US"/>
          </a:p>
        </p:txBody>
      </p:sp>
    </p:spTree>
    <p:extLst>
      <p:ext uri="{BB962C8B-B14F-4D97-AF65-F5344CB8AC3E}">
        <p14:creationId xmlns:p14="http://schemas.microsoft.com/office/powerpoint/2010/main" val="372116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Chạy thận nhân tạo giúp cơ thể đào thải các chất độc, nước và muối ra khỏi cơ thể khi chức năng của thận bị suy giảm và không thể thực hiện được nhiệm vụ này. Chạy thận nhân tạo là một cách để điều trị suy thận, giúp bạn có thể tiếp tục sinh hoạt một cách bình thường.</a:t>
            </a:r>
            <a:endParaRPr lang="en-US" b="0" dirty="0"/>
          </a:p>
        </p:txBody>
      </p:sp>
      <p:sp>
        <p:nvSpPr>
          <p:cNvPr id="4" name="Slide Number Placeholder 3"/>
          <p:cNvSpPr>
            <a:spLocks noGrp="1"/>
          </p:cNvSpPr>
          <p:nvPr>
            <p:ph type="sldNum" sz="quarter" idx="5"/>
          </p:nvPr>
        </p:nvSpPr>
        <p:spPr/>
        <p:txBody>
          <a:bodyPr/>
          <a:lstStyle/>
          <a:p>
            <a:fld id="{738312C9-138E-41C2-98C1-6E921B08BAE5}" type="slidenum">
              <a:rPr lang="en-US" smtClean="0"/>
              <a:t>40</a:t>
            </a:fld>
            <a:endParaRPr lang="en-US"/>
          </a:p>
        </p:txBody>
      </p:sp>
    </p:spTree>
    <p:extLst>
      <p:ext uri="{BB962C8B-B14F-4D97-AF65-F5344CB8AC3E}">
        <p14:creationId xmlns:p14="http://schemas.microsoft.com/office/powerpoint/2010/main" val="2579743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Đ</a:t>
            </a:r>
            <a:r>
              <a:rPr lang="vi-VN" sz="1200" b="0" i="0" kern="1200" dirty="0">
                <a:solidFill>
                  <a:schemeClr val="tx1"/>
                </a:solidFill>
                <a:effectLst/>
                <a:latin typeface="+mn-lt"/>
                <a:ea typeface="+mn-ea"/>
                <a:cs typeface="+mn-cs"/>
              </a:rPr>
              <a:t>ặc thù của bệnh suy thận mạn giai đoạn cuối là nếu không thể có được thận thay thế, bệnh nhân sẽ phải sống phần đời còn lại với chiếc máy lọc. Mỗi tuần 3 lần đến viện, lọc máu 3 - 4 tiếng mỗi ca nhưng với tình trạng thiếu máy, bệnh nhân chẳng dễ để đăng ký được lượt chạy.</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41</a:t>
            </a:fld>
            <a:endParaRPr lang="en-US"/>
          </a:p>
        </p:txBody>
      </p:sp>
    </p:spTree>
    <p:extLst>
      <p:ext uri="{BB962C8B-B14F-4D97-AF65-F5344CB8AC3E}">
        <p14:creationId xmlns:p14="http://schemas.microsoft.com/office/powerpoint/2010/main" val="58525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kern="1200" dirty="0">
                <a:solidFill>
                  <a:schemeClr val="tx1"/>
                </a:solidFill>
                <a:effectLst/>
                <a:latin typeface="+mn-lt"/>
                <a:ea typeface="+mn-ea"/>
                <a:cs typeface="+mn-cs"/>
              </a:rPr>
              <a:t>Những người bị suy thận giờ đây đã có thể tự lọc máu tại nhà với chiếc máy do công ty Quanta của Anh chế tạo.</a:t>
            </a:r>
            <a:r>
              <a:rPr lang="en-US" sz="1200" b="0" i="0" u="none" strike="noStrike"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Không giống như những chiếc máy lọc máu truyền thống có kích thước bằng một chiếc tủ lạnh, chiếc máy lọc máu này chỉ có kích thước bằng một lò vi sóng, có thể đặt trên bàn. Nó giúp </a:t>
            </a:r>
            <a:r>
              <a:rPr lang="vi-VN" sz="1200" b="0" i="0" u="none" strike="noStrike" kern="1200" dirty="0">
                <a:solidFill>
                  <a:schemeClr val="tx1"/>
                </a:solidFill>
                <a:effectLst/>
                <a:latin typeface="+mn-lt"/>
                <a:ea typeface="+mn-ea"/>
                <a:cs typeface="+mn-cs"/>
                <a:hlinkClick r:id="rId3" tooltip="Chiến lược hạn chế bệnh nhân suy thận mạn tử vong vì COVID-19 là gì?"/>
              </a:rPr>
              <a:t>bệnh nhân suy thận</a:t>
            </a:r>
            <a:r>
              <a:rPr lang="vi-VN" sz="1200" b="0" i="0" kern="1200" dirty="0">
                <a:solidFill>
                  <a:schemeClr val="tx1"/>
                </a:solidFill>
                <a:effectLst/>
                <a:latin typeface="+mn-lt"/>
                <a:ea typeface="+mn-ea"/>
                <a:cs typeface="+mn-cs"/>
              </a:rPr>
              <a:t> có thể lọc máu tại nhà, giảm bớt áp lực cho hệ thống y tế quá căng thẳng.</a:t>
            </a:r>
            <a:endParaRPr lang="vi-VN"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42</a:t>
            </a:fld>
            <a:endParaRPr lang="en-US"/>
          </a:p>
        </p:txBody>
      </p:sp>
    </p:spTree>
    <p:extLst>
      <p:ext uri="{BB962C8B-B14F-4D97-AF65-F5344CB8AC3E}">
        <p14:creationId xmlns:p14="http://schemas.microsoft.com/office/powerpoint/2010/main" val="46487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F895A4-EB87-48D4-AA75-547C05563D4A}"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97F3-BD59-487B-861F-ADA04B61FC27}" type="slidenum">
              <a:rPr lang="en-US" smtClean="0"/>
              <a:t>‹#›</a:t>
            </a:fld>
            <a:endParaRPr lang="en-US"/>
          </a:p>
        </p:txBody>
      </p:sp>
    </p:spTree>
    <p:extLst>
      <p:ext uri="{BB962C8B-B14F-4D97-AF65-F5344CB8AC3E}">
        <p14:creationId xmlns:p14="http://schemas.microsoft.com/office/powerpoint/2010/main" val="226437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895A4-EB87-48D4-AA75-547C05563D4A}"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97F3-BD59-487B-861F-ADA04B61FC27}" type="slidenum">
              <a:rPr lang="en-US" smtClean="0"/>
              <a:t>‹#›</a:t>
            </a:fld>
            <a:endParaRPr lang="en-US"/>
          </a:p>
        </p:txBody>
      </p:sp>
    </p:spTree>
    <p:extLst>
      <p:ext uri="{BB962C8B-B14F-4D97-AF65-F5344CB8AC3E}">
        <p14:creationId xmlns:p14="http://schemas.microsoft.com/office/powerpoint/2010/main" val="369203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895A4-EB87-48D4-AA75-547C05563D4A}"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97F3-BD59-487B-861F-ADA04B61FC27}" type="slidenum">
              <a:rPr lang="en-US" smtClean="0"/>
              <a:t>‹#›</a:t>
            </a:fld>
            <a:endParaRPr lang="en-US"/>
          </a:p>
        </p:txBody>
      </p:sp>
    </p:spTree>
    <p:extLst>
      <p:ext uri="{BB962C8B-B14F-4D97-AF65-F5344CB8AC3E}">
        <p14:creationId xmlns:p14="http://schemas.microsoft.com/office/powerpoint/2010/main" val="392208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895A4-EB87-48D4-AA75-547C05563D4A}"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97F3-BD59-487B-861F-ADA04B61FC27}" type="slidenum">
              <a:rPr lang="en-US" smtClean="0"/>
              <a:t>‹#›</a:t>
            </a:fld>
            <a:endParaRPr lang="en-US"/>
          </a:p>
        </p:txBody>
      </p:sp>
    </p:spTree>
    <p:extLst>
      <p:ext uri="{BB962C8B-B14F-4D97-AF65-F5344CB8AC3E}">
        <p14:creationId xmlns:p14="http://schemas.microsoft.com/office/powerpoint/2010/main" val="123738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F895A4-EB87-48D4-AA75-547C05563D4A}"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97F3-BD59-487B-861F-ADA04B61FC27}" type="slidenum">
              <a:rPr lang="en-US" smtClean="0"/>
              <a:t>‹#›</a:t>
            </a:fld>
            <a:endParaRPr lang="en-US"/>
          </a:p>
        </p:txBody>
      </p:sp>
    </p:spTree>
    <p:extLst>
      <p:ext uri="{BB962C8B-B14F-4D97-AF65-F5344CB8AC3E}">
        <p14:creationId xmlns:p14="http://schemas.microsoft.com/office/powerpoint/2010/main" val="309245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895A4-EB87-48D4-AA75-547C05563D4A}"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597F3-BD59-487B-861F-ADA04B61FC27}" type="slidenum">
              <a:rPr lang="en-US" smtClean="0"/>
              <a:t>‹#›</a:t>
            </a:fld>
            <a:endParaRPr lang="en-US"/>
          </a:p>
        </p:txBody>
      </p:sp>
    </p:spTree>
    <p:extLst>
      <p:ext uri="{BB962C8B-B14F-4D97-AF65-F5344CB8AC3E}">
        <p14:creationId xmlns:p14="http://schemas.microsoft.com/office/powerpoint/2010/main" val="410133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895A4-EB87-48D4-AA75-547C05563D4A}"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597F3-BD59-487B-861F-ADA04B61FC27}" type="slidenum">
              <a:rPr lang="en-US" smtClean="0"/>
              <a:t>‹#›</a:t>
            </a:fld>
            <a:endParaRPr lang="en-US"/>
          </a:p>
        </p:txBody>
      </p:sp>
    </p:spTree>
    <p:extLst>
      <p:ext uri="{BB962C8B-B14F-4D97-AF65-F5344CB8AC3E}">
        <p14:creationId xmlns:p14="http://schemas.microsoft.com/office/powerpoint/2010/main" val="179532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895A4-EB87-48D4-AA75-547C05563D4A}"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D597F3-BD59-487B-861F-ADA04B61FC27}" type="slidenum">
              <a:rPr lang="en-US" smtClean="0"/>
              <a:t>‹#›</a:t>
            </a:fld>
            <a:endParaRPr lang="en-US"/>
          </a:p>
        </p:txBody>
      </p:sp>
    </p:spTree>
    <p:extLst>
      <p:ext uri="{BB962C8B-B14F-4D97-AF65-F5344CB8AC3E}">
        <p14:creationId xmlns:p14="http://schemas.microsoft.com/office/powerpoint/2010/main" val="340772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895A4-EB87-48D4-AA75-547C05563D4A}"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D597F3-BD59-487B-861F-ADA04B61FC27}" type="slidenum">
              <a:rPr lang="en-US" smtClean="0"/>
              <a:t>‹#›</a:t>
            </a:fld>
            <a:endParaRPr lang="en-US"/>
          </a:p>
        </p:txBody>
      </p:sp>
    </p:spTree>
    <p:extLst>
      <p:ext uri="{BB962C8B-B14F-4D97-AF65-F5344CB8AC3E}">
        <p14:creationId xmlns:p14="http://schemas.microsoft.com/office/powerpoint/2010/main" val="393873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F895A4-EB87-48D4-AA75-547C05563D4A}"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597F3-BD59-487B-861F-ADA04B61FC27}" type="slidenum">
              <a:rPr lang="en-US" smtClean="0"/>
              <a:t>‹#›</a:t>
            </a:fld>
            <a:endParaRPr lang="en-US"/>
          </a:p>
        </p:txBody>
      </p:sp>
    </p:spTree>
    <p:extLst>
      <p:ext uri="{BB962C8B-B14F-4D97-AF65-F5344CB8AC3E}">
        <p14:creationId xmlns:p14="http://schemas.microsoft.com/office/powerpoint/2010/main" val="373388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F895A4-EB87-48D4-AA75-547C05563D4A}"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597F3-BD59-487B-861F-ADA04B61FC27}" type="slidenum">
              <a:rPr lang="en-US" smtClean="0"/>
              <a:t>‹#›</a:t>
            </a:fld>
            <a:endParaRPr lang="en-US"/>
          </a:p>
        </p:txBody>
      </p:sp>
    </p:spTree>
    <p:extLst>
      <p:ext uri="{BB962C8B-B14F-4D97-AF65-F5344CB8AC3E}">
        <p14:creationId xmlns:p14="http://schemas.microsoft.com/office/powerpoint/2010/main" val="261599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895A4-EB87-48D4-AA75-547C05563D4A}" type="datetimeFigureOut">
              <a:rPr lang="en-US" smtClean="0"/>
              <a:t>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597F3-BD59-487B-861F-ADA04B61FC27}" type="slidenum">
              <a:rPr lang="en-US" smtClean="0"/>
              <a:t>‹#›</a:t>
            </a:fld>
            <a:endParaRPr lang="en-US"/>
          </a:p>
        </p:txBody>
      </p:sp>
    </p:spTree>
    <p:extLst>
      <p:ext uri="{BB962C8B-B14F-4D97-AF65-F5344CB8AC3E}">
        <p14:creationId xmlns:p14="http://schemas.microsoft.com/office/powerpoint/2010/main" val="1774942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ững nguyên tắc an toàn trong chạy bộ - VnExpress Thể thao"/>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5865223" cy="3513908"/>
          </a:xfrm>
          <a:prstGeom prst="rect">
            <a:avLst/>
          </a:prstGeom>
          <a:noFill/>
          <a:ln>
            <a:noFill/>
          </a:ln>
        </p:spPr>
      </p:pic>
      <p:sp>
        <p:nvSpPr>
          <p:cNvPr id="5" name="Rectangle 4"/>
          <p:cNvSpPr/>
          <p:nvPr/>
        </p:nvSpPr>
        <p:spPr>
          <a:xfrm>
            <a:off x="5956663" y="1832436"/>
            <a:ext cx="5812972" cy="1014380"/>
          </a:xfrm>
          <a:prstGeom prst="rect">
            <a:avLst/>
          </a:prstGeom>
        </p:spPr>
        <p:txBody>
          <a:bodyPr wrap="square">
            <a:spAutoFit/>
          </a:bodyPr>
          <a:lstStyle/>
          <a:p>
            <a:pPr algn="just">
              <a:lnSpc>
                <a:spcPct val="107000"/>
              </a:lnSpc>
              <a:spcBef>
                <a:spcPts val="600"/>
              </a:spcBef>
              <a:spcAft>
                <a:spcPts val="600"/>
              </a:spcAft>
            </a:pP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Tại sao cần bổ sung nước trong quá trình luyện tập thể dục, thể thao?</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87234" y="3577554"/>
            <a:ext cx="11765281" cy="2639953"/>
          </a:xfrm>
          <a:prstGeom prst="rect">
            <a:avLst/>
          </a:prstGeom>
        </p:spPr>
        <p:txBody>
          <a:bodyPr wrap="square">
            <a:spAutoFit/>
          </a:bodyPr>
          <a:lstStyle/>
          <a:p>
            <a:pPr indent="540385" algn="just">
              <a:lnSpc>
                <a:spcPct val="107000"/>
              </a:lnSpc>
              <a:spcBef>
                <a:spcPts val="600"/>
              </a:spcBef>
              <a:spcAft>
                <a:spcPts val="600"/>
              </a:spcAft>
            </a:pPr>
            <a:r>
              <a:rPr lang="vi-VN" sz="2600" i="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Trong quá trình luyện tập thể dục, thể thao, cơ thể tăng cường chuyển hóa sinh ra nhiệt nên sẽ tăng tiết mồ hôi để tỏa nhiệt (lượng nước đào thải ra nhiều hơn bình thường). Đồng thời, nước có vai trò vô cùng quan trọng đối với hoạt động sống của cơ thể. Do đó, để đảm bảo các hoạt động sống của cơ thể được diễn ra bình thường, cần bổ sung nước trong quá trình luyện tập thể dục, thể thao để đảm bảo cơ chế cân bằng giữa lượng nước lấy vào với lượng nước cơ thể sử dụng và đào thải ra ngoài.</a:t>
            </a:r>
            <a:endParaRPr lang="en-US" sz="2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1921" y="6206908"/>
            <a:ext cx="10850880" cy="520463"/>
          </a:xfrm>
          <a:prstGeom prst="rect">
            <a:avLst/>
          </a:prstGeom>
        </p:spPr>
        <p:txBody>
          <a:bodyPr wrap="square">
            <a:spAutoFit/>
          </a:bodyPr>
          <a:lstStyle/>
          <a:p>
            <a:pPr indent="540385" algn="just">
              <a:lnSpc>
                <a:spcPct val="107000"/>
              </a:lnSpc>
              <a:spcBef>
                <a:spcPts val="600"/>
              </a:spcBef>
              <a:spcAft>
                <a:spcPts val="600"/>
              </a:spcAft>
            </a:pPr>
            <a:r>
              <a:rPr lang="vi-VN" sz="2600" i="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Mồ hôi là một trong số những sản phẩm bài tiết của cơ thể.</a:t>
            </a:r>
            <a:endParaRPr lang="en-US" sz="2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1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288" y="132521"/>
            <a:ext cx="11661912" cy="4985980"/>
          </a:xfrm>
          <a:prstGeom prst="rect">
            <a:avLst/>
          </a:prstGeom>
        </p:spPr>
        <p:txBody>
          <a:bodyPr wrap="square">
            <a:spAutoFit/>
          </a:bodyPr>
          <a:lstStyle/>
          <a:p>
            <a:pPr marL="274320" marR="28575" algn="just">
              <a:spcBef>
                <a:spcPts val="600"/>
              </a:spcBef>
              <a:spcAft>
                <a:spcPts val="600"/>
              </a:spcAft>
            </a:pP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Nhận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xét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chỉ</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số</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xét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nghiệm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máu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của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người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nư</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trên</a:t>
            </a:r>
            <a:r>
              <a:rPr lang="en-US" sz="2400" dirty="0">
                <a:solidFill>
                  <a:srgbClr val="0070C0"/>
                </a:solidFill>
                <a:latin typeface="Times New Roman" panose="02020603050405020304" pitchFamily="18" charset="0"/>
                <a:ea typeface="Times New Roman" panose="02020603050405020304" pitchFamily="18" charset="0"/>
              </a:rPr>
              <a:t>:</a:t>
            </a:r>
            <a:endParaRPr lang="en-US" sz="2400" dirty="0" smtClean="0">
              <a:solidFill>
                <a:srgbClr val="0070C0"/>
              </a:solidFill>
              <a:effectLst/>
              <a:latin typeface="Times New Roman" panose="02020603050405020304" pitchFamily="18" charset="0"/>
              <a:ea typeface="Times New Roman" panose="02020603050405020304" pitchFamily="18" charset="0"/>
            </a:endParaRPr>
          </a:p>
          <a:p>
            <a:pPr marL="274320" marR="28575" algn="just">
              <a:spcBef>
                <a:spcPts val="600"/>
              </a:spcBef>
              <a:spcAft>
                <a:spcPts val="600"/>
              </a:spcAft>
            </a:pP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Vê</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chỉ</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số</a:t>
            </a:r>
            <a:r>
              <a:rPr lang="en-US" sz="2400" dirty="0">
                <a:solidFill>
                  <a:srgbClr val="0070C0"/>
                </a:solidFill>
                <a:latin typeface="Times New Roman" panose="02020603050405020304" pitchFamily="18" charset="0"/>
                <a:ea typeface="Times New Roman" panose="02020603050405020304" pitchFamily="18" charset="0"/>
              </a:rPr>
              <a:t> glucose </a:t>
            </a:r>
            <a:r>
              <a:rPr lang="en-US" sz="2400" dirty="0" err="1">
                <a:solidFill>
                  <a:srgbClr val="0070C0"/>
                </a:solidFill>
                <a:latin typeface="Times New Roman" panose="02020603050405020304" pitchFamily="18" charset="0"/>
                <a:ea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máu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Chỉ</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số</a:t>
            </a:r>
            <a:r>
              <a:rPr lang="en-US" sz="2400" dirty="0">
                <a:solidFill>
                  <a:srgbClr val="0070C0"/>
                </a:solidFill>
                <a:latin typeface="Times New Roman" panose="02020603050405020304" pitchFamily="18" charset="0"/>
                <a:ea typeface="Times New Roman" panose="02020603050405020304" pitchFamily="18" charset="0"/>
              </a:rPr>
              <a:t> glucose </a:t>
            </a:r>
            <a:r>
              <a:rPr lang="en-US" sz="2400" dirty="0" err="1">
                <a:solidFill>
                  <a:srgbClr val="0070C0"/>
                </a:solidFill>
                <a:latin typeface="Times New Roman" panose="02020603050405020304" pitchFamily="18" charset="0"/>
                <a:ea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máu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của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người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này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là</a:t>
            </a:r>
            <a:r>
              <a:rPr lang="en-US" sz="2400" dirty="0">
                <a:solidFill>
                  <a:srgbClr val="0070C0"/>
                </a:solidFill>
                <a:latin typeface="Times New Roman" panose="02020603050405020304" pitchFamily="18" charset="0"/>
                <a:ea typeface="Times New Roman" panose="02020603050405020304" pitchFamily="18" charset="0"/>
              </a:rPr>
              <a:t> 7,4 </a:t>
            </a:r>
            <a:r>
              <a:rPr lang="en-US" sz="2400" dirty="0" err="1">
                <a:solidFill>
                  <a:srgbClr val="0070C0"/>
                </a:solidFill>
                <a:latin typeface="Times New Roman" panose="02020603050405020304" pitchFamily="18" charset="0"/>
                <a:ea typeface="Times New Roman" panose="02020603050405020304" pitchFamily="18" charset="0"/>
              </a:rPr>
              <a:t>mmol</a:t>
            </a:r>
            <a:r>
              <a:rPr lang="en-US" sz="2400" dirty="0">
                <a:solidFill>
                  <a:srgbClr val="0070C0"/>
                </a:solidFill>
                <a:latin typeface="Times New Roman" panose="02020603050405020304" pitchFamily="18" charset="0"/>
                <a:ea typeface="Times New Roman" panose="02020603050405020304" pitchFamily="18" charset="0"/>
              </a:rPr>
              <a:t>/L, </a:t>
            </a:r>
            <a:r>
              <a:rPr lang="en-US" sz="2400" dirty="0" err="1">
                <a:solidFill>
                  <a:srgbClr val="0070C0"/>
                </a:solidFill>
                <a:latin typeface="Times New Roman" panose="02020603050405020304" pitchFamily="18" charset="0"/>
                <a:ea typeface="Times New Roman" panose="02020603050405020304" pitchFamily="18" charset="0"/>
              </a:rPr>
              <a:t>cao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hơn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nhiều</a:t>
            </a:r>
            <a:r>
              <a:rPr lang="en-US" sz="2400" dirty="0">
                <a:solidFill>
                  <a:srgbClr val="0070C0"/>
                </a:solidFill>
                <a:latin typeface="Times New Roman" panose="02020603050405020304" pitchFamily="18" charset="0"/>
                <a:ea typeface="Times New Roman" panose="02020603050405020304" pitchFamily="18" charset="0"/>
              </a:rPr>
              <a:t> so </a:t>
            </a:r>
            <a:r>
              <a:rPr lang="en-US" sz="2400" dirty="0" err="1">
                <a:solidFill>
                  <a:srgbClr val="0070C0"/>
                </a:solidFill>
                <a:latin typeface="Times New Roman" panose="02020603050405020304" pitchFamily="18" charset="0"/>
                <a:ea typeface="Times New Roman" panose="02020603050405020304" pitchFamily="18" charset="0"/>
              </a:rPr>
              <a:t>với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mức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bình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thường</a:t>
            </a:r>
            <a:r>
              <a:rPr lang="en-US" sz="2400" dirty="0">
                <a:solidFill>
                  <a:srgbClr val="0070C0"/>
                </a:solidFill>
                <a:latin typeface="Times New Roman" panose="02020603050405020304" pitchFamily="18" charset="0"/>
                <a:ea typeface="Times New Roman" panose="02020603050405020304" pitchFamily="18" charset="0"/>
              </a:rPr>
              <a:t> → </a:t>
            </a:r>
            <a:r>
              <a:rPr lang="en-US" sz="2400" dirty="0" err="1">
                <a:solidFill>
                  <a:srgbClr val="0070C0"/>
                </a:solidFill>
                <a:latin typeface="Times New Roman" panose="02020603050405020304" pitchFamily="18" charset="0"/>
                <a:ea typeface="Times New Roman" panose="02020603050405020304" pitchFamily="18" charset="0"/>
              </a:rPr>
              <a:t>Người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này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nguy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cơ</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cao</a:t>
            </a:r>
            <a:r>
              <a:rPr lang="en-US" sz="2400" dirty="0">
                <a:solidFill>
                  <a:srgbClr val="0070C0"/>
                </a:solidFill>
                <a:latin typeface="Times New Roman" panose="02020603050405020304" pitchFamily="18" charset="0"/>
                <a:ea typeface="Times New Roman" panose="02020603050405020304" pitchFamily="18" charset="0"/>
              </a:rPr>
              <a:t> là </a:t>
            </a:r>
            <a:r>
              <a:rPr lang="en-US" sz="2400" dirty="0" err="1">
                <a:solidFill>
                  <a:srgbClr val="0070C0"/>
                </a:solidFill>
                <a:latin typeface="Times New Roman" panose="02020603050405020304" pitchFamily="18" charset="0"/>
                <a:ea typeface="Times New Roman" panose="02020603050405020304" pitchFamily="18" charset="0"/>
              </a:rPr>
              <a:t>đa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mắc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bệnh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tiểu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đường</a:t>
            </a:r>
            <a:r>
              <a:rPr lang="en-US" sz="2400" dirty="0">
                <a:solidFill>
                  <a:srgbClr val="0070C0"/>
                </a:solidFill>
                <a:latin typeface="Times New Roman" panose="02020603050405020304" pitchFamily="18" charset="0"/>
                <a:ea typeface="Times New Roman" panose="02020603050405020304" pitchFamily="18" charset="0"/>
              </a:rPr>
              <a:t>.</a:t>
            </a:r>
            <a:endParaRPr lang="en-US" sz="2400" dirty="0" smtClean="0">
              <a:solidFill>
                <a:srgbClr val="0070C0"/>
              </a:solidFill>
              <a:effectLst/>
              <a:latin typeface="Times New Roman" panose="02020603050405020304" pitchFamily="18" charset="0"/>
              <a:ea typeface="Times New Roman" panose="02020603050405020304" pitchFamily="18" charset="0"/>
            </a:endParaRPr>
          </a:p>
          <a:p>
            <a:pPr marL="274320" marR="28575" algn="just">
              <a:spcBef>
                <a:spcPts val="600"/>
              </a:spcBef>
              <a:spcAft>
                <a:spcPts val="600"/>
              </a:spcAft>
            </a:pP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Vê</a:t>
            </a:r>
            <a:r>
              <a:rPr lang="en-US" sz="2400" dirty="0">
                <a:solidFill>
                  <a:srgbClr val="0070C0"/>
                </a:solidFill>
                <a:latin typeface="Times New Roman" panose="02020603050405020304" pitchFamily="18" charset="0"/>
                <a:ea typeface="Times New Roman" panose="02020603050405020304" pitchFamily="18" charset="0"/>
              </a:rPr>
              <a:t>̀ chỉ </a:t>
            </a:r>
            <a:r>
              <a:rPr lang="en-US" sz="2400" dirty="0" err="1">
                <a:solidFill>
                  <a:srgbClr val="0070C0"/>
                </a:solidFill>
                <a:latin typeface="Times New Roman" panose="02020603050405020304" pitchFamily="18" charset="0"/>
                <a:ea typeface="Times New Roman" panose="02020603050405020304" pitchFamily="18" charset="0"/>
              </a:rPr>
              <a:t>sô</a:t>
            </a:r>
            <a:r>
              <a:rPr lang="en-US" sz="2400" dirty="0">
                <a:solidFill>
                  <a:srgbClr val="0070C0"/>
                </a:solidFill>
                <a:latin typeface="Times New Roman" panose="02020603050405020304" pitchFamily="18" charset="0"/>
                <a:ea typeface="Times New Roman" panose="02020603050405020304" pitchFamily="18" charset="0"/>
              </a:rPr>
              <a:t>́ uric acid </a:t>
            </a:r>
            <a:r>
              <a:rPr lang="en-US" sz="2400" dirty="0" err="1">
                <a:solidFill>
                  <a:srgbClr val="0070C0"/>
                </a:solidFill>
                <a:latin typeface="Times New Roman" panose="02020603050405020304" pitchFamily="18" charset="0"/>
                <a:ea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máu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Chỉ</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số</a:t>
            </a:r>
            <a:r>
              <a:rPr lang="en-US" sz="2400" dirty="0">
                <a:solidFill>
                  <a:srgbClr val="0070C0"/>
                </a:solidFill>
                <a:latin typeface="Times New Roman" panose="02020603050405020304" pitchFamily="18" charset="0"/>
                <a:ea typeface="Times New Roman" panose="02020603050405020304" pitchFamily="18" charset="0"/>
              </a:rPr>
              <a:t> uric acid </a:t>
            </a:r>
            <a:r>
              <a:rPr lang="en-US" sz="2400" dirty="0" err="1">
                <a:solidFill>
                  <a:srgbClr val="0070C0"/>
                </a:solidFill>
                <a:latin typeface="Times New Roman" panose="02020603050405020304" pitchFamily="18" charset="0"/>
                <a:ea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máu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của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người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này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là</a:t>
            </a:r>
            <a:r>
              <a:rPr lang="en-US" sz="2400" dirty="0">
                <a:solidFill>
                  <a:srgbClr val="0070C0"/>
                </a:solidFill>
                <a:latin typeface="Times New Roman" panose="02020603050405020304" pitchFamily="18" charset="0"/>
                <a:ea typeface="Times New Roman" panose="02020603050405020304" pitchFamily="18" charset="0"/>
              </a:rPr>
              <a:t> 5,6 mg/dl, </a:t>
            </a:r>
            <a:r>
              <a:rPr lang="en-US" sz="2400" dirty="0" err="1">
                <a:solidFill>
                  <a:srgbClr val="0070C0"/>
                </a:solidFill>
                <a:latin typeface="Times New Roman" panose="02020603050405020304" pitchFamily="18" charset="0"/>
                <a:ea typeface="Times New Roman" panose="02020603050405020304" pitchFamily="18" charset="0"/>
              </a:rPr>
              <a:t>vẫn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nằm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ngưỡng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bình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thường</a:t>
            </a:r>
            <a:r>
              <a:rPr lang="en-US" sz="2400" dirty="0">
                <a:solidFill>
                  <a:srgbClr val="0070C0"/>
                </a:solidFill>
                <a:latin typeface="Times New Roman" panose="02020603050405020304" pitchFamily="18" charset="0"/>
                <a:ea typeface="Times New Roman" panose="02020603050405020304" pitchFamily="18" charset="0"/>
              </a:rPr>
              <a:t>.</a:t>
            </a:r>
            <a:endParaRPr lang="en-US" sz="2400" dirty="0" smtClean="0">
              <a:solidFill>
                <a:srgbClr val="0070C0"/>
              </a:solidFill>
              <a:effectLst/>
              <a:latin typeface="Times New Roman" panose="02020603050405020304" pitchFamily="18" charset="0"/>
              <a:ea typeface="Times New Roman" panose="02020603050405020304" pitchFamily="18" charset="0"/>
            </a:endParaRPr>
          </a:p>
          <a:p>
            <a:pPr marL="274320" marR="28575" algn="just">
              <a:spcBef>
                <a:spcPts val="600"/>
              </a:spcBef>
              <a:spcAft>
                <a:spcPts val="600"/>
              </a:spcAft>
            </a:pPr>
            <a:r>
              <a:rPr lang="en-US" sz="2400" dirty="0">
                <a:solidFill>
                  <a:srgbClr val="0070C0"/>
                </a:solidFill>
                <a:latin typeface="Times New Roman" panose="02020603050405020304" pitchFamily="18" charset="0"/>
                <a:ea typeface="Times New Roman" panose="02020603050405020304" pitchFamily="18" charset="0"/>
              </a:rPr>
              <a:t>- Vì </a:t>
            </a:r>
            <a:r>
              <a:rPr lang="en-US" sz="2400" dirty="0" err="1">
                <a:solidFill>
                  <a:srgbClr val="0070C0"/>
                </a:solidFill>
                <a:latin typeface="Times New Roman" panose="02020603050405020304" pitchFamily="18" charset="0"/>
                <a:ea typeface="Times New Roman" panose="02020603050405020304" pitchFamily="18" charset="0"/>
              </a:rPr>
              <a:t>người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này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nguy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cơ</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cao</a:t>
            </a:r>
            <a:r>
              <a:rPr lang="en-US" sz="2400" dirty="0">
                <a:solidFill>
                  <a:srgbClr val="0070C0"/>
                </a:solidFill>
                <a:latin typeface="Times New Roman" panose="02020603050405020304" pitchFamily="18" charset="0"/>
                <a:ea typeface="Times New Roman" panose="02020603050405020304" pitchFamily="18" charset="0"/>
              </a:rPr>
              <a:t> là </a:t>
            </a:r>
            <a:r>
              <a:rPr lang="en-US" sz="2400" dirty="0" err="1">
                <a:solidFill>
                  <a:srgbClr val="0070C0"/>
                </a:solidFill>
                <a:latin typeface="Times New Roman" panose="02020603050405020304" pitchFamily="18" charset="0"/>
                <a:ea typeface="Times New Roman" panose="02020603050405020304" pitchFamily="18" charset="0"/>
              </a:rPr>
              <a:t>đa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mắc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bệnh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tiểu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đường</a:t>
            </a:r>
            <a:r>
              <a:rPr lang="en-US" sz="2400" dirty="0">
                <a:solidFill>
                  <a:srgbClr val="0070C0"/>
                </a:solidFill>
                <a:latin typeface="Times New Roman" panose="02020603050405020304" pitchFamily="18" charset="0"/>
                <a:ea typeface="Times New Roman" panose="02020603050405020304" pitchFamily="18" charset="0"/>
              </a:rPr>
              <a:t> → </a:t>
            </a:r>
            <a:r>
              <a:rPr lang="en-US" sz="2400" dirty="0" err="1">
                <a:solidFill>
                  <a:srgbClr val="0070C0"/>
                </a:solidFill>
                <a:latin typeface="Times New Roman" panose="02020603050405020304" pitchFamily="18" charset="0"/>
                <a:ea typeface="Times New Roman" panose="02020603050405020304" pitchFamily="18" charset="0"/>
              </a:rPr>
              <a:t>Khẩu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phần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ăn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của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người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này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cần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chu</a:t>
            </a:r>
            <a:r>
              <a:rPr lang="en-US" sz="2400" dirty="0">
                <a:solidFill>
                  <a:srgbClr val="0070C0"/>
                </a:solidFill>
                <a:latin typeface="Times New Roman" panose="02020603050405020304" pitchFamily="18" charset="0"/>
                <a:ea typeface="Times New Roman" panose="02020603050405020304" pitchFamily="18" charset="0"/>
              </a:rPr>
              <a:t>́ ý </a:t>
            </a:r>
            <a:r>
              <a:rPr lang="en-US" sz="2400" dirty="0" err="1">
                <a:solidFill>
                  <a:srgbClr val="0070C0"/>
                </a:solidFill>
                <a:latin typeface="Times New Roman" panose="02020603050405020304" pitchFamily="18" charset="0"/>
                <a:ea typeface="Times New Roman" panose="02020603050405020304" pitchFamily="18" charset="0"/>
              </a:rPr>
              <a:t>phải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cung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cấp</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cơ</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thê</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một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lượng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đường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ổn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định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hài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hòa</a:t>
            </a:r>
            <a:r>
              <a:rPr lang="en-US" sz="2400" dirty="0">
                <a:solidFill>
                  <a:srgbClr val="0070C0"/>
                </a:solidFill>
                <a:latin typeface="Times New Roman" panose="02020603050405020304" pitchFamily="18" charset="0"/>
                <a:ea typeface="Times New Roman" panose="02020603050405020304" pitchFamily="18" charset="0"/>
              </a:rPr>
              <a:t>. Cụ </a:t>
            </a:r>
            <a:r>
              <a:rPr lang="en-US" sz="2400" dirty="0" err="1">
                <a:solidFill>
                  <a:srgbClr val="0070C0"/>
                </a:solidFill>
                <a:latin typeface="Times New Roman" panose="02020603050405020304" pitchFamily="18" charset="0"/>
                <a:ea typeface="Times New Roman" panose="02020603050405020304" pitchFamily="18" charset="0"/>
              </a:rPr>
              <a:t>thê</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điều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chỉnh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chế</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độ</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ăn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ít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tinh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bột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hạn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chê</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các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loại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thực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phẩm</a:t>
            </a:r>
            <a:r>
              <a:rPr lang="en-US" sz="2400" dirty="0">
                <a:solidFill>
                  <a:srgbClr val="0070C0"/>
                </a:solidFill>
                <a:latin typeface="Times New Roman" panose="02020603050405020304" pitchFamily="18" charset="0"/>
                <a:ea typeface="Times New Roman" panose="02020603050405020304" pitchFamily="18" charset="0"/>
              </a:rPr>
              <a:t> có </a:t>
            </a:r>
            <a:r>
              <a:rPr lang="en-US" sz="2400" dirty="0" err="1">
                <a:solidFill>
                  <a:srgbClr val="0070C0"/>
                </a:solidFill>
                <a:latin typeface="Times New Roman" panose="02020603050405020304" pitchFamily="18" charset="0"/>
                <a:ea typeface="Times New Roman" panose="02020603050405020304" pitchFamily="18" charset="0"/>
              </a:rPr>
              <a:t>lượng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đường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cao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như</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hoa</a:t>
            </a:r>
            <a:r>
              <a:rPr lang="en-US" sz="2400" dirty="0">
                <a:solidFill>
                  <a:srgbClr val="0070C0"/>
                </a:solidFill>
                <a:latin typeface="Times New Roman" panose="02020603050405020304" pitchFamily="18" charset="0"/>
                <a:ea typeface="Times New Roman" panose="02020603050405020304" pitchFamily="18" charset="0"/>
              </a:rPr>
              <a:t> quả </a:t>
            </a:r>
            <a:r>
              <a:rPr lang="en-US" sz="2400" dirty="0" err="1">
                <a:solidFill>
                  <a:srgbClr val="0070C0"/>
                </a:solidFill>
                <a:latin typeface="Times New Roman" panose="02020603050405020304" pitchFamily="18" charset="0"/>
                <a:ea typeface="Times New Roman" panose="02020603050405020304" pitchFamily="18" charset="0"/>
              </a:rPr>
              <a:t>sấy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kem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tươi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sirô</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các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loại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nước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uống</a:t>
            </a:r>
            <a:r>
              <a:rPr lang="en-US" sz="2400" dirty="0">
                <a:solidFill>
                  <a:srgbClr val="0070C0"/>
                </a:solidFill>
                <a:latin typeface="Times New Roman" panose="02020603050405020304" pitchFamily="18" charset="0"/>
                <a:ea typeface="Times New Roman" panose="02020603050405020304" pitchFamily="18" charset="0"/>
              </a:rPr>
              <a:t> có gas,…; </a:t>
            </a:r>
            <a:r>
              <a:rPr lang="en-US" sz="2400" dirty="0" err="1">
                <a:solidFill>
                  <a:srgbClr val="0070C0"/>
                </a:solidFill>
                <a:latin typeface="Times New Roman" panose="02020603050405020304" pitchFamily="18" charset="0"/>
                <a:ea typeface="Times New Roman" panose="02020603050405020304" pitchFamily="18" charset="0"/>
              </a:rPr>
              <a:t>hạn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chế</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dầu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mỡ</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bổ</a:t>
            </a:r>
            <a:r>
              <a:rPr lang="en-US" sz="2400" dirty="0">
                <a:solidFill>
                  <a:srgbClr val="0070C0"/>
                </a:solidFill>
                <a:latin typeface="Times New Roman" panose="02020603050405020304" pitchFamily="18" charset="0"/>
                <a:ea typeface="Times New Roman" panose="02020603050405020304" pitchFamily="18" charset="0"/>
              </a:rPr>
              <a:t> sung </a:t>
            </a:r>
            <a:r>
              <a:rPr lang="en-US" sz="2400" dirty="0" err="1">
                <a:solidFill>
                  <a:srgbClr val="0070C0"/>
                </a:solidFill>
                <a:latin typeface="Times New Roman" panose="02020603050405020304" pitchFamily="18" charset="0"/>
                <a:ea typeface="Times New Roman" panose="02020603050405020304" pitchFamily="18" charset="0"/>
              </a:rPr>
              <a:t>các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loại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thực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phẩm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giàu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chất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xơ</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đồng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thời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nên</a:t>
            </a:r>
            <a:r>
              <a:rPr lang="en-US" sz="2400" dirty="0">
                <a:solidFill>
                  <a:srgbClr val="0070C0"/>
                </a:solidFill>
                <a:latin typeface="Times New Roman" panose="02020603050405020304" pitchFamily="18" charset="0"/>
                <a:ea typeface="Times New Roman" panose="02020603050405020304" pitchFamily="18" charset="0"/>
              </a:rPr>
              <a:t> chia </a:t>
            </a:r>
            <a:r>
              <a:rPr lang="en-US" sz="2400" dirty="0" err="1">
                <a:solidFill>
                  <a:srgbClr val="0070C0"/>
                </a:solidFill>
                <a:latin typeface="Times New Roman" panose="02020603050405020304" pitchFamily="18" charset="0"/>
                <a:ea typeface="Times New Roman" panose="02020603050405020304" pitchFamily="18" charset="0"/>
              </a:rPr>
              <a:t>khẩu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phần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ăn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thành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nhiều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bữa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ngày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đê</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tránh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tình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trạng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đường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huyết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tăng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đột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ngột</a:t>
            </a:r>
            <a:r>
              <a:rPr lang="en-US" sz="2400" dirty="0">
                <a:solidFill>
                  <a:srgbClr val="0070C0"/>
                </a:solidFill>
                <a:latin typeface="Times New Roman" panose="02020603050405020304" pitchFamily="18" charset="0"/>
                <a:ea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250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510407" y="871857"/>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a:t>
            </a:r>
            <a:r>
              <a:rPr lang="en-US" altLang="en-US" sz="3600" b="1" dirty="0" smtClean="0">
                <a:solidFill>
                  <a:srgbClr val="800000"/>
                </a:solidFill>
                <a:latin typeface="Times New Roman" panose="02020603050405020304" pitchFamily="18" charset="0"/>
              </a:rPr>
              <a:t>I</a:t>
            </a:r>
            <a:r>
              <a:rPr lang="en-US" altLang="en-US" sz="3600" b="1" dirty="0">
                <a:solidFill>
                  <a:srgbClr val="800000"/>
                </a:solidFill>
                <a:latin typeface="Times New Roman" panose="02020603050405020304" pitchFamily="18" charset="0"/>
              </a:rPr>
              <a:t>/ </a:t>
            </a:r>
            <a:r>
              <a:rPr lang="en-US" altLang="en-US" sz="3600" b="1" dirty="0" err="1" smtClean="0">
                <a:solidFill>
                  <a:srgbClr val="800000"/>
                </a:solidFill>
                <a:latin typeface="Times New Roman" panose="02020603050405020304" pitchFamily="18" charset="0"/>
              </a:rPr>
              <a:t>HỆ</a:t>
            </a:r>
            <a:r>
              <a:rPr lang="en-US" altLang="en-US" sz="3600" b="1" dirty="0" smtClean="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smtClean="0">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1" name="Cloud Callout 20"/>
          <p:cNvSpPr/>
          <p:nvPr/>
        </p:nvSpPr>
        <p:spPr>
          <a:xfrm>
            <a:off x="2699657" y="2971182"/>
            <a:ext cx="6937829" cy="1918906"/>
          </a:xfrm>
          <a:prstGeom prst="cloud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Đọc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SGK</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hợp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kiến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thức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đã</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học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em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hãy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chức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năng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hệ</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bài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tiết</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419460" y="1397276"/>
            <a:ext cx="6096000" cy="461665"/>
          </a:xfrm>
          <a:prstGeom prst="rect">
            <a:avLst/>
          </a:prstGeom>
        </p:spPr>
        <p:txBody>
          <a:bodyPr>
            <a:spAutoFit/>
          </a:bodyPr>
          <a:lstStyle/>
          <a:p>
            <a:pPr lvl="0"/>
            <a:r>
              <a:rPr lang="en-US" altLang="en-US" sz="2400" b="1" dirty="0" smtClean="0">
                <a:solidFill>
                  <a:srgbClr val="800000"/>
                </a:solidFill>
                <a:latin typeface="Times New Roman" panose="02020603050405020304" pitchFamily="18" charset="0"/>
              </a:rPr>
              <a:t>1/ </a:t>
            </a:r>
            <a:r>
              <a:rPr lang="en-US" altLang="en-US" sz="2400" b="1" dirty="0" err="1" smtClean="0">
                <a:solidFill>
                  <a:srgbClr val="800000"/>
                </a:solidFill>
                <a:latin typeface="Times New Roman" panose="02020603050405020304" pitchFamily="18" charset="0"/>
              </a:rPr>
              <a:t>Chức</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năng</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của</a:t>
            </a:r>
            <a:r>
              <a:rPr lang="en-US" altLang="en-US" sz="2400" b="1" dirty="0" smtClean="0">
                <a:solidFill>
                  <a:srgbClr val="800000"/>
                </a:solidFill>
                <a:latin typeface="Times New Roman" panose="02020603050405020304" pitchFamily="18" charset="0"/>
              </a:rPr>
              <a:t> </a:t>
            </a:r>
            <a:r>
              <a:rPr lang="en-US" altLang="en-US" sz="2400" b="1" dirty="0" err="1">
                <a:solidFill>
                  <a:srgbClr val="800000"/>
                </a:solidFill>
                <a:latin typeface="Times New Roman" panose="02020603050405020304" pitchFamily="18" charset="0"/>
              </a:rPr>
              <a:t>hệ</a:t>
            </a:r>
            <a:r>
              <a:rPr lang="en-US" altLang="en-US" sz="2400" b="1" dirty="0">
                <a:solidFill>
                  <a:srgbClr val="800000"/>
                </a:solidFill>
                <a:latin typeface="Times New Roman" panose="02020603050405020304" pitchFamily="18" charset="0"/>
              </a:rPr>
              <a:t> </a:t>
            </a:r>
            <a:r>
              <a:rPr lang="en-US" altLang="en-US" sz="2400" b="1" dirty="0" err="1">
                <a:solidFill>
                  <a:srgbClr val="800000"/>
                </a:solidFill>
                <a:latin typeface="Times New Roman" panose="02020603050405020304" pitchFamily="18" charset="0"/>
              </a:rPr>
              <a:t>bài</a:t>
            </a:r>
            <a:r>
              <a:rPr lang="en-US" altLang="en-US" sz="2400" b="1" dirty="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tiết</a:t>
            </a:r>
            <a:r>
              <a:rPr lang="en-US" altLang="en-US" sz="2400" b="1" dirty="0" smtClean="0">
                <a:solidFill>
                  <a:srgbClr val="800000"/>
                </a:solidFill>
                <a:latin typeface="Times New Roman" panose="02020603050405020304" pitchFamily="18" charset="0"/>
              </a:rPr>
              <a:t>.</a:t>
            </a:r>
            <a:endParaRPr lang="en-US" altLang="en-US" sz="2400" b="1" dirty="0">
              <a:solidFill>
                <a:srgbClr val="800000"/>
              </a:solidFill>
              <a:latin typeface="Times New Roman" panose="02020603050405020304" pitchFamily="18" charset="0"/>
            </a:endParaRPr>
          </a:p>
        </p:txBody>
      </p:sp>
    </p:spTree>
    <p:extLst>
      <p:ext uri="{BB962C8B-B14F-4D97-AF65-F5344CB8AC3E}">
        <p14:creationId xmlns:p14="http://schemas.microsoft.com/office/powerpoint/2010/main" val="2947106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750731" y="857565"/>
            <a:ext cx="112816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800000"/>
                </a:solidFill>
                <a:latin typeface="Times New Roman" panose="02020603050405020304" pitchFamily="18" charset="0"/>
              </a:rPr>
              <a:t>II/ </a:t>
            </a:r>
            <a:r>
              <a:rPr lang="en-US" altLang="en-US" b="1" dirty="0" err="1" smtClean="0">
                <a:solidFill>
                  <a:srgbClr val="800000"/>
                </a:solidFill>
                <a:latin typeface="Times New Roman" panose="02020603050405020304" pitchFamily="18" charset="0"/>
              </a:rPr>
              <a:t>HỆ</a:t>
            </a:r>
            <a:r>
              <a:rPr lang="en-US" altLang="en-US" b="1" dirty="0" smtClean="0">
                <a:solidFill>
                  <a:srgbClr val="800000"/>
                </a:solidFill>
                <a:latin typeface="Times New Roman" panose="02020603050405020304" pitchFamily="18" charset="0"/>
              </a:rPr>
              <a:t> </a:t>
            </a:r>
            <a:r>
              <a:rPr lang="en-US" altLang="en-US" b="1" dirty="0" err="1">
                <a:solidFill>
                  <a:srgbClr val="800000"/>
                </a:solidFill>
                <a:latin typeface="Times New Roman" panose="02020603050405020304" pitchFamily="18" charset="0"/>
              </a:rPr>
              <a:t>BÀI</a:t>
            </a:r>
            <a:r>
              <a:rPr lang="en-US" altLang="en-US" b="1" dirty="0">
                <a:solidFill>
                  <a:srgbClr val="800000"/>
                </a:solidFill>
                <a:latin typeface="Times New Roman" panose="02020603050405020304" pitchFamily="18" charset="0"/>
              </a:rPr>
              <a:t> </a:t>
            </a:r>
            <a:r>
              <a:rPr lang="en-US" altLang="en-US" b="1" dirty="0" err="1" smtClean="0">
                <a:solidFill>
                  <a:srgbClr val="800000"/>
                </a:solidFill>
                <a:latin typeface="Times New Roman" panose="02020603050405020304" pitchFamily="18" charset="0"/>
              </a:rPr>
              <a:t>TIẾT</a:t>
            </a:r>
            <a:endParaRPr lang="en-US" altLang="en-US" b="1" dirty="0">
              <a:solidFill>
                <a:srgbClr val="800000"/>
              </a:solidFill>
              <a:latin typeface="Times New Roman" panose="02020603050405020304" pitchFamily="18" charset="0"/>
            </a:endParaRPr>
          </a:p>
        </p:txBody>
      </p:sp>
      <p:sp>
        <p:nvSpPr>
          <p:cNvPr id="8" name="Rectangle 7"/>
          <p:cNvSpPr/>
          <p:nvPr/>
        </p:nvSpPr>
        <p:spPr>
          <a:xfrm>
            <a:off x="944272" y="1672517"/>
            <a:ext cx="9913256" cy="1277850"/>
          </a:xfrm>
          <a:prstGeom prst="rect">
            <a:avLst/>
          </a:prstGeom>
        </p:spPr>
        <p:txBody>
          <a:bodyPr wrap="square">
            <a:spAutoFit/>
          </a:bodyPr>
          <a:lstStyle/>
          <a:p>
            <a:pPr>
              <a:lnSpc>
                <a:spcPct val="107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quá</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lọc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thải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dư</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thừa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độc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hại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sinh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do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quá</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trao</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cơ</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bài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đảm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bảo</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ổn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môi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cơ</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75" descr="viet3">
            <a:extLst>
              <a:ext uri="{FF2B5EF4-FFF2-40B4-BE49-F238E27FC236}">
                <a16:creationId xmlns:a16="http://schemas.microsoft.com/office/drawing/2014/main" id="{F629B4BE-06C6-5A83-94C0-8EF629504815}"/>
              </a:ext>
            </a:extLst>
          </p:cNvPr>
          <p:cNvPicPr>
            <a:picLocks noChangeAspect="1" noChangeArrowheads="1" noCrop="1"/>
          </p:cNvPicPr>
          <p:nvPr/>
        </p:nvPicPr>
        <p:blipFill>
          <a:blip r:embed="rId2"/>
          <a:srcRect/>
          <a:stretch>
            <a:fillRect/>
          </a:stretch>
        </p:blipFill>
        <p:spPr bwMode="auto">
          <a:xfrm>
            <a:off x="10707261" y="672036"/>
            <a:ext cx="723901"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50731" y="1191918"/>
            <a:ext cx="6096000" cy="461665"/>
          </a:xfrm>
          <a:prstGeom prst="rect">
            <a:avLst/>
          </a:prstGeom>
        </p:spPr>
        <p:txBody>
          <a:bodyPr>
            <a:spAutoFit/>
          </a:bodyPr>
          <a:lstStyle/>
          <a:p>
            <a:r>
              <a:rPr lang="en-US" altLang="en-US" sz="2400" b="1" dirty="0" smtClean="0">
                <a:solidFill>
                  <a:srgbClr val="800000"/>
                </a:solidFill>
                <a:latin typeface="Times New Roman" panose="02020603050405020304" pitchFamily="18" charset="0"/>
              </a:rPr>
              <a:t>1/ </a:t>
            </a:r>
            <a:r>
              <a:rPr lang="en-US" altLang="en-US" sz="2400" b="1" dirty="0" err="1" smtClean="0">
                <a:solidFill>
                  <a:srgbClr val="800000"/>
                </a:solidFill>
                <a:latin typeface="Times New Roman" panose="02020603050405020304" pitchFamily="18" charset="0"/>
              </a:rPr>
              <a:t>Chức</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năng</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của</a:t>
            </a:r>
            <a:r>
              <a:rPr lang="en-US" altLang="en-US" sz="2400" b="1" dirty="0" smtClean="0">
                <a:solidFill>
                  <a:srgbClr val="800000"/>
                </a:solidFill>
                <a:latin typeface="Times New Roman" panose="02020603050405020304" pitchFamily="18" charset="0"/>
              </a:rPr>
              <a:t> </a:t>
            </a:r>
            <a:r>
              <a:rPr lang="en-US" altLang="en-US" sz="2400" b="1" dirty="0" err="1">
                <a:solidFill>
                  <a:srgbClr val="800000"/>
                </a:solidFill>
                <a:latin typeface="Times New Roman" panose="02020603050405020304" pitchFamily="18" charset="0"/>
              </a:rPr>
              <a:t>hệ</a:t>
            </a:r>
            <a:r>
              <a:rPr lang="en-US" altLang="en-US" sz="2400" b="1" dirty="0">
                <a:solidFill>
                  <a:srgbClr val="800000"/>
                </a:solidFill>
                <a:latin typeface="Times New Roman" panose="02020603050405020304" pitchFamily="18" charset="0"/>
              </a:rPr>
              <a:t> </a:t>
            </a:r>
            <a:r>
              <a:rPr lang="en-US" altLang="en-US" sz="2400" b="1" dirty="0" err="1">
                <a:solidFill>
                  <a:srgbClr val="800000"/>
                </a:solidFill>
                <a:latin typeface="Times New Roman" panose="02020603050405020304" pitchFamily="18" charset="0"/>
              </a:rPr>
              <a:t>bài</a:t>
            </a:r>
            <a:r>
              <a:rPr lang="en-US" altLang="en-US" sz="2400" b="1" dirty="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tiết</a:t>
            </a:r>
            <a:r>
              <a:rPr lang="en-US" altLang="en-US" sz="2400" b="1" dirty="0" smtClean="0">
                <a:solidFill>
                  <a:srgbClr val="800000"/>
                </a:solidFill>
                <a:latin typeface="Times New Roman" panose="02020603050405020304" pitchFamily="18" charset="0"/>
              </a:rPr>
              <a:t>.</a:t>
            </a:r>
            <a:endParaRPr lang="en-US" altLang="en-US" sz="2400" b="1" dirty="0">
              <a:solidFill>
                <a:srgbClr val="800000"/>
              </a:solidFill>
              <a:latin typeface="Times New Roman" panose="02020603050405020304" pitchFamily="18" charset="0"/>
            </a:endParaRPr>
          </a:p>
        </p:txBody>
      </p:sp>
      <p:pic>
        <p:nvPicPr>
          <p:cNvPr id="2" name="Picture 1"/>
          <p:cNvPicPr>
            <a:picLocks noChangeAspect="1"/>
          </p:cNvPicPr>
          <p:nvPr/>
        </p:nvPicPr>
        <p:blipFill rotWithShape="1">
          <a:blip r:embed="rId3"/>
          <a:srcRect l="9975" t="37947" r="7398" b="21161"/>
          <a:stretch/>
        </p:blipFill>
        <p:spPr>
          <a:xfrm>
            <a:off x="2207622" y="3733239"/>
            <a:ext cx="7994469" cy="1766223"/>
          </a:xfrm>
          <a:prstGeom prst="rect">
            <a:avLst/>
          </a:prstGeom>
        </p:spPr>
      </p:pic>
    </p:spTree>
    <p:extLst>
      <p:ext uri="{BB962C8B-B14F-4D97-AF65-F5344CB8AC3E}">
        <p14:creationId xmlns:p14="http://schemas.microsoft.com/office/powerpoint/2010/main" val="133432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804736" y="1012953"/>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thải</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phổi</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thận</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a:t>
            </a:r>
            <a:endParaRPr lang="en-US" altLang="en-US" sz="2800" dirty="0">
              <a:solidFill>
                <a:srgbClr val="00000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endParaRPr lang="en-US" altLang="en-US" sz="2800" dirty="0">
              <a:solidFill>
                <a:srgbClr val="000000"/>
              </a:solidFill>
              <a:latin typeface="Arial" panose="020B0604020202020204" pitchFamily="34" charset="0"/>
            </a:endParaRPr>
          </a:p>
          <a:p>
            <a:pPr defTabSz="914400" eaLnBrk="0" fontAlgn="base" hangingPunct="0">
              <a:spcBef>
                <a:spcPct val="0"/>
              </a:spcBef>
              <a:spcAft>
                <a:spcPct val="0"/>
              </a:spcAft>
            </a:pPr>
            <a:endParaRPr lang="en-US" altLang="en-US" sz="2800" dirty="0">
              <a:solidFill>
                <a:srgbClr val="000000"/>
              </a:solidFill>
              <a:latin typeface="Arial" panose="020B0604020202020204" pitchFamily="34" charset="0"/>
            </a:endParaRPr>
          </a:p>
          <a:p>
            <a:pPr defTabSz="914400" eaLnBrk="0" fontAlgn="base" hangingPunct="0">
              <a:spcBef>
                <a:spcPct val="0"/>
              </a:spcBef>
              <a:spcAft>
                <a:spcPct val="0"/>
              </a:spcAft>
            </a:pPr>
            <a:endParaRPr lang="en-US" altLang="en-US" sz="2800" dirty="0">
              <a:solidFill>
                <a:srgbClr val="000000"/>
              </a:solidFill>
              <a:latin typeface="Arial" panose="020B0604020202020204" pitchFamily="34" charset="0"/>
            </a:endParaRPr>
          </a:p>
          <a:p>
            <a:pPr defTabSz="914400" eaLnBrk="0" fontAlgn="base" hangingPunct="0">
              <a:spcBef>
                <a:spcPct val="0"/>
              </a:spcBef>
              <a:spcAft>
                <a:spcPct val="0"/>
              </a:spcAft>
            </a:pPr>
            <a:endParaRPr lang="en-US" altLang="en-US" sz="2800" dirty="0">
              <a:solidFill>
                <a:srgbClr val="000000"/>
              </a:solidFill>
              <a:latin typeface="Arial" panose="020B0604020202020204" pitchFamily="34" charset="0"/>
            </a:endParaRPr>
          </a:p>
          <a:p>
            <a:pPr defTabSz="914400" eaLnBrk="0" fontAlgn="base" hangingPunct="0">
              <a:spcBef>
                <a:spcPct val="0"/>
              </a:spcBef>
              <a:spcAft>
                <a:spcPct val="0"/>
              </a:spcAft>
            </a:pPr>
            <a:endParaRPr lang="en-US" altLang="en-US" sz="2800" dirty="0">
              <a:solidFill>
                <a:srgbClr val="000000"/>
              </a:solidFill>
              <a:latin typeface="Arial" panose="020B0604020202020204" pitchFamily="34" charset="0"/>
            </a:endParaRPr>
          </a:p>
          <a:p>
            <a:pPr defTabSz="914400" eaLnBrk="0" fontAlgn="base" hangingPunct="0">
              <a:spcBef>
                <a:spcPct val="0"/>
              </a:spcBef>
              <a:spcAft>
                <a:spcPct val="0"/>
              </a:spcAft>
            </a:pPr>
            <a:endParaRPr lang="en-US" altLang="en-US" sz="2800" dirty="0">
              <a:solidFill>
                <a:srgbClr val="000000"/>
              </a:solidFill>
              <a:latin typeface="Arial" panose="020B0604020202020204" pitchFamily="34" charset="0"/>
            </a:endParaRPr>
          </a:p>
          <a:p>
            <a:pPr defTabSz="914400" eaLnBrk="0" fontAlgn="base" hangingPunct="0">
              <a:spcBef>
                <a:spcPct val="0"/>
              </a:spcBef>
              <a:spcAft>
                <a:spcPct val="0"/>
              </a:spcAft>
            </a:pPr>
            <a:endParaRPr lang="en-US" altLang="en-US" sz="2800" dirty="0">
              <a:solidFill>
                <a:srgbClr val="000000"/>
              </a:solidFill>
              <a:latin typeface="Arial" panose="020B0604020202020204" pitchFamily="34" charset="0"/>
            </a:endParaRPr>
          </a:p>
          <a:p>
            <a:pPr defTabSz="914400" eaLnBrk="0" fontAlgn="base" hangingPunct="0">
              <a:spcBef>
                <a:spcPct val="0"/>
              </a:spcBef>
              <a:spcAft>
                <a:spcPct val="0"/>
              </a:spcAft>
            </a:pPr>
            <a:endParaRPr lang="en-US" altLang="en-US" sz="2800" dirty="0">
              <a:solidFill>
                <a:prstClr val="black"/>
              </a:solidFill>
              <a:latin typeface="Arial" panose="020B0604020202020204" pitchFamily="34" charset="0"/>
            </a:endParaRPr>
          </a:p>
          <a:p>
            <a:pPr defTabSz="914400" eaLnBrk="0" fontAlgn="base" hangingPunct="0">
              <a:spcBef>
                <a:spcPct val="0"/>
              </a:spcBef>
              <a:spcAft>
                <a:spcPct val="0"/>
              </a:spcAft>
            </a:pPr>
            <a:r>
              <a:rPr lang="en-US" alt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thải</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máu</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7" name="Content Placeholder 3">
            <a:extLst>
              <a:ext uri="{FF2B5EF4-FFF2-40B4-BE49-F238E27FC236}">
                <a16:creationId xmlns:a16="http://schemas.microsoft.com/office/drawing/2014/main" id="{A3B77946-371C-45D8-9451-AD423AFD6A49}"/>
              </a:ext>
            </a:extLst>
          </p:cNvPr>
          <p:cNvGraphicFramePr>
            <a:graphicFrameLocks noGrp="1"/>
          </p:cNvGraphicFramePr>
          <p:nvPr>
            <p:ph idx="1"/>
            <p:extLst/>
          </p:nvPr>
        </p:nvGraphicFramePr>
        <p:xfrm>
          <a:off x="2467209" y="1798886"/>
          <a:ext cx="7687444" cy="2834225"/>
        </p:xfrm>
        <a:graphic>
          <a:graphicData uri="http://schemas.openxmlformats.org/drawingml/2006/table">
            <a:tbl>
              <a:tblPr firstRow="1" firstCol="1" bandRow="1">
                <a:tableStyleId>{5C22544A-7EE6-4342-B048-85BDC9FD1C3A}</a:tableStyleId>
              </a:tblPr>
              <a:tblGrid>
                <a:gridCol w="3553548">
                  <a:extLst>
                    <a:ext uri="{9D8B030D-6E8A-4147-A177-3AD203B41FA5}">
                      <a16:colId xmlns:a16="http://schemas.microsoft.com/office/drawing/2014/main" val="1271106701"/>
                    </a:ext>
                  </a:extLst>
                </a:gridCol>
                <a:gridCol w="4133896">
                  <a:extLst>
                    <a:ext uri="{9D8B030D-6E8A-4147-A177-3AD203B41FA5}">
                      <a16:colId xmlns:a16="http://schemas.microsoft.com/office/drawing/2014/main" val="1914697185"/>
                    </a:ext>
                  </a:extLst>
                </a:gridCol>
              </a:tblGrid>
              <a:tr h="1151729">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Sản</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phẩm</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thải</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chủ</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yếu</a:t>
                      </a: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Cơ</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quan</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bài</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tiết</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chủ</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yếu</a:t>
                      </a: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8253490"/>
                  </a:ext>
                </a:extLst>
              </a:tr>
              <a:tr h="556614">
                <a:tc>
                  <a:txBody>
                    <a:bodyPr/>
                    <a:lstStyle/>
                    <a:p>
                      <a:pPr marL="0" marR="0" algn="just">
                        <a:lnSpc>
                          <a:spcPct val="115000"/>
                        </a:lnSpc>
                        <a:spcBef>
                          <a:spcPts val="0"/>
                        </a:spcBef>
                        <a:spcAft>
                          <a:spcPts val="0"/>
                        </a:spcAft>
                      </a:pP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Khí</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Carbondioxide</a:t>
                      </a: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7136755"/>
                  </a:ext>
                </a:extLst>
              </a:tr>
              <a:tr h="556614">
                <a:tc>
                  <a:txBody>
                    <a:bodyPr/>
                    <a:lstStyle/>
                    <a:p>
                      <a:pPr marL="0" marR="0" algn="just">
                        <a:lnSpc>
                          <a:spcPct val="115000"/>
                        </a:lnSpc>
                        <a:spcBef>
                          <a:spcPts val="0"/>
                        </a:spcBef>
                        <a:spcAft>
                          <a:spcPts val="0"/>
                        </a:spcAft>
                      </a:pP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Nước</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tiểu</a:t>
                      </a: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0737505"/>
                  </a:ext>
                </a:extLst>
              </a:tr>
              <a:tr h="556282">
                <a:tc>
                  <a:txBody>
                    <a:bodyPr/>
                    <a:lstStyle/>
                    <a:p>
                      <a:pPr marL="0" marR="0" algn="just">
                        <a:lnSpc>
                          <a:spcPct val="115000"/>
                        </a:lnSpc>
                        <a:spcBef>
                          <a:spcPts val="0"/>
                        </a:spcBef>
                        <a:spcAft>
                          <a:spcPts val="0"/>
                        </a:spcAft>
                      </a:pPr>
                      <a:r>
                        <a:rPr lang="en-US" sz="2800">
                          <a:effectLst/>
                          <a:latin typeface="Times New Roman" panose="02020603050405020304" pitchFamily="18" charset="0"/>
                          <a:ea typeface="Tahoma" panose="020B0604030504040204" pitchFamily="34" charset="0"/>
                          <a:cs typeface="Times New Roman" panose="02020603050405020304" pitchFamily="18" charset="0"/>
                        </a:rPr>
                        <a:t>Mồ hôi</a:t>
                      </a:r>
                      <a:endParaRPr lang="en-US" sz="320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6691937"/>
                  </a:ext>
                </a:extLst>
              </a:tr>
            </a:tbl>
          </a:graphicData>
        </a:graphic>
      </p:graphicFrame>
      <p:sp>
        <p:nvSpPr>
          <p:cNvPr id="10" name="TextBox 9">
            <a:extLst>
              <a:ext uri="{FF2B5EF4-FFF2-40B4-BE49-F238E27FC236}">
                <a16:creationId xmlns:a16="http://schemas.microsoft.com/office/drawing/2014/main" id="{5B4CD02F-E0B9-41D0-A3F7-F080A6435901}"/>
              </a:ext>
            </a:extLst>
          </p:cNvPr>
          <p:cNvSpPr txBox="1"/>
          <p:nvPr/>
        </p:nvSpPr>
        <p:spPr>
          <a:xfrm>
            <a:off x="4753428" y="12012"/>
            <a:ext cx="4811485" cy="646331"/>
          </a:xfrm>
          <a:prstGeom prst="rect">
            <a:avLst/>
          </a:prstGeom>
          <a:noFill/>
        </p:spPr>
        <p:txBody>
          <a:bodyPr wrap="square" rtlCol="0">
            <a:spAutoFit/>
          </a:bodyPr>
          <a:lstStyle/>
          <a:p>
            <a:r>
              <a:rPr lang="en-US" sz="3600" b="1" dirty="0" err="1"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HOẠT</a:t>
            </a:r>
            <a:r>
              <a:rPr lang="en-US" sz="3600" b="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ĐỘNG</a:t>
            </a:r>
            <a:r>
              <a:rPr lang="en-US" sz="3600" b="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NHÓM</a:t>
            </a:r>
            <a:endParaRPr lang="en-US" sz="36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63531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804736" y="1012953"/>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a:t>
            </a:r>
            <a:endPar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tan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7" name="Content Placeholder 3">
            <a:extLst>
              <a:ext uri="{FF2B5EF4-FFF2-40B4-BE49-F238E27FC236}">
                <a16:creationId xmlns:a16="http://schemas.microsoft.com/office/drawing/2014/main" id="{A3B77946-371C-45D8-9451-AD423AFD6A49}"/>
              </a:ext>
            </a:extLst>
          </p:cNvPr>
          <p:cNvGraphicFramePr>
            <a:graphicFrameLocks noGrp="1"/>
          </p:cNvGraphicFramePr>
          <p:nvPr>
            <p:ph idx="1"/>
            <p:extLst/>
          </p:nvPr>
        </p:nvGraphicFramePr>
        <p:xfrm>
          <a:off x="2467209" y="1798886"/>
          <a:ext cx="7687444" cy="2834225"/>
        </p:xfrm>
        <a:graphic>
          <a:graphicData uri="http://schemas.openxmlformats.org/drawingml/2006/table">
            <a:tbl>
              <a:tblPr firstRow="1" firstCol="1" bandRow="1">
                <a:tableStyleId>{5C22544A-7EE6-4342-B048-85BDC9FD1C3A}</a:tableStyleId>
              </a:tblPr>
              <a:tblGrid>
                <a:gridCol w="3553548">
                  <a:extLst>
                    <a:ext uri="{9D8B030D-6E8A-4147-A177-3AD203B41FA5}">
                      <a16:colId xmlns:a16="http://schemas.microsoft.com/office/drawing/2014/main" val="1271106701"/>
                    </a:ext>
                  </a:extLst>
                </a:gridCol>
                <a:gridCol w="4133896">
                  <a:extLst>
                    <a:ext uri="{9D8B030D-6E8A-4147-A177-3AD203B41FA5}">
                      <a16:colId xmlns:a16="http://schemas.microsoft.com/office/drawing/2014/main" val="1914697185"/>
                    </a:ext>
                  </a:extLst>
                </a:gridCol>
              </a:tblGrid>
              <a:tr h="1151729">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Sản</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phẩm</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thải</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chủ</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yếu</a:t>
                      </a: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Cơ</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quan</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bài</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tiết</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chủ</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yếu</a:t>
                      </a: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8253490"/>
                  </a:ext>
                </a:extLst>
              </a:tr>
              <a:tr h="556614">
                <a:tc>
                  <a:txBody>
                    <a:bodyPr/>
                    <a:lstStyle/>
                    <a:p>
                      <a:pPr marL="0" marR="0" algn="just">
                        <a:lnSpc>
                          <a:spcPct val="115000"/>
                        </a:lnSpc>
                        <a:spcBef>
                          <a:spcPts val="0"/>
                        </a:spcBef>
                        <a:spcAft>
                          <a:spcPts val="0"/>
                        </a:spcAft>
                      </a:pP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Khí</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Carbondioxide</a:t>
                      </a: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7136755"/>
                  </a:ext>
                </a:extLst>
              </a:tr>
              <a:tr h="556614">
                <a:tc>
                  <a:txBody>
                    <a:bodyPr/>
                    <a:lstStyle/>
                    <a:p>
                      <a:pPr marL="0" marR="0" algn="just">
                        <a:lnSpc>
                          <a:spcPct val="115000"/>
                        </a:lnSpc>
                        <a:spcBef>
                          <a:spcPts val="0"/>
                        </a:spcBef>
                        <a:spcAft>
                          <a:spcPts val="0"/>
                        </a:spcAft>
                      </a:pP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Nước</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tiểu</a:t>
                      </a: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0737505"/>
                  </a:ext>
                </a:extLst>
              </a:tr>
              <a:tr h="556282">
                <a:tc>
                  <a:txBody>
                    <a:bodyPr/>
                    <a:lstStyle/>
                    <a:p>
                      <a:pPr marL="0" marR="0" algn="just">
                        <a:lnSpc>
                          <a:spcPct val="115000"/>
                        </a:lnSpc>
                        <a:spcBef>
                          <a:spcPts val="0"/>
                        </a:spcBef>
                        <a:spcAft>
                          <a:spcPts val="0"/>
                        </a:spcAft>
                      </a:pPr>
                      <a:r>
                        <a:rPr lang="en-US" sz="2800">
                          <a:effectLst/>
                          <a:latin typeface="Times New Roman" panose="02020603050405020304" pitchFamily="18" charset="0"/>
                          <a:ea typeface="Tahoma" panose="020B0604030504040204" pitchFamily="34" charset="0"/>
                          <a:cs typeface="Times New Roman" panose="02020603050405020304" pitchFamily="18" charset="0"/>
                        </a:rPr>
                        <a:t>Mồ hôi</a:t>
                      </a:r>
                      <a:endParaRPr lang="en-US" sz="320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6691937"/>
                  </a:ext>
                </a:extLst>
              </a:tr>
            </a:tbl>
          </a:graphicData>
        </a:graphic>
      </p:graphicFrame>
      <p:sp>
        <p:nvSpPr>
          <p:cNvPr id="8" name="TextBox 7">
            <a:extLst>
              <a:ext uri="{FF2B5EF4-FFF2-40B4-BE49-F238E27FC236}">
                <a16:creationId xmlns:a16="http://schemas.microsoft.com/office/drawing/2014/main" id="{D39A1792-3900-4BB9-BEF4-135CEDC21A34}"/>
              </a:ext>
            </a:extLst>
          </p:cNvPr>
          <p:cNvSpPr txBox="1"/>
          <p:nvPr/>
        </p:nvSpPr>
        <p:spPr>
          <a:xfrm>
            <a:off x="1804736" y="5919538"/>
            <a:ext cx="9384632" cy="523220"/>
          </a:xfrm>
          <a:prstGeom prst="rect">
            <a:avLst/>
          </a:prstGeom>
          <a:noFill/>
        </p:spPr>
        <p:txBody>
          <a:bodyPr wrap="square" rtlCol="0">
            <a:spAutoFit/>
          </a:bodyPr>
          <a:lstStyle/>
          <a:p>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Thận</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thải</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90%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thải</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máu</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CE65342-CAD8-4BD0-B23E-46E0EEE337BA}"/>
              </a:ext>
            </a:extLst>
          </p:cNvPr>
          <p:cNvSpPr/>
          <p:nvPr/>
        </p:nvSpPr>
        <p:spPr>
          <a:xfrm>
            <a:off x="6978313" y="2959768"/>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Phổi</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B4504DBF-4D36-497C-8040-5FA54B2E124B}"/>
              </a:ext>
            </a:extLst>
          </p:cNvPr>
          <p:cNvSpPr/>
          <p:nvPr/>
        </p:nvSpPr>
        <p:spPr>
          <a:xfrm>
            <a:off x="6986335" y="3545302"/>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Thận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2B78ED32-370F-488D-933F-76A500CDA1D5}"/>
              </a:ext>
            </a:extLst>
          </p:cNvPr>
          <p:cNvSpPr/>
          <p:nvPr/>
        </p:nvSpPr>
        <p:spPr>
          <a:xfrm>
            <a:off x="6970294" y="4106775"/>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a:t>
            </a:r>
          </a:p>
        </p:txBody>
      </p:sp>
      <p:sp>
        <p:nvSpPr>
          <p:cNvPr id="10" name="TextBox 9">
            <a:extLst>
              <a:ext uri="{FF2B5EF4-FFF2-40B4-BE49-F238E27FC236}">
                <a16:creationId xmlns:a16="http://schemas.microsoft.com/office/drawing/2014/main" id="{5B4CD02F-E0B9-41D0-A3F7-F080A6435901}"/>
              </a:ext>
            </a:extLst>
          </p:cNvPr>
          <p:cNvSpPr txBox="1"/>
          <p:nvPr/>
        </p:nvSpPr>
        <p:spPr>
          <a:xfrm>
            <a:off x="4753428" y="12012"/>
            <a:ext cx="4811485" cy="646331"/>
          </a:xfrm>
          <a:prstGeom prst="rect">
            <a:avLst/>
          </a:prstGeom>
          <a:noFill/>
        </p:spPr>
        <p:txBody>
          <a:bodyPr wrap="square" rtlCol="0">
            <a:spAutoFit/>
          </a:bodyPr>
          <a:lstStyle/>
          <a:p>
            <a:r>
              <a:rPr lang="en-US" sz="3600" b="1" dirty="0" err="1" smtClean="0">
                <a:latin typeface="Times New Roman" panose="02020603050405020304" pitchFamily="18" charset="0"/>
                <a:ea typeface="Tahoma" panose="020B0604030504040204" pitchFamily="34" charset="0"/>
                <a:cs typeface="Times New Roman" panose="02020603050405020304" pitchFamily="18" charset="0"/>
              </a:rPr>
              <a:t>HOẠT</a:t>
            </a: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latin typeface="Times New Roman" panose="02020603050405020304" pitchFamily="18" charset="0"/>
                <a:ea typeface="Tahoma" panose="020B0604030504040204" pitchFamily="34" charset="0"/>
                <a:cs typeface="Times New Roman" panose="02020603050405020304" pitchFamily="18" charset="0"/>
              </a:rPr>
              <a:t>ĐỘNG</a:t>
            </a: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latin typeface="Times New Roman" panose="02020603050405020304" pitchFamily="18" charset="0"/>
                <a:ea typeface="Tahoma" panose="020B0604030504040204" pitchFamily="34" charset="0"/>
                <a:cs typeface="Times New Roman" panose="02020603050405020304" pitchFamily="18" charset="0"/>
              </a:rPr>
              <a:t>NHÓM</a:t>
            </a:r>
            <a:endParaRPr lang="en-US" sz="36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6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615597" y="544057"/>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smtClean="0">
                <a:solidFill>
                  <a:srgbClr val="800000"/>
                </a:solidFill>
                <a:latin typeface="Times New Roman" panose="02020603050405020304" pitchFamily="18" charset="0"/>
              </a:rPr>
              <a:t>2/ </a:t>
            </a:r>
            <a:r>
              <a:rPr lang="en-US" altLang="en-US" sz="3600" b="1" dirty="0" err="1" smtClean="0">
                <a:solidFill>
                  <a:srgbClr val="800000"/>
                </a:solidFill>
                <a:latin typeface="Times New Roman" panose="02020603050405020304" pitchFamily="18" charset="0"/>
              </a:rPr>
              <a:t>Cấu</a:t>
            </a:r>
            <a:r>
              <a:rPr lang="en-US" altLang="en-US" sz="3600" b="1" dirty="0" smtClean="0">
                <a:solidFill>
                  <a:srgbClr val="800000"/>
                </a:solidFill>
                <a:latin typeface="Times New Roman" panose="02020603050405020304" pitchFamily="18" charset="0"/>
              </a:rPr>
              <a:t> </a:t>
            </a:r>
            <a:r>
              <a:rPr lang="en-US" altLang="en-US" sz="3600" b="1" dirty="0" err="1" smtClean="0">
                <a:solidFill>
                  <a:srgbClr val="800000"/>
                </a:solidFill>
                <a:latin typeface="Times New Roman" panose="02020603050405020304" pitchFamily="18" charset="0"/>
              </a:rPr>
              <a:t>tạo</a:t>
            </a:r>
            <a:r>
              <a:rPr lang="en-US" altLang="en-US" sz="3600" b="1" dirty="0" smtClean="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smtClean="0">
                <a:solidFill>
                  <a:srgbClr val="800000"/>
                </a:solidFill>
                <a:latin typeface="Times New Roman" panose="02020603050405020304" pitchFamily="18" charset="0"/>
              </a:rPr>
              <a:t>tiết</a:t>
            </a:r>
            <a:r>
              <a:rPr lang="en-US" altLang="en-US" sz="3600" b="1" dirty="0" smtClean="0">
                <a:solidFill>
                  <a:srgbClr val="800000"/>
                </a:solidFill>
                <a:latin typeface="Times New Roman" panose="02020603050405020304" pitchFamily="18" charset="0"/>
              </a:rPr>
              <a:t> </a:t>
            </a:r>
            <a:r>
              <a:rPr lang="en-US" altLang="en-US" sz="3600" b="1" dirty="0" err="1" smtClean="0">
                <a:solidFill>
                  <a:srgbClr val="800000"/>
                </a:solidFill>
                <a:latin typeface="Times New Roman" panose="02020603050405020304" pitchFamily="18" charset="0"/>
              </a:rPr>
              <a:t>nước</a:t>
            </a:r>
            <a:r>
              <a:rPr lang="en-US" altLang="en-US" sz="3600" b="1" dirty="0" smtClean="0">
                <a:solidFill>
                  <a:srgbClr val="800000"/>
                </a:solidFill>
                <a:latin typeface="Times New Roman" panose="02020603050405020304" pitchFamily="18" charset="0"/>
              </a:rPr>
              <a:t> </a:t>
            </a:r>
            <a:r>
              <a:rPr lang="en-US" altLang="en-US" sz="3600" b="1" dirty="0" err="1" smtClean="0">
                <a:solidFill>
                  <a:srgbClr val="800000"/>
                </a:solidFill>
                <a:latin typeface="Times New Roman" panose="02020603050405020304" pitchFamily="18" charset="0"/>
              </a:rPr>
              <a:t>tiểu</a:t>
            </a:r>
            <a:endParaRPr lang="en-US" altLang="en-US" sz="3600" b="1" dirty="0">
              <a:solidFill>
                <a:srgbClr val="800000"/>
              </a:solidFill>
              <a:latin typeface="Times New Roman" panose="02020603050405020304" pitchFamily="18" charset="0"/>
            </a:endParaRPr>
          </a:p>
        </p:txBody>
      </p:sp>
      <p:pic>
        <p:nvPicPr>
          <p:cNvPr id="6" name="Picture 5">
            <a:extLst>
              <a:ext uri="{FF2B5EF4-FFF2-40B4-BE49-F238E27FC236}">
                <a16:creationId xmlns:a16="http://schemas.microsoft.com/office/drawing/2014/main" id="{D7A7E91B-8832-4D1A-BD70-AA212E86C402}"/>
              </a:ext>
            </a:extLst>
          </p:cNvPr>
          <p:cNvPicPr>
            <a:picLocks noChangeAspect="1"/>
          </p:cNvPicPr>
          <p:nvPr/>
        </p:nvPicPr>
        <p:blipFill>
          <a:blip r:embed="rId2"/>
          <a:stretch>
            <a:fillRect/>
          </a:stretch>
        </p:blipFill>
        <p:spPr>
          <a:xfrm>
            <a:off x="7198051" y="2057894"/>
            <a:ext cx="3711544" cy="4189609"/>
          </a:xfrm>
          <a:prstGeom prst="rect">
            <a:avLst/>
          </a:prstGeom>
        </p:spPr>
      </p:pic>
      <p:sp>
        <p:nvSpPr>
          <p:cNvPr id="7" name="Rectangle 17">
            <a:extLst>
              <a:ext uri="{FF2B5EF4-FFF2-40B4-BE49-F238E27FC236}">
                <a16:creationId xmlns:a16="http://schemas.microsoft.com/office/drawing/2014/main" id="{178C7E1C-9129-468F-8D09-09423A3438C6}"/>
              </a:ext>
            </a:extLst>
          </p:cNvPr>
          <p:cNvSpPr>
            <a:spLocks noChangeArrowheads="1"/>
          </p:cNvSpPr>
          <p:nvPr/>
        </p:nvSpPr>
        <p:spPr bwMode="auto">
          <a:xfrm>
            <a:off x="10758770" y="3134564"/>
            <a:ext cx="1032679" cy="2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Thận</a:t>
            </a:r>
            <a:r>
              <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trái</a:t>
            </a:r>
            <a:endPar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ectangle 19">
            <a:extLst>
              <a:ext uri="{FF2B5EF4-FFF2-40B4-BE49-F238E27FC236}">
                <a16:creationId xmlns:a16="http://schemas.microsoft.com/office/drawing/2014/main" id="{7C6E096A-0F6D-417B-B87D-9A0E99B4661D}"/>
              </a:ext>
            </a:extLst>
          </p:cNvPr>
          <p:cNvSpPr>
            <a:spLocks noChangeArrowheads="1"/>
          </p:cNvSpPr>
          <p:nvPr/>
        </p:nvSpPr>
        <p:spPr bwMode="auto">
          <a:xfrm>
            <a:off x="10665475" y="3698252"/>
            <a:ext cx="1326449" cy="57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Ống</a:t>
            </a:r>
            <a:r>
              <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dẫn</a:t>
            </a:r>
            <a:r>
              <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br>
              <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nước</a:t>
            </a:r>
            <a:r>
              <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tiểu</a:t>
            </a:r>
            <a:endPar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9" name="Rectangle 20">
            <a:extLst>
              <a:ext uri="{FF2B5EF4-FFF2-40B4-BE49-F238E27FC236}">
                <a16:creationId xmlns:a16="http://schemas.microsoft.com/office/drawing/2014/main" id="{B5EF7755-B547-4B3E-BFAE-EBAF521927F0}"/>
              </a:ext>
            </a:extLst>
          </p:cNvPr>
          <p:cNvSpPr>
            <a:spLocks noChangeArrowheads="1"/>
          </p:cNvSpPr>
          <p:nvPr/>
        </p:nvSpPr>
        <p:spPr bwMode="auto">
          <a:xfrm>
            <a:off x="10897172" y="5336232"/>
            <a:ext cx="1107175" cy="2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Bóng</a:t>
            </a:r>
            <a:r>
              <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đái</a:t>
            </a:r>
            <a:endPar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Rectangle 21">
            <a:extLst>
              <a:ext uri="{FF2B5EF4-FFF2-40B4-BE49-F238E27FC236}">
                <a16:creationId xmlns:a16="http://schemas.microsoft.com/office/drawing/2014/main" id="{8ECF2E63-A700-4661-8D7F-C11BDC7FE343}"/>
              </a:ext>
            </a:extLst>
          </p:cNvPr>
          <p:cNvSpPr>
            <a:spLocks noChangeArrowheads="1"/>
          </p:cNvSpPr>
          <p:nvPr/>
        </p:nvSpPr>
        <p:spPr bwMode="auto">
          <a:xfrm>
            <a:off x="11011983" y="5847166"/>
            <a:ext cx="992365" cy="2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Ống</a:t>
            </a:r>
            <a:r>
              <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đái</a:t>
            </a:r>
            <a:endPar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 Box 27">
            <a:extLst>
              <a:ext uri="{FF2B5EF4-FFF2-40B4-BE49-F238E27FC236}">
                <a16:creationId xmlns:a16="http://schemas.microsoft.com/office/drawing/2014/main" id="{197D1210-83AF-42E1-9BE2-56E58179DBF2}"/>
              </a:ext>
            </a:extLst>
          </p:cNvPr>
          <p:cNvSpPr txBox="1">
            <a:spLocks noChangeArrowheads="1"/>
          </p:cNvSpPr>
          <p:nvPr/>
        </p:nvSpPr>
        <p:spPr bwMode="auto">
          <a:xfrm>
            <a:off x="7332586" y="6220249"/>
            <a:ext cx="469975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2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Sơ</a:t>
            </a:r>
            <a:r>
              <a:rPr kumimoji="0" lang="en-US" altLang="en-US" sz="2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đồ</a:t>
            </a:r>
            <a:r>
              <a:rPr kumimoji="0" lang="en-US" altLang="en-US" sz="2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hệ</a:t>
            </a:r>
            <a:r>
              <a:rPr kumimoji="0" lang="en-US" altLang="en-US" sz="2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bài</a:t>
            </a:r>
            <a:r>
              <a:rPr kumimoji="0" lang="en-US" altLang="en-US" sz="2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tiết</a:t>
            </a:r>
            <a:r>
              <a:rPr kumimoji="0" lang="en-US" altLang="en-US" sz="2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n</a:t>
            </a:r>
            <a:r>
              <a:rPr kumimoji="0" lang="vi-VN" altLang="en-US" sz="2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ư</a:t>
            </a:r>
            <a:r>
              <a:rPr kumimoji="0" lang="en-US" altLang="en-US" sz="2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ớc</a:t>
            </a:r>
            <a:r>
              <a:rPr kumimoji="0" lang="en-US" altLang="en-US" sz="2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tiểu</a:t>
            </a:r>
            <a:endParaRPr kumimoji="0" lang="en-US" altLang="en-US" sz="2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FE4247BC-CBF0-400C-90F7-04258E351072}"/>
              </a:ext>
            </a:extLst>
          </p:cNvPr>
          <p:cNvCxnSpPr>
            <a:cxnSpLocks/>
          </p:cNvCxnSpPr>
          <p:nvPr/>
        </p:nvCxnSpPr>
        <p:spPr>
          <a:xfrm>
            <a:off x="9740218" y="3303711"/>
            <a:ext cx="1015220" cy="0"/>
          </a:xfrm>
          <a:prstGeom prst="line">
            <a:avLst/>
          </a:prstGeom>
          <a:noFill/>
          <a:ln w="28575" cap="flat" cmpd="sng" algn="ctr">
            <a:solidFill>
              <a:sysClr val="windowText" lastClr="000000"/>
            </a:solidFill>
            <a:prstDash val="solid"/>
            <a:miter lim="800000"/>
          </a:ln>
          <a:effectLst/>
        </p:spPr>
      </p:cxnSp>
      <p:cxnSp>
        <p:nvCxnSpPr>
          <p:cNvPr id="13" name="Straight Connector 12">
            <a:extLst>
              <a:ext uri="{FF2B5EF4-FFF2-40B4-BE49-F238E27FC236}">
                <a16:creationId xmlns:a16="http://schemas.microsoft.com/office/drawing/2014/main" id="{45446E2B-CDAD-4DD0-B665-A10043D08F08}"/>
              </a:ext>
            </a:extLst>
          </p:cNvPr>
          <p:cNvCxnSpPr>
            <a:cxnSpLocks/>
          </p:cNvCxnSpPr>
          <p:nvPr/>
        </p:nvCxnSpPr>
        <p:spPr>
          <a:xfrm>
            <a:off x="7794170" y="3303711"/>
            <a:ext cx="515941" cy="25368"/>
          </a:xfrm>
          <a:prstGeom prst="line">
            <a:avLst/>
          </a:prstGeom>
          <a:noFill/>
          <a:ln w="28575"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E192CDAC-7749-4398-8ABF-C2C739E01B72}"/>
              </a:ext>
            </a:extLst>
          </p:cNvPr>
          <p:cNvCxnSpPr>
            <a:cxnSpLocks/>
            <a:endCxn id="10" idx="1"/>
          </p:cNvCxnSpPr>
          <p:nvPr/>
        </p:nvCxnSpPr>
        <p:spPr>
          <a:xfrm>
            <a:off x="9151820" y="5992479"/>
            <a:ext cx="1860163" cy="0"/>
          </a:xfrm>
          <a:prstGeom prst="line">
            <a:avLst/>
          </a:prstGeom>
          <a:noFill/>
          <a:ln w="28575"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3273C08D-2992-40F7-8443-EDB127E8A19D}"/>
              </a:ext>
            </a:extLst>
          </p:cNvPr>
          <p:cNvCxnSpPr>
            <a:cxnSpLocks/>
            <a:endCxn id="9" idx="1"/>
          </p:cNvCxnSpPr>
          <p:nvPr/>
        </p:nvCxnSpPr>
        <p:spPr>
          <a:xfrm>
            <a:off x="9251521" y="5478954"/>
            <a:ext cx="1645652" cy="2591"/>
          </a:xfrm>
          <a:prstGeom prst="line">
            <a:avLst/>
          </a:prstGeom>
          <a:noFill/>
          <a:ln w="28575" cap="flat" cmpd="sng" algn="ctr">
            <a:solidFill>
              <a:sysClr val="windowText" lastClr="000000"/>
            </a:solidFill>
            <a:prstDash val="solid"/>
            <a:miter lim="800000"/>
          </a:ln>
          <a:effectLst/>
        </p:spPr>
      </p:cxnSp>
      <p:cxnSp>
        <p:nvCxnSpPr>
          <p:cNvPr id="16" name="Straight Connector 15">
            <a:extLst>
              <a:ext uri="{FF2B5EF4-FFF2-40B4-BE49-F238E27FC236}">
                <a16:creationId xmlns:a16="http://schemas.microsoft.com/office/drawing/2014/main" id="{CA896BB7-6BEE-4A9F-BFF8-057C406AABE0}"/>
              </a:ext>
            </a:extLst>
          </p:cNvPr>
          <p:cNvCxnSpPr>
            <a:cxnSpLocks/>
          </p:cNvCxnSpPr>
          <p:nvPr/>
        </p:nvCxnSpPr>
        <p:spPr>
          <a:xfrm>
            <a:off x="9464476" y="3946488"/>
            <a:ext cx="1290962" cy="0"/>
          </a:xfrm>
          <a:prstGeom prst="line">
            <a:avLst/>
          </a:prstGeom>
          <a:noFill/>
          <a:ln w="28575" cap="flat" cmpd="sng" algn="ctr">
            <a:solidFill>
              <a:sysClr val="windowText" lastClr="000000"/>
            </a:solidFill>
            <a:prstDash val="solid"/>
            <a:miter lim="800000"/>
          </a:ln>
          <a:effectLst/>
        </p:spPr>
      </p:cxnSp>
      <p:sp>
        <p:nvSpPr>
          <p:cNvPr id="17" name="Rectangle 18">
            <a:extLst>
              <a:ext uri="{FF2B5EF4-FFF2-40B4-BE49-F238E27FC236}">
                <a16:creationId xmlns:a16="http://schemas.microsoft.com/office/drawing/2014/main" id="{E1CF495B-01AF-4DE7-9C05-BAF734FE4429}"/>
              </a:ext>
            </a:extLst>
          </p:cNvPr>
          <p:cNvSpPr>
            <a:spLocks noChangeArrowheads="1"/>
          </p:cNvSpPr>
          <p:nvPr/>
        </p:nvSpPr>
        <p:spPr bwMode="auto">
          <a:xfrm>
            <a:off x="6487884" y="3021625"/>
            <a:ext cx="1032679" cy="57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Thận</a:t>
            </a:r>
            <a:r>
              <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phải</a:t>
            </a:r>
            <a:endPar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Rectangle 18"/>
          <p:cNvSpPr/>
          <p:nvPr/>
        </p:nvSpPr>
        <p:spPr>
          <a:xfrm>
            <a:off x="556592" y="4894968"/>
            <a:ext cx="6095999" cy="1384995"/>
          </a:xfrm>
          <a:prstGeom prst="rect">
            <a:avLst/>
          </a:prstGeom>
        </p:spPr>
        <p:txBody>
          <a:bodyPr wrap="square">
            <a:spAutoFit/>
          </a:bodyPr>
          <a:lstStyle/>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Hệ bài tiết nước tiểu của cơ thể người gồm có 4 cơ quan: thận, ống dẫn nước tiểu (niệu quản), bóng đái và ống đái. </a:t>
            </a:r>
            <a:endParaRPr lang="en-US" sz="2800" dirty="0"/>
          </a:p>
        </p:txBody>
      </p:sp>
      <p:sp>
        <p:nvSpPr>
          <p:cNvPr id="20" name="Rectangle 19"/>
          <p:cNvSpPr/>
          <p:nvPr/>
        </p:nvSpPr>
        <p:spPr>
          <a:xfrm>
            <a:off x="434313" y="2405591"/>
            <a:ext cx="6569911" cy="523220"/>
          </a:xfrm>
          <a:prstGeom prst="rect">
            <a:avLst/>
          </a:prstGeom>
        </p:spPr>
        <p:txBody>
          <a:bodyPr wrap="square">
            <a:spAutoFit/>
          </a:bodyPr>
          <a:lstStyle/>
          <a:p>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a:t>
            </a:r>
            <a:r>
              <a:rPr lang="vi-VN"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ể </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tên các cơ quan của hệ bài tiết nước </a:t>
            </a:r>
            <a:r>
              <a:rPr lang="vi-VN"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tiểu</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2" name="TextBox 1"/>
          <p:cNvSpPr txBox="1"/>
          <p:nvPr/>
        </p:nvSpPr>
        <p:spPr>
          <a:xfrm>
            <a:off x="7460976" y="2994991"/>
            <a:ext cx="503580" cy="523220"/>
          </a:xfrm>
          <a:prstGeom prst="rect">
            <a:avLst/>
          </a:prstGeom>
          <a:noFill/>
        </p:spPr>
        <p:txBody>
          <a:bodyPr wrap="square" rtlCol="0">
            <a:spAutoFit/>
          </a:bodyPr>
          <a:lstStyle/>
          <a:p>
            <a:r>
              <a:rPr lang="en-US" sz="2800" dirty="0" smtClean="0"/>
              <a:t>1</a:t>
            </a:r>
            <a:endParaRPr lang="en-US" sz="2800" dirty="0"/>
          </a:p>
        </p:txBody>
      </p:sp>
      <p:sp>
        <p:nvSpPr>
          <p:cNvPr id="21" name="TextBox 20"/>
          <p:cNvSpPr txBox="1"/>
          <p:nvPr/>
        </p:nvSpPr>
        <p:spPr>
          <a:xfrm>
            <a:off x="11105324" y="3697357"/>
            <a:ext cx="649356" cy="523220"/>
          </a:xfrm>
          <a:prstGeom prst="rect">
            <a:avLst/>
          </a:prstGeom>
          <a:noFill/>
        </p:spPr>
        <p:txBody>
          <a:bodyPr wrap="square" rtlCol="0">
            <a:spAutoFit/>
          </a:bodyPr>
          <a:lstStyle/>
          <a:p>
            <a:r>
              <a:rPr lang="en-US" sz="2800" dirty="0"/>
              <a:t>2</a:t>
            </a:r>
          </a:p>
        </p:txBody>
      </p:sp>
      <p:sp>
        <p:nvSpPr>
          <p:cNvPr id="22" name="TextBox 21"/>
          <p:cNvSpPr txBox="1"/>
          <p:nvPr/>
        </p:nvSpPr>
        <p:spPr>
          <a:xfrm>
            <a:off x="10827029" y="5261112"/>
            <a:ext cx="649356" cy="523220"/>
          </a:xfrm>
          <a:prstGeom prst="rect">
            <a:avLst/>
          </a:prstGeom>
          <a:noFill/>
        </p:spPr>
        <p:txBody>
          <a:bodyPr wrap="square" rtlCol="0">
            <a:spAutoFit/>
          </a:bodyPr>
          <a:lstStyle/>
          <a:p>
            <a:r>
              <a:rPr lang="en-US" sz="2800" dirty="0"/>
              <a:t>3</a:t>
            </a:r>
          </a:p>
        </p:txBody>
      </p:sp>
      <p:sp>
        <p:nvSpPr>
          <p:cNvPr id="23" name="TextBox 22"/>
          <p:cNvSpPr txBox="1"/>
          <p:nvPr/>
        </p:nvSpPr>
        <p:spPr>
          <a:xfrm>
            <a:off x="11039065" y="5685183"/>
            <a:ext cx="649356" cy="523220"/>
          </a:xfrm>
          <a:prstGeom prst="rect">
            <a:avLst/>
          </a:prstGeom>
          <a:noFill/>
        </p:spPr>
        <p:txBody>
          <a:bodyPr wrap="square" rtlCol="0">
            <a:spAutoFit/>
          </a:bodyPr>
          <a:lstStyle/>
          <a:p>
            <a:r>
              <a:rPr lang="en-US" sz="2800" dirty="0" smtClean="0"/>
              <a:t>4</a:t>
            </a:r>
            <a:endParaRPr lang="en-US" sz="2800" dirty="0"/>
          </a:p>
        </p:txBody>
      </p:sp>
      <p:sp>
        <p:nvSpPr>
          <p:cNvPr id="25" name="TextBox 24"/>
          <p:cNvSpPr txBox="1"/>
          <p:nvPr/>
        </p:nvSpPr>
        <p:spPr>
          <a:xfrm>
            <a:off x="11184837" y="3021495"/>
            <a:ext cx="344555" cy="523220"/>
          </a:xfrm>
          <a:prstGeom prst="rect">
            <a:avLst/>
          </a:prstGeom>
          <a:noFill/>
        </p:spPr>
        <p:txBody>
          <a:bodyPr wrap="square" rtlCol="0">
            <a:spAutoFit/>
          </a:bodyPr>
          <a:lstStyle/>
          <a:p>
            <a:r>
              <a:rPr lang="en-US" sz="2800" dirty="0" smtClean="0"/>
              <a:t>1</a:t>
            </a:r>
            <a:endParaRPr lang="en-US" sz="2800" dirty="0"/>
          </a:p>
        </p:txBody>
      </p:sp>
      <p:pic>
        <p:nvPicPr>
          <p:cNvPr id="26" name="Picture 75" descr="viet3">
            <a:extLst>
              <a:ext uri="{FF2B5EF4-FFF2-40B4-BE49-F238E27FC236}">
                <a16:creationId xmlns:a16="http://schemas.microsoft.com/office/drawing/2014/main" id="{F629B4BE-06C6-5A83-94C0-8EF629504815}"/>
              </a:ext>
            </a:extLst>
          </p:cNvPr>
          <p:cNvPicPr>
            <a:picLocks noChangeAspect="1" noChangeArrowheads="1" noCrop="1"/>
          </p:cNvPicPr>
          <p:nvPr/>
        </p:nvPicPr>
        <p:blipFill>
          <a:blip r:embed="rId3"/>
          <a:srcRect/>
          <a:stretch>
            <a:fillRect/>
          </a:stretch>
        </p:blipFill>
        <p:spPr bwMode="auto">
          <a:xfrm flipH="1">
            <a:off x="212034" y="4369392"/>
            <a:ext cx="70236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31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3" presetClass="exit" presetSubtype="10" fill="hold" grpId="0" nodeType="withEffect">
                                  <p:stCondLst>
                                    <p:cond delay="0"/>
                                  </p:stCondLst>
                                  <p:childTnLst>
                                    <p:animEffect transition="out" filter="blinds(horizontal)">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3" presetClass="exit" presetSubtype="10" fill="hold" grpId="0" nodeType="withEffect">
                                  <p:stCondLst>
                                    <p:cond delay="0"/>
                                  </p:stCondLst>
                                  <p:childTnLst>
                                    <p:animEffect transition="out" filter="blinds(horizontal)">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4" presetClass="exit" presetSubtype="10" fill="hold" grpId="0" nodeType="withEffect">
                                  <p:stCondLst>
                                    <p:cond delay="0"/>
                                  </p:stCondLst>
                                  <p:childTnLst>
                                    <p:animEffect transition="out" filter="randombar(horizontal)">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3" presetClass="exit" presetSubtype="32" fill="hold" grpId="0" nodeType="withEffect">
                                  <p:stCondLst>
                                    <p:cond delay="0"/>
                                  </p:stCondLst>
                                  <p:childTnLst>
                                    <p:animEffect transition="out" filter="plus(out)">
                                      <p:cBhvr>
                                        <p:cTn id="27" dur="2000"/>
                                        <p:tgtEl>
                                          <p:spTgt spid="22"/>
                                        </p:tgtEl>
                                      </p:cBhvr>
                                    </p:animEffect>
                                    <p:set>
                                      <p:cBhvr>
                                        <p:cTn id="28" dur="1" fill="hold">
                                          <p:stCondLst>
                                            <p:cond delay="19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21" presetClass="exit" presetSubtype="1" fill="hold" grpId="0" nodeType="withEffect">
                                  <p:stCondLst>
                                    <p:cond delay="0"/>
                                  </p:stCondLst>
                                  <p:childTnLst>
                                    <p:animEffect transition="out" filter="wheel(1)">
                                      <p:cBhvr>
                                        <p:cTn id="34" dur="2000"/>
                                        <p:tgtEl>
                                          <p:spTgt spid="23"/>
                                        </p:tgtEl>
                                      </p:cBhvr>
                                    </p:animEffect>
                                    <p:set>
                                      <p:cBhvr>
                                        <p:cTn id="35" dur="1" fill="hold">
                                          <p:stCondLst>
                                            <p:cond delay="19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7" grpId="0"/>
      <p:bldP spid="19" grpId="0"/>
      <p:bldP spid="2" grpId="0"/>
      <p:bldP spid="21" grpId="0"/>
      <p:bldP spid="22" grpId="0"/>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6286" y="383591"/>
            <a:ext cx="9869714" cy="553357"/>
          </a:xfrm>
          <a:prstGeom prst="rect">
            <a:avLst/>
          </a:prstGeom>
        </p:spPr>
        <p:txBody>
          <a:bodyPr wrap="square">
            <a:spAutoFit/>
          </a:bodyPr>
          <a:lstStyle/>
          <a:p>
            <a:pPr>
              <a:lnSpc>
                <a:spcPct val="107000"/>
              </a:lnSpc>
              <a:spcAft>
                <a:spcPts val="0"/>
              </a:spcAft>
            </a:pP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Kể</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bộ </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phận chủ yếu của </a:t>
            </a:r>
            <a:r>
              <a:rPr lang="vi-VN"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thận</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88F8535-4CED-49EC-AE69-996D025C9B03}"/>
              </a:ext>
            </a:extLst>
          </p:cNvPr>
          <p:cNvPicPr>
            <a:picLocks noChangeAspect="1"/>
          </p:cNvPicPr>
          <p:nvPr/>
        </p:nvPicPr>
        <p:blipFill rotWithShape="1">
          <a:blip r:embed="rId2"/>
          <a:srcRect l="29408" t="28411" r="24605" b="20687"/>
          <a:stretch/>
        </p:blipFill>
        <p:spPr>
          <a:xfrm>
            <a:off x="1538514" y="1045029"/>
            <a:ext cx="10145486" cy="4209142"/>
          </a:xfrm>
          <a:prstGeom prst="rect">
            <a:avLst/>
          </a:prstGeom>
          <a:ln>
            <a:noFill/>
          </a:ln>
          <a:effectLst>
            <a:softEdge rad="112500"/>
          </a:effectLst>
        </p:spPr>
      </p:pic>
      <p:sp>
        <p:nvSpPr>
          <p:cNvPr id="4" name="Rectangle 3"/>
          <p:cNvSpPr/>
          <p:nvPr/>
        </p:nvSpPr>
        <p:spPr>
          <a:xfrm>
            <a:off x="1814285" y="5634312"/>
            <a:ext cx="10653487" cy="882678"/>
          </a:xfrm>
          <a:prstGeom prst="rect">
            <a:avLst/>
          </a:prstGeom>
        </p:spPr>
        <p:txBody>
          <a:bodyPr wrap="square">
            <a:spAutoFit/>
          </a:bodyPr>
          <a:lstStyle/>
          <a:p>
            <a:pPr>
              <a:lnSpc>
                <a:spcPct val="107000"/>
              </a:lnSpc>
              <a:spcAft>
                <a:spcPts val="0"/>
              </a:spcAft>
            </a:pPr>
            <a:r>
              <a:rPr lang="vi-VN" sz="2400" dirty="0" smtClean="0">
                <a:latin typeface="Times New Roman" panose="02020603050405020304" pitchFamily="18" charset="0"/>
                <a:ea typeface="Calibri" panose="020F0502020204030204" pitchFamily="34" charset="0"/>
                <a:cs typeface="Times New Roman" panose="02020603050405020304" pitchFamily="18" charset="0"/>
              </a:rPr>
              <a:t>Các </a:t>
            </a:r>
            <a:r>
              <a:rPr lang="vi-VN" sz="2400" dirty="0">
                <a:latin typeface="Times New Roman" panose="02020603050405020304" pitchFamily="18" charset="0"/>
                <a:ea typeface="Calibri" panose="020F0502020204030204" pitchFamily="34" charset="0"/>
                <a:cs typeface="Times New Roman" panose="02020603050405020304" pitchFamily="18" charset="0"/>
              </a:rPr>
              <a:t>bộ phận chủ yếu của thận: phần vỏ; phần tuỷ và bể thận. Mỗi quả thận gồm nhiều đơn vị chức năng cấu tạo từ : cầu thận và ống thận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52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164114" y="2002972"/>
            <a:ext cx="6037943" cy="232228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hãy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cấu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tiết</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003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363048" y="936084"/>
            <a:ext cx="112816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800000"/>
                </a:solidFill>
                <a:latin typeface="Times New Roman" panose="02020603050405020304" pitchFamily="18" charset="0"/>
              </a:rPr>
              <a:t>2/ </a:t>
            </a:r>
            <a:r>
              <a:rPr lang="en-US" altLang="en-US" sz="2400" b="1" dirty="0" err="1" smtClean="0">
                <a:solidFill>
                  <a:srgbClr val="800000"/>
                </a:solidFill>
                <a:latin typeface="Times New Roman" panose="02020603050405020304" pitchFamily="18" charset="0"/>
              </a:rPr>
              <a:t>Cấu</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tạo</a:t>
            </a:r>
            <a:r>
              <a:rPr lang="en-US" altLang="en-US" sz="2400" b="1" dirty="0" smtClean="0">
                <a:solidFill>
                  <a:srgbClr val="800000"/>
                </a:solidFill>
                <a:latin typeface="Times New Roman" panose="02020603050405020304" pitchFamily="18" charset="0"/>
              </a:rPr>
              <a:t> </a:t>
            </a:r>
            <a:r>
              <a:rPr lang="en-US" altLang="en-US" sz="2400" b="1" dirty="0" err="1">
                <a:solidFill>
                  <a:srgbClr val="800000"/>
                </a:solidFill>
                <a:latin typeface="Times New Roman" panose="02020603050405020304" pitchFamily="18" charset="0"/>
              </a:rPr>
              <a:t>của</a:t>
            </a:r>
            <a:r>
              <a:rPr lang="en-US" altLang="en-US" sz="2400" b="1" dirty="0">
                <a:solidFill>
                  <a:srgbClr val="800000"/>
                </a:solidFill>
                <a:latin typeface="Times New Roman" panose="02020603050405020304" pitchFamily="18" charset="0"/>
              </a:rPr>
              <a:t> </a:t>
            </a:r>
            <a:r>
              <a:rPr lang="en-US" altLang="en-US" sz="2400" b="1" dirty="0" err="1">
                <a:solidFill>
                  <a:srgbClr val="800000"/>
                </a:solidFill>
                <a:latin typeface="Times New Roman" panose="02020603050405020304" pitchFamily="18" charset="0"/>
              </a:rPr>
              <a:t>hệ</a:t>
            </a:r>
            <a:r>
              <a:rPr lang="en-US" altLang="en-US" sz="2400" b="1" dirty="0">
                <a:solidFill>
                  <a:srgbClr val="800000"/>
                </a:solidFill>
                <a:latin typeface="Times New Roman" panose="02020603050405020304" pitchFamily="18" charset="0"/>
              </a:rPr>
              <a:t> </a:t>
            </a:r>
            <a:r>
              <a:rPr lang="en-US" altLang="en-US" sz="2400" b="1" dirty="0" err="1">
                <a:solidFill>
                  <a:srgbClr val="800000"/>
                </a:solidFill>
                <a:latin typeface="Times New Roman" panose="02020603050405020304" pitchFamily="18" charset="0"/>
              </a:rPr>
              <a:t>bài</a:t>
            </a:r>
            <a:r>
              <a:rPr lang="en-US" altLang="en-US" sz="2400" b="1" dirty="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tiết</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nước</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tiểu</a:t>
            </a:r>
            <a:endParaRPr lang="en-US" altLang="en-US" sz="2400" b="1" dirty="0">
              <a:solidFill>
                <a:srgbClr val="800000"/>
              </a:solidFill>
              <a:latin typeface="Times New Roman" panose="02020603050405020304" pitchFamily="18" charset="0"/>
            </a:endParaRPr>
          </a:p>
        </p:txBody>
      </p:sp>
      <p:sp>
        <p:nvSpPr>
          <p:cNvPr id="2" name="Rectangle 1"/>
          <p:cNvSpPr/>
          <p:nvPr/>
        </p:nvSpPr>
        <p:spPr>
          <a:xfrm>
            <a:off x="452466" y="1737619"/>
            <a:ext cx="9782629" cy="3253711"/>
          </a:xfrm>
          <a:prstGeom prst="rect">
            <a:avLst/>
          </a:prstGeom>
        </p:spPr>
        <p:txBody>
          <a:bodyPr wrap="square">
            <a:spAutoFit/>
          </a:bodyPr>
          <a:lstStyle/>
          <a:p>
            <a:pPr>
              <a:lnSpc>
                <a:spcPct val="107000"/>
              </a:lnSpc>
              <a:spcAft>
                <a:spcPts val="0"/>
              </a:spcAft>
            </a:pPr>
            <a:r>
              <a:rPr lang="pt-BR" sz="2400" dirty="0">
                <a:latin typeface="Times New Roman" panose="02020603050405020304" pitchFamily="18" charset="0"/>
                <a:ea typeface="Calibri" panose="020F0502020204030204" pitchFamily="34" charset="0"/>
                <a:cs typeface="Times New Roman" panose="02020603050405020304" pitchFamily="18" charset="0"/>
              </a:rPr>
              <a:t>- Hệ bài tiết nước tiểu gồm: </a:t>
            </a:r>
            <a:r>
              <a:rPr lang="vi-VN" sz="2400" dirty="0">
                <a:latin typeface="Times New Roman" panose="02020603050405020304" pitchFamily="18" charset="0"/>
                <a:ea typeface="Calibri" panose="020F0502020204030204" pitchFamily="34" charset="0"/>
                <a:cs typeface="Times New Roman" panose="02020603050405020304" pitchFamily="18" charset="0"/>
              </a:rPr>
              <a:t>2 quả </a:t>
            </a:r>
            <a:r>
              <a:rPr lang="pt-BR" sz="2400" dirty="0">
                <a:latin typeface="Times New Roman" panose="02020603050405020304" pitchFamily="18" charset="0"/>
                <a:ea typeface="Calibri" panose="020F0502020204030204" pitchFamily="34" charset="0"/>
                <a:cs typeface="Times New Roman" panose="02020603050405020304" pitchFamily="18" charset="0"/>
              </a:rPr>
              <a:t>thận, ống dẫn nước tiểu, bóng đái và ống đái.</a:t>
            </a:r>
            <a:r>
              <a:rPr lang="vi-VN" sz="2400" dirty="0">
                <a:latin typeface="Times New Roman" panose="02020603050405020304" pitchFamily="18" charset="0"/>
                <a:ea typeface="Calibri" panose="020F0502020204030204" pitchFamily="34" charset="0"/>
                <a:cs typeface="Times New Roman" panose="02020603050405020304" pitchFamily="18" charset="0"/>
              </a:rPr>
              <a:t> Trong đó thận là quan trọng nhất.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pt-BR" sz="2400" dirty="0">
                <a:latin typeface="Times New Roman" panose="02020603050405020304" pitchFamily="18" charset="0"/>
                <a:ea typeface="Calibri" panose="020F0502020204030204" pitchFamily="34" charset="0"/>
                <a:cs typeface="Times New Roman" panose="02020603050405020304" pitchFamily="18" charset="0"/>
              </a:rPr>
              <a:t>- Mỗi</a:t>
            </a:r>
            <a:r>
              <a:rPr lang="vi-VN" sz="2400" dirty="0">
                <a:latin typeface="Times New Roman" panose="02020603050405020304" pitchFamily="18" charset="0"/>
                <a:ea typeface="Calibri" panose="020F0502020204030204" pitchFamily="34" charset="0"/>
                <a:cs typeface="Times New Roman" panose="02020603050405020304" pitchFamily="18" charset="0"/>
              </a:rPr>
              <a:t> quả thận có khoảng 1 triệu</a:t>
            </a:r>
            <a:r>
              <a:rPr lang="pt-BR" sz="2400" dirty="0">
                <a:latin typeface="Times New Roman" panose="02020603050405020304" pitchFamily="18" charset="0"/>
                <a:ea typeface="Calibri" panose="020F0502020204030204" pitchFamily="34" charset="0"/>
                <a:cs typeface="Times New Roman" panose="02020603050405020304" pitchFamily="18" charset="0"/>
              </a:rPr>
              <a:t> đơn vị chức năng</a:t>
            </a:r>
            <a:r>
              <a:rPr lang="vi-VN" sz="2400" dirty="0">
                <a:latin typeface="Times New Roman" panose="02020603050405020304" pitchFamily="18" charset="0"/>
                <a:ea typeface="Calibri" panose="020F0502020204030204" pitchFamily="34" charset="0"/>
                <a:cs typeface="Times New Roman" panose="02020603050405020304" pitchFamily="18" charset="0"/>
              </a:rPr>
              <a:t>. Mỗi đơn vị chức năng được cấu tạo từ cầu thận và ống thận. C</a:t>
            </a:r>
            <a:r>
              <a:rPr lang="pt-BR" sz="2400" dirty="0">
                <a:latin typeface="Times New Roman" panose="02020603050405020304" pitchFamily="18" charset="0"/>
                <a:ea typeface="Calibri" panose="020F0502020204030204" pitchFamily="34" charset="0"/>
                <a:cs typeface="Times New Roman" panose="02020603050405020304" pitchFamily="18" charset="0"/>
              </a:rPr>
              <a:t>hức năng để lọc máu và hình thành nước tiểu.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 Cầu thận: là một búi mao mạch dày đặc bám sát vào mao mạch là màng lọc có các lỗ nhỏ.</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 Nang cầu thận: túi bao ngoài cầu thận.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56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569027" y="1509486"/>
            <a:ext cx="7199087" cy="25400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một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số</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bệnh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hệ</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bài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tiết</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308216" y="220090"/>
            <a:ext cx="112816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800000"/>
                </a:solidFill>
                <a:latin typeface="Times New Roman" panose="02020603050405020304" pitchFamily="18" charset="0"/>
              </a:rPr>
              <a:t>3</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MỘT</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SỐ</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BỆNH</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VỀ</a:t>
            </a:r>
            <a:r>
              <a:rPr lang="en-US" altLang="en-US" sz="2400" b="1" dirty="0" smtClean="0">
                <a:solidFill>
                  <a:srgbClr val="800000"/>
                </a:solidFill>
                <a:latin typeface="Times New Roman" panose="02020603050405020304" pitchFamily="18" charset="0"/>
              </a:rPr>
              <a:t>  </a:t>
            </a:r>
            <a:r>
              <a:rPr lang="en-US" altLang="en-US" sz="2400" b="1" dirty="0">
                <a:solidFill>
                  <a:srgbClr val="800000"/>
                </a:solidFill>
                <a:latin typeface="Times New Roman" panose="02020603050405020304" pitchFamily="18" charset="0"/>
              </a:rPr>
              <a:t>HỆ </a:t>
            </a:r>
            <a:r>
              <a:rPr lang="en-US" altLang="en-US" sz="2400" b="1" dirty="0" err="1">
                <a:solidFill>
                  <a:srgbClr val="800000"/>
                </a:solidFill>
                <a:latin typeface="Times New Roman" panose="02020603050405020304" pitchFamily="18" charset="0"/>
              </a:rPr>
              <a:t>BÀI</a:t>
            </a:r>
            <a:r>
              <a:rPr lang="en-US" altLang="en-US" sz="2400" b="1" dirty="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TIẾT</a:t>
            </a:r>
            <a:endParaRPr lang="en-US" altLang="en-US" sz="2400" b="1" dirty="0">
              <a:solidFill>
                <a:srgbClr val="800000"/>
              </a:solidFill>
              <a:latin typeface="Times New Roman" panose="02020603050405020304" pitchFamily="18" charset="0"/>
            </a:endParaRPr>
          </a:p>
        </p:txBody>
      </p:sp>
    </p:spTree>
    <p:extLst>
      <p:ext uri="{BB962C8B-B14F-4D97-AF65-F5344CB8AC3E}">
        <p14:creationId xmlns:p14="http://schemas.microsoft.com/office/powerpoint/2010/main" val="3383809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err="1" smtClean="0">
                <a:solidFill>
                  <a:srgbClr val="152543"/>
                </a:solidFill>
                <a:latin typeface="Times New Roman" panose="02020603050405020304" pitchFamily="18" charset="0"/>
                <a:cs typeface="Times New Roman" panose="02020603050405020304" pitchFamily="18" charset="0"/>
              </a:rPr>
              <a:t>TIẾT</a:t>
            </a:r>
            <a:r>
              <a:rPr lang="en-US" sz="2800" b="1" dirty="0" smtClean="0">
                <a:solidFill>
                  <a:srgbClr val="152543"/>
                </a:solidFill>
                <a:latin typeface="Times New Roman" panose="02020603050405020304" pitchFamily="18" charset="0"/>
                <a:cs typeface="Times New Roman" panose="02020603050405020304" pitchFamily="18" charset="0"/>
              </a:rPr>
              <a:t> 19 – </a:t>
            </a:r>
            <a:r>
              <a:rPr lang="en-US" sz="2800" b="1" dirty="0" err="1" smtClean="0">
                <a:solidFill>
                  <a:srgbClr val="152543"/>
                </a:solidFill>
                <a:latin typeface="Times New Roman" panose="02020603050405020304" pitchFamily="18" charset="0"/>
                <a:cs typeface="Times New Roman" panose="02020603050405020304" pitchFamily="18" charset="0"/>
              </a:rPr>
              <a:t>BÀI</a:t>
            </a:r>
            <a:r>
              <a:rPr lang="en-US" sz="2800" b="1" dirty="0" smtClean="0">
                <a:solidFill>
                  <a:srgbClr val="152543"/>
                </a:solidFill>
                <a:latin typeface="Times New Roman" panose="02020603050405020304" pitchFamily="18" charset="0"/>
                <a:cs typeface="Times New Roman" panose="02020603050405020304" pitchFamily="18" charset="0"/>
              </a:rPr>
              <a:t> 33</a:t>
            </a:r>
            <a:br>
              <a:rPr lang="en-US" sz="2800" b="1" dirty="0" smtClean="0">
                <a:solidFill>
                  <a:srgbClr val="152543"/>
                </a:solidFill>
                <a:latin typeface="Times New Roman" panose="02020603050405020304" pitchFamily="18" charset="0"/>
                <a:cs typeface="Times New Roman" panose="02020603050405020304" pitchFamily="18" charset="0"/>
              </a:rPr>
            </a:b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MÔI</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TRƯỜNG</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TRONG</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CƠ</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THỂ</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VÀ</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HỆ</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BÀI</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TIẾT</a:t>
            </a:r>
            <a:r>
              <a:rPr lang="en-US" sz="2800" b="1" dirty="0" smtClean="0">
                <a:solidFill>
                  <a:srgbClr val="152543"/>
                </a:solidFill>
                <a:latin typeface="Times New Roman" panose="02020603050405020304" pitchFamily="18" charset="0"/>
                <a:cs typeface="Times New Roman" panose="02020603050405020304" pitchFamily="18" charset="0"/>
              </a:rPr>
              <a:t> Ở </a:t>
            </a:r>
            <a:r>
              <a:rPr lang="en-US" sz="2800" b="1" dirty="0" err="1" smtClean="0">
                <a:solidFill>
                  <a:srgbClr val="152543"/>
                </a:solidFill>
                <a:latin typeface="Times New Roman" panose="02020603050405020304" pitchFamily="18" charset="0"/>
                <a:cs typeface="Times New Roman" panose="02020603050405020304" pitchFamily="18" charset="0"/>
              </a:rPr>
              <a:t>NGƯỜI</a:t>
            </a:r>
            <a:r>
              <a:rPr lang="en-US" sz="2800" b="1" dirty="0">
                <a:solidFill>
                  <a:srgbClr val="152543"/>
                </a:solidFill>
                <a:latin typeface="Times New Roman" panose="02020603050405020304" pitchFamily="18" charset="0"/>
                <a:cs typeface="Times New Roman" panose="02020603050405020304" pitchFamily="18" charset="0"/>
              </a:rPr>
              <a:t/>
            </a:r>
            <a:br>
              <a:rPr lang="en-US" sz="2800" b="1" dirty="0">
                <a:solidFill>
                  <a:srgbClr val="152543"/>
                </a:solidFill>
                <a:latin typeface="Times New Roman" panose="02020603050405020304" pitchFamily="18" charset="0"/>
                <a:cs typeface="Times New Roman" panose="02020603050405020304" pitchFamily="18" charset="0"/>
              </a:rPr>
            </a:br>
            <a:endParaRPr lang="en-US" sz="2800" dirty="0">
              <a:solidFill>
                <a:srgbClr val="152543"/>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14303" y="1734185"/>
            <a:ext cx="7430589" cy="1753598"/>
          </a:xfrm>
        </p:spPr>
        <p:txBody>
          <a:bodyPr/>
          <a:lstStyle/>
          <a:p>
            <a:pPr marL="0" indent="0">
              <a:buNone/>
            </a:pPr>
            <a:r>
              <a:rPr lang="en-US" dirty="0" err="1" smtClean="0"/>
              <a:t>Nội</a:t>
            </a:r>
            <a:r>
              <a:rPr lang="en-US" dirty="0" smtClean="0"/>
              <a:t> dung :</a:t>
            </a:r>
          </a:p>
          <a:p>
            <a:pPr marL="0" indent="0">
              <a:buNone/>
            </a:pPr>
            <a:r>
              <a:rPr lang="en-US" dirty="0" smtClean="0"/>
              <a:t>I – </a:t>
            </a:r>
            <a:r>
              <a:rPr lang="en-US" dirty="0" err="1" smtClean="0"/>
              <a:t>Môi</a:t>
            </a:r>
            <a:r>
              <a:rPr lang="en-US" dirty="0" smtClean="0"/>
              <a:t> </a:t>
            </a:r>
            <a:r>
              <a:rPr lang="en-US" dirty="0" err="1" smtClean="0"/>
              <a:t>trường</a:t>
            </a:r>
            <a:r>
              <a:rPr lang="en-US" dirty="0" smtClean="0"/>
              <a:t> </a:t>
            </a:r>
            <a:r>
              <a:rPr lang="en-US" dirty="0" err="1" smtClean="0"/>
              <a:t>trong</a:t>
            </a:r>
            <a:r>
              <a:rPr lang="en-US" dirty="0" smtClean="0"/>
              <a:t> </a:t>
            </a:r>
            <a:r>
              <a:rPr lang="en-US" dirty="0" err="1" smtClean="0"/>
              <a:t>cơ</a:t>
            </a:r>
            <a:r>
              <a:rPr lang="en-US" dirty="0" smtClean="0"/>
              <a:t> </a:t>
            </a:r>
            <a:r>
              <a:rPr lang="en-US" dirty="0" err="1" smtClean="0"/>
              <a:t>thể</a:t>
            </a:r>
            <a:endParaRPr lang="en-US" dirty="0" smtClean="0"/>
          </a:p>
          <a:p>
            <a:pPr marL="0" indent="0">
              <a:buNone/>
            </a:pPr>
            <a:r>
              <a:rPr lang="en-US" dirty="0" smtClean="0"/>
              <a:t>II- </a:t>
            </a:r>
            <a:r>
              <a:rPr lang="en-US" dirty="0" err="1" smtClean="0"/>
              <a:t>Hệ</a:t>
            </a:r>
            <a:r>
              <a:rPr lang="en-US" dirty="0" smtClean="0"/>
              <a:t> </a:t>
            </a:r>
            <a:r>
              <a:rPr lang="en-US" dirty="0" err="1" smtClean="0"/>
              <a:t>bài</a:t>
            </a:r>
            <a:r>
              <a:rPr lang="en-US" dirty="0" smtClean="0"/>
              <a:t> </a:t>
            </a:r>
            <a:r>
              <a:rPr lang="en-US" dirty="0" err="1" smtClean="0"/>
              <a:t>tiết</a:t>
            </a:r>
            <a:endParaRPr lang="en-US" dirty="0"/>
          </a:p>
        </p:txBody>
      </p:sp>
    </p:spTree>
    <p:extLst>
      <p:ext uri="{BB962C8B-B14F-4D97-AF65-F5344CB8AC3E}">
        <p14:creationId xmlns:p14="http://schemas.microsoft.com/office/powerpoint/2010/main" val="1624010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ấu hiệu suy thận">
            <a:extLst>
              <a:ext uri="{FF2B5EF4-FFF2-40B4-BE49-F238E27FC236}">
                <a16:creationId xmlns:a16="http://schemas.microsoft.com/office/drawing/2014/main" id="{CA8E31DE-A7C8-4297-B024-086EF41D3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72" r="16786"/>
          <a:stretch/>
        </p:blipFill>
        <p:spPr bwMode="auto">
          <a:xfrm>
            <a:off x="781050" y="3248025"/>
            <a:ext cx="35814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7D6819-6BBC-4FF1-B09B-62A861A522F2}"/>
              </a:ext>
            </a:extLst>
          </p:cNvPr>
          <p:cNvSpPr txBox="1"/>
          <p:nvPr/>
        </p:nvSpPr>
        <p:spPr>
          <a:xfrm>
            <a:off x="781050" y="1619250"/>
            <a:ext cx="3486150" cy="1384995"/>
          </a:xfrm>
          <a:prstGeom prst="rect">
            <a:avLst/>
          </a:prstGeom>
          <a:noFill/>
        </p:spPr>
        <p:txBody>
          <a:bodyPr wrap="square" rtlCol="0">
            <a:spAutoFit/>
          </a:bodyPr>
          <a:lstStyle/>
          <a:p>
            <a:pPr algn="ctr"/>
            <a:r>
              <a:rPr lang="vi-VN" sz="2800" b="1" dirty="0"/>
              <a:t>Suy thận </a:t>
            </a:r>
            <a:r>
              <a:rPr lang="vi-VN" sz="2800" dirty="0"/>
              <a:t>là hiện tượng thận bị suy giảm chức năng.</a:t>
            </a:r>
            <a:endParaRPr lang="en-US" sz="2800" dirty="0"/>
          </a:p>
        </p:txBody>
      </p:sp>
      <p:sp>
        <p:nvSpPr>
          <p:cNvPr id="7" name="TextBox 6">
            <a:extLst>
              <a:ext uri="{FF2B5EF4-FFF2-40B4-BE49-F238E27FC236}">
                <a16:creationId xmlns:a16="http://schemas.microsoft.com/office/drawing/2014/main" id="{DEDB1157-0D81-4EDF-BA27-3CA8940AAA3C}"/>
              </a:ext>
            </a:extLst>
          </p:cNvPr>
          <p:cNvSpPr txBox="1"/>
          <p:nvPr/>
        </p:nvSpPr>
        <p:spPr>
          <a:xfrm>
            <a:off x="5257800" y="5048250"/>
            <a:ext cx="6610350"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Ng</a:t>
            </a:r>
            <a:r>
              <a:rPr lang="vi-VN" sz="2800" dirty="0">
                <a:latin typeface="Tahoma" panose="020B0604030504040204" pitchFamily="34" charset="0"/>
                <a:ea typeface="Tahoma" panose="020B0604030504040204" pitchFamily="34" charset="0"/>
                <a:cs typeface="Tahoma" panose="020B0604030504040204" pitchFamily="34" charset="0"/>
              </a:rPr>
              <a:t>ư</a:t>
            </a:r>
            <a:r>
              <a:rPr lang="en-US" sz="2800" dirty="0" err="1">
                <a:latin typeface="Tahoma" panose="020B0604030504040204" pitchFamily="34" charset="0"/>
                <a:ea typeface="Tahoma" panose="020B0604030504040204" pitchFamily="34" charset="0"/>
                <a:cs typeface="Tahoma" panose="020B0604030504040204" pitchFamily="34" charset="0"/>
              </a:rPr>
              <a:t>ời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muốn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phải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hoặc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ghép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Tổng quan về ghép thận | BvNTP">
            <a:extLst>
              <a:ext uri="{FF2B5EF4-FFF2-40B4-BE49-F238E27FC236}">
                <a16:creationId xmlns:a16="http://schemas.microsoft.com/office/drawing/2014/main" id="{65258709-7984-4783-B2A9-6C17887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206" y="1313535"/>
            <a:ext cx="3672944" cy="215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E3BBA38-F8B1-4DFD-80E0-A99A82164843}"/>
              </a:ext>
            </a:extLst>
          </p:cNvPr>
          <p:cNvGrpSpPr/>
          <p:nvPr/>
        </p:nvGrpSpPr>
        <p:grpSpPr>
          <a:xfrm>
            <a:off x="4267200" y="2114550"/>
            <a:ext cx="3832756" cy="2811810"/>
            <a:chOff x="4267200" y="2114550"/>
            <a:chExt cx="3832756" cy="2811810"/>
          </a:xfrm>
        </p:grpSpPr>
        <p:pic>
          <p:nvPicPr>
            <p:cNvPr id="11" name="Picture 2" descr="Chạy thận là gì? - Những điều có thể bạn chưa biết">
              <a:extLst>
                <a:ext uri="{FF2B5EF4-FFF2-40B4-BE49-F238E27FC236}">
                  <a16:creationId xmlns:a16="http://schemas.microsoft.com/office/drawing/2014/main" id="{1DA72318-EEFF-4F20-BC1F-FE766991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80416"/>
              <a:ext cx="3832756" cy="21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2131A5-E1FD-4BD2-B98F-07F229F5DF2A}"/>
                </a:ext>
              </a:extLst>
            </p:cNvPr>
            <p:cNvSpPr txBox="1"/>
            <p:nvPr/>
          </p:nvSpPr>
          <p:spPr>
            <a:xfrm>
              <a:off x="5219700" y="211455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THẬN</a:t>
              </a:r>
            </a:p>
          </p:txBody>
        </p:sp>
      </p:grpSp>
      <p:pic>
        <p:nvPicPr>
          <p:cNvPr id="3082" name="Picture 10" descr="Hình ảnh Dấu Hỏi PNG, Vector, PSD, và biểu tượng để tải về miễn phí |  pngtree">
            <a:extLst>
              <a:ext uri="{FF2B5EF4-FFF2-40B4-BE49-F238E27FC236}">
                <a16:creationId xmlns:a16="http://schemas.microsoft.com/office/drawing/2014/main" id="{16C67655-A7A9-408A-9DDF-168522FB6E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76545" y="3593986"/>
            <a:ext cx="1590436" cy="15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249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ỏi thận là gì? Nguyên nhân, triệu chứng, cách chữa an toàn">
            <a:extLst>
              <a:ext uri="{FF2B5EF4-FFF2-40B4-BE49-F238E27FC236}">
                <a16:creationId xmlns:a16="http://schemas.microsoft.com/office/drawing/2014/main" id="{3BB79F07-E412-4AD3-B299-14565C04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47800"/>
            <a:ext cx="11734800" cy="521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143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êm cầu thận mạn là gì">
            <a:extLst>
              <a:ext uri="{FF2B5EF4-FFF2-40B4-BE49-F238E27FC236}">
                <a16:creationId xmlns:a16="http://schemas.microsoft.com/office/drawing/2014/main" id="{F1CBFB55-07CE-4C8B-B7EE-EF50BB8E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457" y="1347788"/>
            <a:ext cx="8489532" cy="530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09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êm cầu thận là gì? Nguyên nhân, dấu hiệu và cách chữa hiệu quả">
            <a:extLst>
              <a:ext uri="{FF2B5EF4-FFF2-40B4-BE49-F238E27FC236}">
                <a16:creationId xmlns:a16="http://schemas.microsoft.com/office/drawing/2014/main" id="{2DE352E0-3B25-4496-B79E-A2B54A12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8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hiễm trùng đường tiết niệu: Nguyên nhân, triệu chứng, điều trị">
            <a:extLst>
              <a:ext uri="{FF2B5EF4-FFF2-40B4-BE49-F238E27FC236}">
                <a16:creationId xmlns:a16="http://schemas.microsoft.com/office/drawing/2014/main" id="{BCCDE30B-B97D-40E7-8FA5-B3D59E25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290638"/>
            <a:ext cx="8067675" cy="538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233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G THƯ THẬN VÀ NHỮNG ĐIỀU CẦN BIẾT">
            <a:extLst>
              <a:ext uri="{FF2B5EF4-FFF2-40B4-BE49-F238E27FC236}">
                <a16:creationId xmlns:a16="http://schemas.microsoft.com/office/drawing/2014/main" id="{F51A0246-DE46-4C98-A7EC-545AEC50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281113"/>
            <a:ext cx="6810204" cy="5329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4CD02F-E0B9-41D0-A3F7-F080A6435901}"/>
              </a:ext>
            </a:extLst>
          </p:cNvPr>
          <p:cNvSpPr txBox="1"/>
          <p:nvPr/>
        </p:nvSpPr>
        <p:spPr>
          <a:xfrm>
            <a:off x="6553200" y="6019800"/>
            <a:ext cx="255270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UNG TH</a:t>
            </a:r>
            <a:r>
              <a:rPr lang="vi-VN" sz="3600" b="1" dirty="0">
                <a:latin typeface="Tahoma" panose="020B0604030504040204" pitchFamily="34" charset="0"/>
                <a:ea typeface="Tahoma" panose="020B0604030504040204" pitchFamily="34" charset="0"/>
                <a:cs typeface="Tahoma" panose="020B0604030504040204" pitchFamily="34" charset="0"/>
              </a:rPr>
              <a:t>Ư</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6335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ểu không kiểm soát (không tự chủ): Nguyên nhân và cách chữa trị">
            <a:extLst>
              <a:ext uri="{FF2B5EF4-FFF2-40B4-BE49-F238E27FC236}">
                <a16:creationId xmlns:a16="http://schemas.microsoft.com/office/drawing/2014/main" id="{445CEE96-751F-4955-A673-AE5819AC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18" y="1409700"/>
            <a:ext cx="10265118" cy="5238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BDB3E7-CD69-4012-954E-F4C7B3A02DF4}"/>
              </a:ext>
            </a:extLst>
          </p:cNvPr>
          <p:cNvSpPr txBox="1"/>
          <p:nvPr/>
        </p:nvSpPr>
        <p:spPr>
          <a:xfrm>
            <a:off x="6057900" y="1619250"/>
            <a:ext cx="508635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TIỂU KHÔNG TỰ CHỦ</a:t>
            </a:r>
          </a:p>
        </p:txBody>
      </p:sp>
    </p:spTree>
    <p:extLst>
      <p:ext uri="{BB962C8B-B14F-4D97-AF65-F5344CB8AC3E}">
        <p14:creationId xmlns:p14="http://schemas.microsoft.com/office/powerpoint/2010/main" val="546722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ấu hiệu nhận biết bệnh suy thận">
            <a:extLst>
              <a:ext uri="{FF2B5EF4-FFF2-40B4-BE49-F238E27FC236}">
                <a16:creationId xmlns:a16="http://schemas.microsoft.com/office/drawing/2014/main" id="{105C9721-F8DA-49DE-8625-EF6AA0EE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1" y="1399209"/>
            <a:ext cx="8610476" cy="523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137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421105" y="716801"/>
            <a:ext cx="112816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800000"/>
                </a:solidFill>
                <a:latin typeface="Times New Roman" panose="02020603050405020304" pitchFamily="18" charset="0"/>
              </a:rPr>
              <a:t>3</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MỘT</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SỐ</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BỆNH</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VỀ</a:t>
            </a:r>
            <a:r>
              <a:rPr lang="en-US" altLang="en-US" sz="2400" b="1" dirty="0" smtClean="0">
                <a:solidFill>
                  <a:srgbClr val="800000"/>
                </a:solidFill>
                <a:latin typeface="Times New Roman" panose="02020603050405020304" pitchFamily="18" charset="0"/>
              </a:rPr>
              <a:t>  </a:t>
            </a:r>
            <a:r>
              <a:rPr lang="en-US" altLang="en-US" sz="2400" b="1" dirty="0">
                <a:solidFill>
                  <a:srgbClr val="800000"/>
                </a:solidFill>
                <a:latin typeface="Times New Roman" panose="02020603050405020304" pitchFamily="18" charset="0"/>
              </a:rPr>
              <a:t>HỆ </a:t>
            </a:r>
            <a:r>
              <a:rPr lang="en-US" altLang="en-US" sz="2400" b="1" dirty="0" err="1">
                <a:solidFill>
                  <a:srgbClr val="800000"/>
                </a:solidFill>
                <a:latin typeface="Times New Roman" panose="02020603050405020304" pitchFamily="18" charset="0"/>
              </a:rPr>
              <a:t>BÀI</a:t>
            </a:r>
            <a:r>
              <a:rPr lang="en-US" altLang="en-US" sz="2400" b="1" dirty="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TIẾT</a:t>
            </a:r>
            <a:endParaRPr lang="en-US" altLang="en-US" sz="2400" b="1" dirty="0">
              <a:solidFill>
                <a:srgbClr val="800000"/>
              </a:solidFill>
              <a:latin typeface="Times New Roman" panose="02020603050405020304" pitchFamily="18" charset="0"/>
            </a:endParaRPr>
          </a:p>
        </p:txBody>
      </p:sp>
      <p:sp>
        <p:nvSpPr>
          <p:cNvPr id="7" name="Rectangle 6">
            <a:extLst>
              <a:ext uri="{FF2B5EF4-FFF2-40B4-BE49-F238E27FC236}">
                <a16:creationId xmlns:a16="http://schemas.microsoft.com/office/drawing/2014/main" id="{C5F8DB9E-B226-43D5-9726-2B43F6F8BCEF}"/>
              </a:ext>
            </a:extLst>
          </p:cNvPr>
          <p:cNvSpPr/>
          <p:nvPr/>
        </p:nvSpPr>
        <p:spPr>
          <a:xfrm>
            <a:off x="6628896" y="1475591"/>
            <a:ext cx="2417650" cy="369332"/>
          </a:xfrm>
          <a:prstGeom prst="rect">
            <a:avLst/>
          </a:prstGeom>
          <a:noFill/>
        </p:spPr>
        <p:txBody>
          <a:bodyPr wrap="none" lIns="91440" tIns="45720" rIns="91440" bIns="45720">
            <a:spAutoFit/>
          </a:bodyPr>
          <a:lstStyle/>
          <a:p>
            <a:pPr algn="ctr"/>
            <a:r>
              <a:rPr lang="en-US" b="1" dirty="0" err="1" smtClean="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imes New Roman" panose="02020603050405020304" pitchFamily="18" charset="0"/>
                <a:ea typeface="Tahoma" panose="020B0604030504040204" pitchFamily="34" charset="0"/>
                <a:cs typeface="Times New Roman" panose="02020603050405020304" pitchFamily="18" charset="0"/>
              </a:rPr>
              <a:t>HOẠT</a:t>
            </a:r>
            <a:r>
              <a:rPr lang="en-US" b="1" dirty="0" smtClean="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b="1" dirty="0" err="1" smtClean="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imes New Roman" panose="02020603050405020304" pitchFamily="18" charset="0"/>
                <a:ea typeface="Tahoma" panose="020B0604030504040204" pitchFamily="34" charset="0"/>
                <a:cs typeface="Times New Roman" panose="02020603050405020304" pitchFamily="18" charset="0"/>
              </a:rPr>
              <a:t>ĐỘNG</a:t>
            </a:r>
            <a:r>
              <a:rPr lang="en-US" b="1" dirty="0" smtClean="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b="1" dirty="0" err="1" smtClean="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imes New Roman" panose="02020603050405020304" pitchFamily="18" charset="0"/>
                <a:ea typeface="Tahoma" panose="020B0604030504040204" pitchFamily="34" charset="0"/>
                <a:cs typeface="Times New Roman" panose="02020603050405020304" pitchFamily="18" charset="0"/>
              </a:rPr>
              <a:t>NHÓM</a:t>
            </a:r>
            <a:endParaRPr lang="en-US"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C7506182-2F5A-42E0-9567-9AEE5839AF0E}"/>
              </a:ext>
            </a:extLst>
          </p:cNvPr>
          <p:cNvGraphicFramePr>
            <a:graphicFrameLocks noGrp="1"/>
          </p:cNvGraphicFramePr>
          <p:nvPr>
            <p:extLst/>
          </p:nvPr>
        </p:nvGraphicFramePr>
        <p:xfrm>
          <a:off x="615616" y="2385525"/>
          <a:ext cx="10371698" cy="3259250"/>
        </p:xfrm>
        <a:graphic>
          <a:graphicData uri="http://schemas.openxmlformats.org/drawingml/2006/table">
            <a:tbl>
              <a:tblPr firstRow="1" firstCol="1" bandRow="1"/>
              <a:tblGrid>
                <a:gridCol w="2594641">
                  <a:extLst>
                    <a:ext uri="{9D8B030D-6E8A-4147-A177-3AD203B41FA5}">
                      <a16:colId xmlns:a16="http://schemas.microsoft.com/office/drawing/2014/main" val="1679422800"/>
                    </a:ext>
                  </a:extLst>
                </a:gridCol>
                <a:gridCol w="2592925">
                  <a:extLst>
                    <a:ext uri="{9D8B030D-6E8A-4147-A177-3AD203B41FA5}">
                      <a16:colId xmlns:a16="http://schemas.microsoft.com/office/drawing/2014/main" val="2480952611"/>
                    </a:ext>
                  </a:extLst>
                </a:gridCol>
                <a:gridCol w="2592066">
                  <a:extLst>
                    <a:ext uri="{9D8B030D-6E8A-4147-A177-3AD203B41FA5}">
                      <a16:colId xmlns:a16="http://schemas.microsoft.com/office/drawing/2014/main" val="2934743175"/>
                    </a:ext>
                  </a:extLst>
                </a:gridCol>
                <a:gridCol w="2592066">
                  <a:extLst>
                    <a:ext uri="{9D8B030D-6E8A-4147-A177-3AD203B41FA5}">
                      <a16:colId xmlns:a16="http://schemas.microsoft.com/office/drawing/2014/main" val="20003"/>
                    </a:ext>
                  </a:extLst>
                </a:gridCol>
              </a:tblGrid>
              <a:tr h="272040">
                <a:tc>
                  <a:txBody>
                    <a:bodyPr/>
                    <a:lstStyle>
                      <a:lvl1pPr marL="0" algn="l" defTabSz="1219170" rtl="0" eaLnBrk="1" latinLnBrk="0" hangingPunct="1">
                        <a:defRPr sz="2400" b="1" kern="1200">
                          <a:solidFill>
                            <a:schemeClr val="lt1"/>
                          </a:solidFill>
                          <a:latin typeface="Century Gothic" panose="020B0502020202020204"/>
                        </a:defRPr>
                      </a:lvl1pPr>
                      <a:lvl2pPr marL="609585" algn="l" defTabSz="1219170" rtl="0" eaLnBrk="1" latinLnBrk="0" hangingPunct="1">
                        <a:defRPr sz="2400" b="1" kern="1200">
                          <a:solidFill>
                            <a:schemeClr val="lt1"/>
                          </a:solidFill>
                          <a:latin typeface="Century Gothic" panose="020B0502020202020204"/>
                        </a:defRPr>
                      </a:lvl2pPr>
                      <a:lvl3pPr marL="1219170" algn="l" defTabSz="1219170" rtl="0" eaLnBrk="1" latinLnBrk="0" hangingPunct="1">
                        <a:defRPr sz="2400" b="1" kern="1200">
                          <a:solidFill>
                            <a:schemeClr val="lt1"/>
                          </a:solidFill>
                          <a:latin typeface="Century Gothic" panose="020B0502020202020204"/>
                        </a:defRPr>
                      </a:lvl3pPr>
                      <a:lvl4pPr marL="1828754" algn="l" defTabSz="1219170" rtl="0" eaLnBrk="1" latinLnBrk="0" hangingPunct="1">
                        <a:defRPr sz="2400" b="1" kern="1200">
                          <a:solidFill>
                            <a:schemeClr val="lt1"/>
                          </a:solidFill>
                          <a:latin typeface="Century Gothic" panose="020B0502020202020204"/>
                        </a:defRPr>
                      </a:lvl4pPr>
                      <a:lvl5pPr marL="2438339" algn="l" defTabSz="1219170" rtl="0" eaLnBrk="1" latinLnBrk="0" hangingPunct="1">
                        <a:defRPr sz="2400" b="1" kern="1200">
                          <a:solidFill>
                            <a:schemeClr val="lt1"/>
                          </a:solidFill>
                          <a:latin typeface="Century Gothic" panose="020B0502020202020204"/>
                        </a:defRPr>
                      </a:lvl5pPr>
                      <a:lvl6pPr marL="3047924" algn="l" defTabSz="1219170" rtl="0" eaLnBrk="1" latinLnBrk="0" hangingPunct="1">
                        <a:defRPr sz="2400" b="1" kern="1200">
                          <a:solidFill>
                            <a:schemeClr val="lt1"/>
                          </a:solidFill>
                          <a:latin typeface="Century Gothic" panose="020B0502020202020204"/>
                        </a:defRPr>
                      </a:lvl6pPr>
                      <a:lvl7pPr marL="3657509" algn="l" defTabSz="1219170" rtl="0" eaLnBrk="1" latinLnBrk="0" hangingPunct="1">
                        <a:defRPr sz="2400" b="1" kern="1200">
                          <a:solidFill>
                            <a:schemeClr val="lt1"/>
                          </a:solidFill>
                          <a:latin typeface="Century Gothic" panose="020B0502020202020204"/>
                        </a:defRPr>
                      </a:lvl7pPr>
                      <a:lvl8pPr marL="4267093" algn="l" defTabSz="1219170" rtl="0" eaLnBrk="1" latinLnBrk="0" hangingPunct="1">
                        <a:defRPr sz="2400" b="1" kern="1200">
                          <a:solidFill>
                            <a:schemeClr val="lt1"/>
                          </a:solidFill>
                          <a:latin typeface="Century Gothic" panose="020B0502020202020204"/>
                        </a:defRPr>
                      </a:lvl8pPr>
                      <a:lvl9pPr marL="4876678" algn="l" defTabSz="1219170" rtl="0" eaLnBrk="1" latinLnBrk="0" hangingPunct="1">
                        <a:defRPr sz="2400" b="1" kern="1200">
                          <a:solidFill>
                            <a:schemeClr val="lt1"/>
                          </a:solidFill>
                          <a:latin typeface="Century Gothic" panose="020B0502020202020204"/>
                        </a:defRPr>
                      </a:lvl9pPr>
                    </a:lstStyle>
                    <a:p>
                      <a:pPr marL="0" marR="0" algn="ctr">
                        <a:lnSpc>
                          <a:spcPct val="115000"/>
                        </a:lnSpc>
                        <a:spcBef>
                          <a:spcPts val="0"/>
                        </a:spcBef>
                        <a:spcAft>
                          <a:spcPts val="0"/>
                        </a:spcAft>
                      </a:pPr>
                      <a:r>
                        <a:rPr lang="en-US" sz="2400" b="1" dirty="0" err="1" smtClean="0">
                          <a:effectLst/>
                          <a:latin typeface="Times New Roman" panose="02020603050405020304" pitchFamily="18" charset="0"/>
                          <a:cs typeface="Times New Roman" panose="02020603050405020304" pitchFamily="18" charset="0"/>
                        </a:rPr>
                        <a:t>Tên</a:t>
                      </a:r>
                      <a:r>
                        <a:rPr lang="en-US" sz="2400" b="1" baseline="0" dirty="0" smtClean="0">
                          <a:effectLst/>
                          <a:latin typeface="Times New Roman" panose="02020603050405020304" pitchFamily="18" charset="0"/>
                          <a:cs typeface="Times New Roman" panose="02020603050405020304" pitchFamily="18" charset="0"/>
                        </a:rPr>
                        <a:t> </a:t>
                      </a:r>
                      <a:r>
                        <a:rPr lang="en-US" sz="2400" b="1" baseline="0" dirty="0" err="1" smtClean="0">
                          <a:effectLst/>
                          <a:latin typeface="Times New Roman" panose="02020603050405020304" pitchFamily="18" charset="0"/>
                          <a:cs typeface="Times New Roman" panose="02020603050405020304" pitchFamily="18" charset="0"/>
                        </a:rPr>
                        <a:t>bệnh</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3010"/>
                    </a:solidFill>
                  </a:tcPr>
                </a:tc>
                <a:tc>
                  <a:txBody>
                    <a:bodyPr/>
                    <a:lstStyle>
                      <a:lvl1pPr marL="0" algn="l" defTabSz="1219170" rtl="0" eaLnBrk="1" latinLnBrk="0" hangingPunct="1">
                        <a:defRPr sz="2400" b="1" kern="1200">
                          <a:solidFill>
                            <a:schemeClr val="lt1"/>
                          </a:solidFill>
                          <a:latin typeface="Century Gothic" panose="020B0502020202020204"/>
                        </a:defRPr>
                      </a:lvl1pPr>
                      <a:lvl2pPr marL="609585" algn="l" defTabSz="1219170" rtl="0" eaLnBrk="1" latinLnBrk="0" hangingPunct="1">
                        <a:defRPr sz="2400" b="1" kern="1200">
                          <a:solidFill>
                            <a:schemeClr val="lt1"/>
                          </a:solidFill>
                          <a:latin typeface="Century Gothic" panose="020B0502020202020204"/>
                        </a:defRPr>
                      </a:lvl2pPr>
                      <a:lvl3pPr marL="1219170" algn="l" defTabSz="1219170" rtl="0" eaLnBrk="1" latinLnBrk="0" hangingPunct="1">
                        <a:defRPr sz="2400" b="1" kern="1200">
                          <a:solidFill>
                            <a:schemeClr val="lt1"/>
                          </a:solidFill>
                          <a:latin typeface="Century Gothic" panose="020B0502020202020204"/>
                        </a:defRPr>
                      </a:lvl3pPr>
                      <a:lvl4pPr marL="1828754" algn="l" defTabSz="1219170" rtl="0" eaLnBrk="1" latinLnBrk="0" hangingPunct="1">
                        <a:defRPr sz="2400" b="1" kern="1200">
                          <a:solidFill>
                            <a:schemeClr val="lt1"/>
                          </a:solidFill>
                          <a:latin typeface="Century Gothic" panose="020B0502020202020204"/>
                        </a:defRPr>
                      </a:lvl4pPr>
                      <a:lvl5pPr marL="2438339" algn="l" defTabSz="1219170" rtl="0" eaLnBrk="1" latinLnBrk="0" hangingPunct="1">
                        <a:defRPr sz="2400" b="1" kern="1200">
                          <a:solidFill>
                            <a:schemeClr val="lt1"/>
                          </a:solidFill>
                          <a:latin typeface="Century Gothic" panose="020B0502020202020204"/>
                        </a:defRPr>
                      </a:lvl5pPr>
                      <a:lvl6pPr marL="3047924" algn="l" defTabSz="1219170" rtl="0" eaLnBrk="1" latinLnBrk="0" hangingPunct="1">
                        <a:defRPr sz="2400" b="1" kern="1200">
                          <a:solidFill>
                            <a:schemeClr val="lt1"/>
                          </a:solidFill>
                          <a:latin typeface="Century Gothic" panose="020B0502020202020204"/>
                        </a:defRPr>
                      </a:lvl6pPr>
                      <a:lvl7pPr marL="3657509" algn="l" defTabSz="1219170" rtl="0" eaLnBrk="1" latinLnBrk="0" hangingPunct="1">
                        <a:defRPr sz="2400" b="1" kern="1200">
                          <a:solidFill>
                            <a:schemeClr val="lt1"/>
                          </a:solidFill>
                          <a:latin typeface="Century Gothic" panose="020B0502020202020204"/>
                        </a:defRPr>
                      </a:lvl7pPr>
                      <a:lvl8pPr marL="4267093" algn="l" defTabSz="1219170" rtl="0" eaLnBrk="1" latinLnBrk="0" hangingPunct="1">
                        <a:defRPr sz="2400" b="1" kern="1200">
                          <a:solidFill>
                            <a:schemeClr val="lt1"/>
                          </a:solidFill>
                          <a:latin typeface="Century Gothic" panose="020B0502020202020204"/>
                        </a:defRPr>
                      </a:lvl8pPr>
                      <a:lvl9pPr marL="4876678" algn="l" defTabSz="1219170" rtl="0" eaLnBrk="1" latinLnBrk="0" hangingPunct="1">
                        <a:defRPr sz="2400" b="1" kern="1200">
                          <a:solidFill>
                            <a:schemeClr val="lt1"/>
                          </a:solidFill>
                          <a:latin typeface="Century Gothic" panose="020B0502020202020204"/>
                        </a:defRPr>
                      </a:lvl9pPr>
                    </a:lstStyle>
                    <a:p>
                      <a:pPr marL="0" marR="0" algn="ctr">
                        <a:lnSpc>
                          <a:spcPct val="115000"/>
                        </a:lnSpc>
                        <a:spcBef>
                          <a:spcPts val="0"/>
                        </a:spcBef>
                        <a:spcAft>
                          <a:spcPts val="0"/>
                        </a:spcAft>
                      </a:pPr>
                      <a:r>
                        <a:rPr lang="en-US" sz="2400" b="1" dirty="0" err="1" smtClean="0">
                          <a:effectLst/>
                          <a:latin typeface="Times New Roman" panose="02020603050405020304" pitchFamily="18" charset="0"/>
                          <a:cs typeface="Times New Roman" panose="02020603050405020304" pitchFamily="18" charset="0"/>
                        </a:rPr>
                        <a:t>Nguyên</a:t>
                      </a:r>
                      <a:r>
                        <a:rPr lang="en-US" sz="2400" b="1" baseline="0" dirty="0" smtClean="0">
                          <a:effectLst/>
                          <a:latin typeface="Times New Roman" panose="02020603050405020304" pitchFamily="18" charset="0"/>
                          <a:cs typeface="Times New Roman" panose="02020603050405020304" pitchFamily="18" charset="0"/>
                        </a:rPr>
                        <a:t> </a:t>
                      </a:r>
                      <a:r>
                        <a:rPr lang="en-US" sz="2400" b="1" baseline="0" dirty="0" err="1" smtClean="0">
                          <a:effectLst/>
                          <a:latin typeface="Times New Roman" panose="02020603050405020304" pitchFamily="18" charset="0"/>
                          <a:cs typeface="Times New Roman" panose="02020603050405020304" pitchFamily="18" charset="0"/>
                        </a:rPr>
                        <a:t>nhân</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3010"/>
                    </a:solidFill>
                  </a:tcPr>
                </a:tc>
                <a:tc>
                  <a:txBody>
                    <a:bodyPr/>
                    <a:lstStyle>
                      <a:lvl1pPr marL="0" algn="l" defTabSz="1219170" rtl="0" eaLnBrk="1" latinLnBrk="0" hangingPunct="1">
                        <a:defRPr sz="2400" b="1" kern="1200">
                          <a:solidFill>
                            <a:schemeClr val="lt1"/>
                          </a:solidFill>
                          <a:latin typeface="Century Gothic" panose="020B0502020202020204"/>
                        </a:defRPr>
                      </a:lvl1pPr>
                      <a:lvl2pPr marL="609585" algn="l" defTabSz="1219170" rtl="0" eaLnBrk="1" latinLnBrk="0" hangingPunct="1">
                        <a:defRPr sz="2400" b="1" kern="1200">
                          <a:solidFill>
                            <a:schemeClr val="lt1"/>
                          </a:solidFill>
                          <a:latin typeface="Century Gothic" panose="020B0502020202020204"/>
                        </a:defRPr>
                      </a:lvl2pPr>
                      <a:lvl3pPr marL="1219170" algn="l" defTabSz="1219170" rtl="0" eaLnBrk="1" latinLnBrk="0" hangingPunct="1">
                        <a:defRPr sz="2400" b="1" kern="1200">
                          <a:solidFill>
                            <a:schemeClr val="lt1"/>
                          </a:solidFill>
                          <a:latin typeface="Century Gothic" panose="020B0502020202020204"/>
                        </a:defRPr>
                      </a:lvl3pPr>
                      <a:lvl4pPr marL="1828754" algn="l" defTabSz="1219170" rtl="0" eaLnBrk="1" latinLnBrk="0" hangingPunct="1">
                        <a:defRPr sz="2400" b="1" kern="1200">
                          <a:solidFill>
                            <a:schemeClr val="lt1"/>
                          </a:solidFill>
                          <a:latin typeface="Century Gothic" panose="020B0502020202020204"/>
                        </a:defRPr>
                      </a:lvl4pPr>
                      <a:lvl5pPr marL="2438339" algn="l" defTabSz="1219170" rtl="0" eaLnBrk="1" latinLnBrk="0" hangingPunct="1">
                        <a:defRPr sz="2400" b="1" kern="1200">
                          <a:solidFill>
                            <a:schemeClr val="lt1"/>
                          </a:solidFill>
                          <a:latin typeface="Century Gothic" panose="020B0502020202020204"/>
                        </a:defRPr>
                      </a:lvl5pPr>
                      <a:lvl6pPr marL="3047924" algn="l" defTabSz="1219170" rtl="0" eaLnBrk="1" latinLnBrk="0" hangingPunct="1">
                        <a:defRPr sz="2400" b="1" kern="1200">
                          <a:solidFill>
                            <a:schemeClr val="lt1"/>
                          </a:solidFill>
                          <a:latin typeface="Century Gothic" panose="020B0502020202020204"/>
                        </a:defRPr>
                      </a:lvl6pPr>
                      <a:lvl7pPr marL="3657509" algn="l" defTabSz="1219170" rtl="0" eaLnBrk="1" latinLnBrk="0" hangingPunct="1">
                        <a:defRPr sz="2400" b="1" kern="1200">
                          <a:solidFill>
                            <a:schemeClr val="lt1"/>
                          </a:solidFill>
                          <a:latin typeface="Century Gothic" panose="020B0502020202020204"/>
                        </a:defRPr>
                      </a:lvl7pPr>
                      <a:lvl8pPr marL="4267093" algn="l" defTabSz="1219170" rtl="0" eaLnBrk="1" latinLnBrk="0" hangingPunct="1">
                        <a:defRPr sz="2400" b="1" kern="1200">
                          <a:solidFill>
                            <a:schemeClr val="lt1"/>
                          </a:solidFill>
                          <a:latin typeface="Century Gothic" panose="020B0502020202020204"/>
                        </a:defRPr>
                      </a:lvl8pPr>
                      <a:lvl9pPr marL="4876678" algn="l" defTabSz="1219170" rtl="0" eaLnBrk="1" latinLnBrk="0" hangingPunct="1">
                        <a:defRPr sz="2400" b="1" kern="1200">
                          <a:solidFill>
                            <a:schemeClr val="lt1"/>
                          </a:solidFill>
                          <a:latin typeface="Century Gothic" panose="020B0502020202020204"/>
                        </a:defRPr>
                      </a:lvl9pPr>
                    </a:lstStyle>
                    <a:p>
                      <a:pPr marL="0" marR="0" algn="ctr">
                        <a:lnSpc>
                          <a:spcPct val="115000"/>
                        </a:lnSpc>
                        <a:spcBef>
                          <a:spcPts val="0"/>
                        </a:spcBef>
                        <a:spcAft>
                          <a:spcPts val="0"/>
                        </a:spcAft>
                      </a:pPr>
                      <a:r>
                        <a:rPr lang="en-US" sz="2400" b="1" dirty="0" err="1" smtClean="0">
                          <a:effectLst/>
                          <a:latin typeface="Times New Roman" panose="02020603050405020304" pitchFamily="18" charset="0"/>
                          <a:cs typeface="Times New Roman" panose="02020603050405020304" pitchFamily="18" charset="0"/>
                        </a:rPr>
                        <a:t>Triệu</a:t>
                      </a:r>
                      <a:r>
                        <a:rPr lang="en-US" sz="2400" b="1" baseline="0" dirty="0" smtClean="0">
                          <a:effectLst/>
                          <a:latin typeface="Times New Roman" panose="02020603050405020304" pitchFamily="18" charset="0"/>
                          <a:cs typeface="Times New Roman" panose="02020603050405020304" pitchFamily="18" charset="0"/>
                        </a:rPr>
                        <a:t> </a:t>
                      </a:r>
                      <a:r>
                        <a:rPr lang="en-US" sz="2400" b="1" baseline="0" dirty="0" err="1" smtClean="0">
                          <a:effectLst/>
                          <a:latin typeface="Times New Roman" panose="02020603050405020304" pitchFamily="18" charset="0"/>
                          <a:cs typeface="Times New Roman" panose="02020603050405020304" pitchFamily="18" charset="0"/>
                        </a:rPr>
                        <a:t>chứng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3010"/>
                    </a:solidFill>
                  </a:tcPr>
                </a:tc>
                <a:tc>
                  <a:txBody>
                    <a:bodyPr/>
                    <a:lstStyle/>
                    <a:p>
                      <a:pPr marL="0" marR="0" algn="ctr">
                        <a:lnSpc>
                          <a:spcPct val="115000"/>
                        </a:lnSpc>
                        <a:spcBef>
                          <a:spcPts val="0"/>
                        </a:spcBef>
                        <a:spcAft>
                          <a:spcPts val="0"/>
                        </a:spcAft>
                      </a:pPr>
                      <a:r>
                        <a:rPr lang="en-US" sz="2400" b="1"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b="1"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baseline="0"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endPar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3010"/>
                    </a:solidFill>
                  </a:tcPr>
                </a:tc>
                <a:extLst>
                  <a:ext uri="{0D108BD9-81ED-4DB2-BD59-A6C34878D82A}">
                    <a16:rowId xmlns:a16="http://schemas.microsoft.com/office/drawing/2014/main" val="743250938"/>
                  </a:ext>
                </a:extLst>
              </a:tr>
              <a:tr h="472620">
                <a:tc>
                  <a:txBody>
                    <a:bodyPr/>
                    <a:lstStyle>
                      <a:lvl1pPr marL="0" algn="l" defTabSz="1219170" rtl="0" eaLnBrk="1" latinLnBrk="0" hangingPunct="1">
                        <a:defRPr sz="2400" b="1" kern="1200">
                          <a:solidFill>
                            <a:schemeClr val="lt1"/>
                          </a:solidFill>
                          <a:latin typeface="Century Gothic" panose="020B0502020202020204"/>
                        </a:defRPr>
                      </a:lvl1pPr>
                      <a:lvl2pPr marL="609585" algn="l" defTabSz="1219170" rtl="0" eaLnBrk="1" latinLnBrk="0" hangingPunct="1">
                        <a:defRPr sz="2400" b="1" kern="1200">
                          <a:solidFill>
                            <a:schemeClr val="lt1"/>
                          </a:solidFill>
                          <a:latin typeface="Century Gothic" panose="020B0502020202020204"/>
                        </a:defRPr>
                      </a:lvl2pPr>
                      <a:lvl3pPr marL="1219170" algn="l" defTabSz="1219170" rtl="0" eaLnBrk="1" latinLnBrk="0" hangingPunct="1">
                        <a:defRPr sz="2400" b="1" kern="1200">
                          <a:solidFill>
                            <a:schemeClr val="lt1"/>
                          </a:solidFill>
                          <a:latin typeface="Century Gothic" panose="020B0502020202020204"/>
                        </a:defRPr>
                      </a:lvl3pPr>
                      <a:lvl4pPr marL="1828754" algn="l" defTabSz="1219170" rtl="0" eaLnBrk="1" latinLnBrk="0" hangingPunct="1">
                        <a:defRPr sz="2400" b="1" kern="1200">
                          <a:solidFill>
                            <a:schemeClr val="lt1"/>
                          </a:solidFill>
                          <a:latin typeface="Century Gothic" panose="020B0502020202020204"/>
                        </a:defRPr>
                      </a:lvl4pPr>
                      <a:lvl5pPr marL="2438339" algn="l" defTabSz="1219170" rtl="0" eaLnBrk="1" latinLnBrk="0" hangingPunct="1">
                        <a:defRPr sz="2400" b="1" kern="1200">
                          <a:solidFill>
                            <a:schemeClr val="lt1"/>
                          </a:solidFill>
                          <a:latin typeface="Century Gothic" panose="020B0502020202020204"/>
                        </a:defRPr>
                      </a:lvl5pPr>
                      <a:lvl6pPr marL="3047924" algn="l" defTabSz="1219170" rtl="0" eaLnBrk="1" latinLnBrk="0" hangingPunct="1">
                        <a:defRPr sz="2400" b="1" kern="1200">
                          <a:solidFill>
                            <a:schemeClr val="lt1"/>
                          </a:solidFill>
                          <a:latin typeface="Century Gothic" panose="020B0502020202020204"/>
                        </a:defRPr>
                      </a:lvl6pPr>
                      <a:lvl7pPr marL="3657509" algn="l" defTabSz="1219170" rtl="0" eaLnBrk="1" latinLnBrk="0" hangingPunct="1">
                        <a:defRPr sz="2400" b="1" kern="1200">
                          <a:solidFill>
                            <a:schemeClr val="lt1"/>
                          </a:solidFill>
                          <a:latin typeface="Century Gothic" panose="020B0502020202020204"/>
                        </a:defRPr>
                      </a:lvl7pPr>
                      <a:lvl8pPr marL="4267093" algn="l" defTabSz="1219170" rtl="0" eaLnBrk="1" latinLnBrk="0" hangingPunct="1">
                        <a:defRPr sz="2400" b="1" kern="1200">
                          <a:solidFill>
                            <a:schemeClr val="lt1"/>
                          </a:solidFill>
                          <a:latin typeface="Century Gothic" panose="020B0502020202020204"/>
                        </a:defRPr>
                      </a:lvl8pPr>
                      <a:lvl9pPr marL="4876678" algn="l" defTabSz="1219170" rtl="0" eaLnBrk="1" latinLnBrk="0" hangingPunct="1">
                        <a:defRPr sz="2400" b="1" kern="1200">
                          <a:solidFill>
                            <a:schemeClr val="lt1"/>
                          </a:solidFill>
                          <a:latin typeface="Century Gothic" panose="020B0502020202020204"/>
                        </a:defRPr>
                      </a:lvl9pPr>
                    </a:lstStyle>
                    <a:p>
                      <a:pPr marL="457200" indent="-457200" algn="ctr">
                        <a:lnSpc>
                          <a:spcPct val="107000"/>
                        </a:lnSpc>
                        <a:spcAft>
                          <a:spcPts val="0"/>
                        </a:spcAft>
                        <a:buAutoNum type="arabicPeriod"/>
                      </a:pPr>
                      <a:r>
                        <a:rPr lang="vi-VN" sz="2400" b="1" dirty="0" smtClean="0">
                          <a:effectLst/>
                          <a:latin typeface="Times New Roman" panose="02020603050405020304" pitchFamily="18" charset="0"/>
                          <a:ea typeface="Calibri" panose="020F0502020204030204" pitchFamily="34" charset="0"/>
                          <a:cs typeface="Times New Roman" panose="02020603050405020304" pitchFamily="18" charset="0"/>
                        </a:rPr>
                        <a:t>Bệnh sỏi thận</a:t>
                      </a:r>
                      <a:endPar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Aft>
                          <a:spcPts val="0"/>
                        </a:spcAft>
                        <a:buNone/>
                      </a:pPr>
                      <a:endPar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3010"/>
                    </a:solidFill>
                  </a:tcPr>
                </a:tc>
                <a:tc>
                  <a:txBody>
                    <a:bodyPr/>
                    <a:lstStyle>
                      <a:lvl1pPr marL="0" algn="l" defTabSz="1219170" rtl="0" eaLnBrk="1" latinLnBrk="0" hangingPunct="1">
                        <a:defRPr sz="2400" kern="1200">
                          <a:solidFill>
                            <a:schemeClr val="dk1"/>
                          </a:solidFill>
                          <a:latin typeface="Century Gothic" panose="020B0502020202020204"/>
                        </a:defRPr>
                      </a:lvl1pPr>
                      <a:lvl2pPr marL="609585" algn="l" defTabSz="1219170" rtl="0" eaLnBrk="1" latinLnBrk="0" hangingPunct="1">
                        <a:defRPr sz="2400" kern="1200">
                          <a:solidFill>
                            <a:schemeClr val="dk1"/>
                          </a:solidFill>
                          <a:latin typeface="Century Gothic" panose="020B0502020202020204"/>
                        </a:defRPr>
                      </a:lvl2pPr>
                      <a:lvl3pPr marL="1219170" algn="l" defTabSz="1219170" rtl="0" eaLnBrk="1" latinLnBrk="0" hangingPunct="1">
                        <a:defRPr sz="2400" kern="1200">
                          <a:solidFill>
                            <a:schemeClr val="dk1"/>
                          </a:solidFill>
                          <a:latin typeface="Century Gothic" panose="020B0502020202020204"/>
                        </a:defRPr>
                      </a:lvl3pPr>
                      <a:lvl4pPr marL="1828754" algn="l" defTabSz="1219170" rtl="0" eaLnBrk="1" latinLnBrk="0" hangingPunct="1">
                        <a:defRPr sz="2400" kern="1200">
                          <a:solidFill>
                            <a:schemeClr val="dk1"/>
                          </a:solidFill>
                          <a:latin typeface="Century Gothic" panose="020B0502020202020204"/>
                        </a:defRPr>
                      </a:lvl4pPr>
                      <a:lvl5pPr marL="2438339" algn="l" defTabSz="1219170" rtl="0" eaLnBrk="1" latinLnBrk="0" hangingPunct="1">
                        <a:defRPr sz="2400" kern="1200">
                          <a:solidFill>
                            <a:schemeClr val="dk1"/>
                          </a:solidFill>
                          <a:latin typeface="Century Gothic" panose="020B0502020202020204"/>
                        </a:defRPr>
                      </a:lvl5pPr>
                      <a:lvl6pPr marL="3047924" algn="l" defTabSz="1219170" rtl="0" eaLnBrk="1" latinLnBrk="0" hangingPunct="1">
                        <a:defRPr sz="2400" kern="1200">
                          <a:solidFill>
                            <a:schemeClr val="dk1"/>
                          </a:solidFill>
                          <a:latin typeface="Century Gothic" panose="020B0502020202020204"/>
                        </a:defRPr>
                      </a:lvl6pPr>
                      <a:lvl7pPr marL="3657509" algn="l" defTabSz="1219170" rtl="0" eaLnBrk="1" latinLnBrk="0" hangingPunct="1">
                        <a:defRPr sz="2400" kern="1200">
                          <a:solidFill>
                            <a:schemeClr val="dk1"/>
                          </a:solidFill>
                          <a:latin typeface="Century Gothic" panose="020B0502020202020204"/>
                        </a:defRPr>
                      </a:lvl7pPr>
                      <a:lvl8pPr marL="4267093" algn="l" defTabSz="1219170" rtl="0" eaLnBrk="1" latinLnBrk="0" hangingPunct="1">
                        <a:defRPr sz="2400" kern="1200">
                          <a:solidFill>
                            <a:schemeClr val="dk1"/>
                          </a:solidFill>
                          <a:latin typeface="Century Gothic" panose="020B0502020202020204"/>
                        </a:defRPr>
                      </a:lvl8pPr>
                      <a:lvl9pPr marL="4876678" algn="l" defTabSz="1219170" rtl="0" eaLnBrk="1" latinLnBrk="0" hangingPunct="1">
                        <a:defRPr sz="2400" kern="1200">
                          <a:solidFill>
                            <a:schemeClr val="dk1"/>
                          </a:solidFill>
                          <a:latin typeface="Century Gothic" panose="020B0502020202020204"/>
                        </a:defRPr>
                      </a:lvl9pPr>
                    </a:lstStyle>
                    <a:p>
                      <a:pPr marL="0" marR="0" algn="ctr">
                        <a:lnSpc>
                          <a:spcPct val="115000"/>
                        </a:lnSpc>
                        <a:spcBef>
                          <a:spcPts val="0"/>
                        </a:spcBef>
                        <a:spcAft>
                          <a:spcPts val="0"/>
                        </a:spcAft>
                      </a:pP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3010">
                        <a:tint val="40000"/>
                      </a:srgbClr>
                    </a:solidFill>
                  </a:tcPr>
                </a:tc>
                <a:tc>
                  <a:txBody>
                    <a:bodyPr/>
                    <a:lstStyle>
                      <a:lvl1pPr marL="0" algn="l" defTabSz="1219170" rtl="0" eaLnBrk="1" latinLnBrk="0" hangingPunct="1">
                        <a:defRPr sz="2400" kern="1200">
                          <a:solidFill>
                            <a:schemeClr val="dk1"/>
                          </a:solidFill>
                          <a:latin typeface="Century Gothic" panose="020B0502020202020204"/>
                        </a:defRPr>
                      </a:lvl1pPr>
                      <a:lvl2pPr marL="609585" algn="l" defTabSz="1219170" rtl="0" eaLnBrk="1" latinLnBrk="0" hangingPunct="1">
                        <a:defRPr sz="2400" kern="1200">
                          <a:solidFill>
                            <a:schemeClr val="dk1"/>
                          </a:solidFill>
                          <a:latin typeface="Century Gothic" panose="020B0502020202020204"/>
                        </a:defRPr>
                      </a:lvl2pPr>
                      <a:lvl3pPr marL="1219170" algn="l" defTabSz="1219170" rtl="0" eaLnBrk="1" latinLnBrk="0" hangingPunct="1">
                        <a:defRPr sz="2400" kern="1200">
                          <a:solidFill>
                            <a:schemeClr val="dk1"/>
                          </a:solidFill>
                          <a:latin typeface="Century Gothic" panose="020B0502020202020204"/>
                        </a:defRPr>
                      </a:lvl3pPr>
                      <a:lvl4pPr marL="1828754" algn="l" defTabSz="1219170" rtl="0" eaLnBrk="1" latinLnBrk="0" hangingPunct="1">
                        <a:defRPr sz="2400" kern="1200">
                          <a:solidFill>
                            <a:schemeClr val="dk1"/>
                          </a:solidFill>
                          <a:latin typeface="Century Gothic" panose="020B0502020202020204"/>
                        </a:defRPr>
                      </a:lvl4pPr>
                      <a:lvl5pPr marL="2438339" algn="l" defTabSz="1219170" rtl="0" eaLnBrk="1" latinLnBrk="0" hangingPunct="1">
                        <a:defRPr sz="2400" kern="1200">
                          <a:solidFill>
                            <a:schemeClr val="dk1"/>
                          </a:solidFill>
                          <a:latin typeface="Century Gothic" panose="020B0502020202020204"/>
                        </a:defRPr>
                      </a:lvl5pPr>
                      <a:lvl6pPr marL="3047924" algn="l" defTabSz="1219170" rtl="0" eaLnBrk="1" latinLnBrk="0" hangingPunct="1">
                        <a:defRPr sz="2400" kern="1200">
                          <a:solidFill>
                            <a:schemeClr val="dk1"/>
                          </a:solidFill>
                          <a:latin typeface="Century Gothic" panose="020B0502020202020204"/>
                        </a:defRPr>
                      </a:lvl6pPr>
                      <a:lvl7pPr marL="3657509" algn="l" defTabSz="1219170" rtl="0" eaLnBrk="1" latinLnBrk="0" hangingPunct="1">
                        <a:defRPr sz="2400" kern="1200">
                          <a:solidFill>
                            <a:schemeClr val="dk1"/>
                          </a:solidFill>
                          <a:latin typeface="Century Gothic" panose="020B0502020202020204"/>
                        </a:defRPr>
                      </a:lvl7pPr>
                      <a:lvl8pPr marL="4267093" algn="l" defTabSz="1219170" rtl="0" eaLnBrk="1" latinLnBrk="0" hangingPunct="1">
                        <a:defRPr sz="2400" kern="1200">
                          <a:solidFill>
                            <a:schemeClr val="dk1"/>
                          </a:solidFill>
                          <a:latin typeface="Century Gothic" panose="020B0502020202020204"/>
                        </a:defRPr>
                      </a:lvl8pPr>
                      <a:lvl9pPr marL="4876678" algn="l" defTabSz="1219170" rtl="0" eaLnBrk="1" latinLnBrk="0" hangingPunct="1">
                        <a:defRPr sz="2400" kern="1200">
                          <a:solidFill>
                            <a:schemeClr val="dk1"/>
                          </a:solidFill>
                          <a:latin typeface="Century Gothic" panose="020B0502020202020204"/>
                        </a:defRPr>
                      </a:lvl9pPr>
                    </a:lstStyle>
                    <a:p>
                      <a:pPr marL="0" marR="0" algn="ctr">
                        <a:lnSpc>
                          <a:spcPct val="115000"/>
                        </a:lnSpc>
                        <a:spcBef>
                          <a:spcPts val="0"/>
                        </a:spcBef>
                        <a:spcAft>
                          <a:spcPts val="0"/>
                        </a:spcAft>
                      </a:pPr>
                      <a:r>
                        <a:rPr lang="en-US" sz="2400" b="1">
                          <a:effectLst/>
                          <a:latin typeface="Times New Roman" panose="02020603050405020304" pitchFamily="18" charset="0"/>
                          <a:cs typeface="Times New Roman" panose="02020603050405020304" pitchFamily="18" charset="0"/>
                        </a:rPr>
                        <a:t> </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3010">
                        <a:tint val="40000"/>
                      </a:srgbClr>
                    </a:solidFill>
                  </a:tcPr>
                </a:tc>
                <a:tc>
                  <a:txBody>
                    <a:bodyPr/>
                    <a:lstStyle/>
                    <a:p>
                      <a:pPr marL="0" marR="0" algn="ctr">
                        <a:lnSpc>
                          <a:spcPct val="115000"/>
                        </a:lnSpc>
                        <a:spcBef>
                          <a:spcPts val="0"/>
                        </a:spcBef>
                        <a:spcAft>
                          <a:spcPts val="0"/>
                        </a:spcAft>
                      </a:pP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3010">
                        <a:tint val="40000"/>
                      </a:srgbClr>
                    </a:solidFill>
                  </a:tcPr>
                </a:tc>
                <a:extLst>
                  <a:ext uri="{0D108BD9-81ED-4DB2-BD59-A6C34878D82A}">
                    <a16:rowId xmlns:a16="http://schemas.microsoft.com/office/drawing/2014/main" val="4104617933"/>
                  </a:ext>
                </a:extLst>
              </a:tr>
              <a:tr h="357476">
                <a:tc>
                  <a:txBody>
                    <a:bodyPr/>
                    <a:lstStyle>
                      <a:lvl1pPr marL="0" algn="l" defTabSz="1219170" rtl="0" eaLnBrk="1" latinLnBrk="0" hangingPunct="1">
                        <a:defRPr sz="2400" b="1" kern="1200">
                          <a:solidFill>
                            <a:schemeClr val="lt1"/>
                          </a:solidFill>
                          <a:latin typeface="Century Gothic" panose="020B0502020202020204"/>
                        </a:defRPr>
                      </a:lvl1pPr>
                      <a:lvl2pPr marL="609585" algn="l" defTabSz="1219170" rtl="0" eaLnBrk="1" latinLnBrk="0" hangingPunct="1">
                        <a:defRPr sz="2400" b="1" kern="1200">
                          <a:solidFill>
                            <a:schemeClr val="lt1"/>
                          </a:solidFill>
                          <a:latin typeface="Century Gothic" panose="020B0502020202020204"/>
                        </a:defRPr>
                      </a:lvl2pPr>
                      <a:lvl3pPr marL="1219170" algn="l" defTabSz="1219170" rtl="0" eaLnBrk="1" latinLnBrk="0" hangingPunct="1">
                        <a:defRPr sz="2400" b="1" kern="1200">
                          <a:solidFill>
                            <a:schemeClr val="lt1"/>
                          </a:solidFill>
                          <a:latin typeface="Century Gothic" panose="020B0502020202020204"/>
                        </a:defRPr>
                      </a:lvl3pPr>
                      <a:lvl4pPr marL="1828754" algn="l" defTabSz="1219170" rtl="0" eaLnBrk="1" latinLnBrk="0" hangingPunct="1">
                        <a:defRPr sz="2400" b="1" kern="1200">
                          <a:solidFill>
                            <a:schemeClr val="lt1"/>
                          </a:solidFill>
                          <a:latin typeface="Century Gothic" panose="020B0502020202020204"/>
                        </a:defRPr>
                      </a:lvl4pPr>
                      <a:lvl5pPr marL="2438339" algn="l" defTabSz="1219170" rtl="0" eaLnBrk="1" latinLnBrk="0" hangingPunct="1">
                        <a:defRPr sz="2400" b="1" kern="1200">
                          <a:solidFill>
                            <a:schemeClr val="lt1"/>
                          </a:solidFill>
                          <a:latin typeface="Century Gothic" panose="020B0502020202020204"/>
                        </a:defRPr>
                      </a:lvl5pPr>
                      <a:lvl6pPr marL="3047924" algn="l" defTabSz="1219170" rtl="0" eaLnBrk="1" latinLnBrk="0" hangingPunct="1">
                        <a:defRPr sz="2400" b="1" kern="1200">
                          <a:solidFill>
                            <a:schemeClr val="lt1"/>
                          </a:solidFill>
                          <a:latin typeface="Century Gothic" panose="020B0502020202020204"/>
                        </a:defRPr>
                      </a:lvl6pPr>
                      <a:lvl7pPr marL="3657509" algn="l" defTabSz="1219170" rtl="0" eaLnBrk="1" latinLnBrk="0" hangingPunct="1">
                        <a:defRPr sz="2400" b="1" kern="1200">
                          <a:solidFill>
                            <a:schemeClr val="lt1"/>
                          </a:solidFill>
                          <a:latin typeface="Century Gothic" panose="020B0502020202020204"/>
                        </a:defRPr>
                      </a:lvl7pPr>
                      <a:lvl8pPr marL="4267093" algn="l" defTabSz="1219170" rtl="0" eaLnBrk="1" latinLnBrk="0" hangingPunct="1">
                        <a:defRPr sz="2400" b="1" kern="1200">
                          <a:solidFill>
                            <a:schemeClr val="lt1"/>
                          </a:solidFill>
                          <a:latin typeface="Century Gothic" panose="020B0502020202020204"/>
                        </a:defRPr>
                      </a:lvl8pPr>
                      <a:lvl9pPr marL="4876678" algn="l" defTabSz="1219170" rtl="0" eaLnBrk="1" latinLnBrk="0" hangingPunct="1">
                        <a:defRPr sz="2400" b="1" kern="1200">
                          <a:solidFill>
                            <a:schemeClr val="lt1"/>
                          </a:solidFill>
                          <a:latin typeface="Century Gothic" panose="020B0502020202020204"/>
                        </a:defRPr>
                      </a:lvl9pPr>
                    </a:lstStyle>
                    <a:p>
                      <a:pPr marL="0" marR="0" algn="ctr">
                        <a:lnSpc>
                          <a:spcPct val="115000"/>
                        </a:lnSpc>
                        <a:spcBef>
                          <a:spcPts val="0"/>
                        </a:spcBef>
                        <a:spcAft>
                          <a:spcPts val="0"/>
                        </a:spcAft>
                      </a:pPr>
                      <a:r>
                        <a:rPr lang="vi-VN" sz="2400" b="1" dirty="0" smtClean="0">
                          <a:effectLst/>
                          <a:latin typeface="Times New Roman" panose="02020603050405020304" pitchFamily="18" charset="0"/>
                          <a:ea typeface="Calibri" panose="020F0502020204030204" pitchFamily="34" charset="0"/>
                          <a:cs typeface="Times New Roman" panose="02020603050405020304" pitchFamily="18" charset="0"/>
                        </a:rPr>
                        <a:t>2. Bệnh viêm cầu thận</a:t>
                      </a:r>
                      <a:endPar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3010"/>
                    </a:solidFill>
                  </a:tcPr>
                </a:tc>
                <a:tc>
                  <a:txBody>
                    <a:bodyPr/>
                    <a:lstStyle>
                      <a:lvl1pPr marL="0" algn="l" defTabSz="1219170" rtl="0" eaLnBrk="1" latinLnBrk="0" hangingPunct="1">
                        <a:defRPr sz="2400" kern="1200">
                          <a:solidFill>
                            <a:schemeClr val="dk1"/>
                          </a:solidFill>
                          <a:latin typeface="Century Gothic" panose="020B0502020202020204"/>
                        </a:defRPr>
                      </a:lvl1pPr>
                      <a:lvl2pPr marL="609585" algn="l" defTabSz="1219170" rtl="0" eaLnBrk="1" latinLnBrk="0" hangingPunct="1">
                        <a:defRPr sz="2400" kern="1200">
                          <a:solidFill>
                            <a:schemeClr val="dk1"/>
                          </a:solidFill>
                          <a:latin typeface="Century Gothic" panose="020B0502020202020204"/>
                        </a:defRPr>
                      </a:lvl2pPr>
                      <a:lvl3pPr marL="1219170" algn="l" defTabSz="1219170" rtl="0" eaLnBrk="1" latinLnBrk="0" hangingPunct="1">
                        <a:defRPr sz="2400" kern="1200">
                          <a:solidFill>
                            <a:schemeClr val="dk1"/>
                          </a:solidFill>
                          <a:latin typeface="Century Gothic" panose="020B0502020202020204"/>
                        </a:defRPr>
                      </a:lvl3pPr>
                      <a:lvl4pPr marL="1828754" algn="l" defTabSz="1219170" rtl="0" eaLnBrk="1" latinLnBrk="0" hangingPunct="1">
                        <a:defRPr sz="2400" kern="1200">
                          <a:solidFill>
                            <a:schemeClr val="dk1"/>
                          </a:solidFill>
                          <a:latin typeface="Century Gothic" panose="020B0502020202020204"/>
                        </a:defRPr>
                      </a:lvl4pPr>
                      <a:lvl5pPr marL="2438339" algn="l" defTabSz="1219170" rtl="0" eaLnBrk="1" latinLnBrk="0" hangingPunct="1">
                        <a:defRPr sz="2400" kern="1200">
                          <a:solidFill>
                            <a:schemeClr val="dk1"/>
                          </a:solidFill>
                          <a:latin typeface="Century Gothic" panose="020B0502020202020204"/>
                        </a:defRPr>
                      </a:lvl5pPr>
                      <a:lvl6pPr marL="3047924" algn="l" defTabSz="1219170" rtl="0" eaLnBrk="1" latinLnBrk="0" hangingPunct="1">
                        <a:defRPr sz="2400" kern="1200">
                          <a:solidFill>
                            <a:schemeClr val="dk1"/>
                          </a:solidFill>
                          <a:latin typeface="Century Gothic" panose="020B0502020202020204"/>
                        </a:defRPr>
                      </a:lvl6pPr>
                      <a:lvl7pPr marL="3657509" algn="l" defTabSz="1219170" rtl="0" eaLnBrk="1" latinLnBrk="0" hangingPunct="1">
                        <a:defRPr sz="2400" kern="1200">
                          <a:solidFill>
                            <a:schemeClr val="dk1"/>
                          </a:solidFill>
                          <a:latin typeface="Century Gothic" panose="020B0502020202020204"/>
                        </a:defRPr>
                      </a:lvl7pPr>
                      <a:lvl8pPr marL="4267093" algn="l" defTabSz="1219170" rtl="0" eaLnBrk="1" latinLnBrk="0" hangingPunct="1">
                        <a:defRPr sz="2400" kern="1200">
                          <a:solidFill>
                            <a:schemeClr val="dk1"/>
                          </a:solidFill>
                          <a:latin typeface="Century Gothic" panose="020B0502020202020204"/>
                        </a:defRPr>
                      </a:lvl8pPr>
                      <a:lvl9pPr marL="4876678" algn="l" defTabSz="1219170" rtl="0" eaLnBrk="1" latinLnBrk="0" hangingPunct="1">
                        <a:defRPr sz="2400" kern="1200">
                          <a:solidFill>
                            <a:schemeClr val="dk1"/>
                          </a:solidFill>
                          <a:latin typeface="Century Gothic" panose="020B0502020202020204"/>
                        </a:defRPr>
                      </a:lvl9pPr>
                    </a:lstStyle>
                    <a:p>
                      <a:pPr marL="0" marR="0" algn="ctr">
                        <a:lnSpc>
                          <a:spcPct val="115000"/>
                        </a:lnSpc>
                        <a:spcBef>
                          <a:spcPts val="0"/>
                        </a:spcBef>
                        <a:spcAft>
                          <a:spcPts val="0"/>
                        </a:spcAft>
                      </a:pP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3010">
                        <a:tint val="20000"/>
                      </a:srgbClr>
                    </a:solidFill>
                  </a:tcPr>
                </a:tc>
                <a:tc>
                  <a:txBody>
                    <a:bodyPr/>
                    <a:lstStyle>
                      <a:lvl1pPr marL="0" algn="l" defTabSz="1219170" rtl="0" eaLnBrk="1" latinLnBrk="0" hangingPunct="1">
                        <a:defRPr sz="2400" kern="1200">
                          <a:solidFill>
                            <a:schemeClr val="dk1"/>
                          </a:solidFill>
                          <a:latin typeface="Century Gothic" panose="020B0502020202020204"/>
                        </a:defRPr>
                      </a:lvl1pPr>
                      <a:lvl2pPr marL="609585" algn="l" defTabSz="1219170" rtl="0" eaLnBrk="1" latinLnBrk="0" hangingPunct="1">
                        <a:defRPr sz="2400" kern="1200">
                          <a:solidFill>
                            <a:schemeClr val="dk1"/>
                          </a:solidFill>
                          <a:latin typeface="Century Gothic" panose="020B0502020202020204"/>
                        </a:defRPr>
                      </a:lvl2pPr>
                      <a:lvl3pPr marL="1219170" algn="l" defTabSz="1219170" rtl="0" eaLnBrk="1" latinLnBrk="0" hangingPunct="1">
                        <a:defRPr sz="2400" kern="1200">
                          <a:solidFill>
                            <a:schemeClr val="dk1"/>
                          </a:solidFill>
                          <a:latin typeface="Century Gothic" panose="020B0502020202020204"/>
                        </a:defRPr>
                      </a:lvl3pPr>
                      <a:lvl4pPr marL="1828754" algn="l" defTabSz="1219170" rtl="0" eaLnBrk="1" latinLnBrk="0" hangingPunct="1">
                        <a:defRPr sz="2400" kern="1200">
                          <a:solidFill>
                            <a:schemeClr val="dk1"/>
                          </a:solidFill>
                          <a:latin typeface="Century Gothic" panose="020B0502020202020204"/>
                        </a:defRPr>
                      </a:lvl4pPr>
                      <a:lvl5pPr marL="2438339" algn="l" defTabSz="1219170" rtl="0" eaLnBrk="1" latinLnBrk="0" hangingPunct="1">
                        <a:defRPr sz="2400" kern="1200">
                          <a:solidFill>
                            <a:schemeClr val="dk1"/>
                          </a:solidFill>
                          <a:latin typeface="Century Gothic" panose="020B0502020202020204"/>
                        </a:defRPr>
                      </a:lvl5pPr>
                      <a:lvl6pPr marL="3047924" algn="l" defTabSz="1219170" rtl="0" eaLnBrk="1" latinLnBrk="0" hangingPunct="1">
                        <a:defRPr sz="2400" kern="1200">
                          <a:solidFill>
                            <a:schemeClr val="dk1"/>
                          </a:solidFill>
                          <a:latin typeface="Century Gothic" panose="020B0502020202020204"/>
                        </a:defRPr>
                      </a:lvl6pPr>
                      <a:lvl7pPr marL="3657509" algn="l" defTabSz="1219170" rtl="0" eaLnBrk="1" latinLnBrk="0" hangingPunct="1">
                        <a:defRPr sz="2400" kern="1200">
                          <a:solidFill>
                            <a:schemeClr val="dk1"/>
                          </a:solidFill>
                          <a:latin typeface="Century Gothic" panose="020B0502020202020204"/>
                        </a:defRPr>
                      </a:lvl7pPr>
                      <a:lvl8pPr marL="4267093" algn="l" defTabSz="1219170" rtl="0" eaLnBrk="1" latinLnBrk="0" hangingPunct="1">
                        <a:defRPr sz="2400" kern="1200">
                          <a:solidFill>
                            <a:schemeClr val="dk1"/>
                          </a:solidFill>
                          <a:latin typeface="Century Gothic" panose="020B0502020202020204"/>
                        </a:defRPr>
                      </a:lvl8pPr>
                      <a:lvl9pPr marL="4876678" algn="l" defTabSz="1219170" rtl="0" eaLnBrk="1" latinLnBrk="0" hangingPunct="1">
                        <a:defRPr sz="2400" kern="1200">
                          <a:solidFill>
                            <a:schemeClr val="dk1"/>
                          </a:solidFill>
                          <a:latin typeface="Century Gothic" panose="020B0502020202020204"/>
                        </a:defRPr>
                      </a:lvl9pPr>
                    </a:lstStyle>
                    <a:p>
                      <a:pPr marL="0" marR="0" algn="ctr">
                        <a:lnSpc>
                          <a:spcPct val="115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 </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3010">
                        <a:tint val="20000"/>
                      </a:srgbClr>
                    </a:solidFill>
                  </a:tcPr>
                </a:tc>
                <a:tc>
                  <a:txBody>
                    <a:bodyPr/>
                    <a:lstStyle/>
                    <a:p>
                      <a:pPr marL="0" marR="0" algn="ctr">
                        <a:lnSpc>
                          <a:spcPct val="115000"/>
                        </a:lnSpc>
                        <a:spcBef>
                          <a:spcPts val="0"/>
                        </a:spcBef>
                        <a:spcAft>
                          <a:spcPts val="0"/>
                        </a:spcAft>
                      </a:pP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3010">
                        <a:tint val="20000"/>
                      </a:srgbClr>
                    </a:solidFill>
                  </a:tcPr>
                </a:tc>
                <a:extLst>
                  <a:ext uri="{0D108BD9-81ED-4DB2-BD59-A6C34878D82A}">
                    <a16:rowId xmlns:a16="http://schemas.microsoft.com/office/drawing/2014/main" val="2355373151"/>
                  </a:ext>
                </a:extLst>
              </a:tr>
              <a:tr h="794053">
                <a:tc>
                  <a:txBody>
                    <a:bodyPr/>
                    <a:lstStyle>
                      <a:lvl1pPr marL="0" algn="l" defTabSz="1219170" rtl="0" eaLnBrk="1" latinLnBrk="0" hangingPunct="1">
                        <a:defRPr sz="2400" b="1" kern="1200">
                          <a:solidFill>
                            <a:schemeClr val="lt1"/>
                          </a:solidFill>
                          <a:latin typeface="Century Gothic" panose="020B0502020202020204"/>
                        </a:defRPr>
                      </a:lvl1pPr>
                      <a:lvl2pPr marL="609585" algn="l" defTabSz="1219170" rtl="0" eaLnBrk="1" latinLnBrk="0" hangingPunct="1">
                        <a:defRPr sz="2400" b="1" kern="1200">
                          <a:solidFill>
                            <a:schemeClr val="lt1"/>
                          </a:solidFill>
                          <a:latin typeface="Century Gothic" panose="020B0502020202020204"/>
                        </a:defRPr>
                      </a:lvl2pPr>
                      <a:lvl3pPr marL="1219170" algn="l" defTabSz="1219170" rtl="0" eaLnBrk="1" latinLnBrk="0" hangingPunct="1">
                        <a:defRPr sz="2400" b="1" kern="1200">
                          <a:solidFill>
                            <a:schemeClr val="lt1"/>
                          </a:solidFill>
                          <a:latin typeface="Century Gothic" panose="020B0502020202020204"/>
                        </a:defRPr>
                      </a:lvl3pPr>
                      <a:lvl4pPr marL="1828754" algn="l" defTabSz="1219170" rtl="0" eaLnBrk="1" latinLnBrk="0" hangingPunct="1">
                        <a:defRPr sz="2400" b="1" kern="1200">
                          <a:solidFill>
                            <a:schemeClr val="lt1"/>
                          </a:solidFill>
                          <a:latin typeface="Century Gothic" panose="020B0502020202020204"/>
                        </a:defRPr>
                      </a:lvl4pPr>
                      <a:lvl5pPr marL="2438339" algn="l" defTabSz="1219170" rtl="0" eaLnBrk="1" latinLnBrk="0" hangingPunct="1">
                        <a:defRPr sz="2400" b="1" kern="1200">
                          <a:solidFill>
                            <a:schemeClr val="lt1"/>
                          </a:solidFill>
                          <a:latin typeface="Century Gothic" panose="020B0502020202020204"/>
                        </a:defRPr>
                      </a:lvl5pPr>
                      <a:lvl6pPr marL="3047924" algn="l" defTabSz="1219170" rtl="0" eaLnBrk="1" latinLnBrk="0" hangingPunct="1">
                        <a:defRPr sz="2400" b="1" kern="1200">
                          <a:solidFill>
                            <a:schemeClr val="lt1"/>
                          </a:solidFill>
                          <a:latin typeface="Century Gothic" panose="020B0502020202020204"/>
                        </a:defRPr>
                      </a:lvl6pPr>
                      <a:lvl7pPr marL="3657509" algn="l" defTabSz="1219170" rtl="0" eaLnBrk="1" latinLnBrk="0" hangingPunct="1">
                        <a:defRPr sz="2400" b="1" kern="1200">
                          <a:solidFill>
                            <a:schemeClr val="lt1"/>
                          </a:solidFill>
                          <a:latin typeface="Century Gothic" panose="020B0502020202020204"/>
                        </a:defRPr>
                      </a:lvl7pPr>
                      <a:lvl8pPr marL="4267093" algn="l" defTabSz="1219170" rtl="0" eaLnBrk="1" latinLnBrk="0" hangingPunct="1">
                        <a:defRPr sz="2400" b="1" kern="1200">
                          <a:solidFill>
                            <a:schemeClr val="lt1"/>
                          </a:solidFill>
                          <a:latin typeface="Century Gothic" panose="020B0502020202020204"/>
                        </a:defRPr>
                      </a:lvl8pPr>
                      <a:lvl9pPr marL="4876678" algn="l" defTabSz="1219170" rtl="0" eaLnBrk="1" latinLnBrk="0" hangingPunct="1">
                        <a:defRPr sz="2400" b="1" kern="1200">
                          <a:solidFill>
                            <a:schemeClr val="lt1"/>
                          </a:solidFill>
                          <a:latin typeface="Century Gothic" panose="020B0502020202020204"/>
                        </a:defRPr>
                      </a:lvl9pPr>
                    </a:lstStyle>
                    <a:p>
                      <a:pPr algn="ctr">
                        <a:lnSpc>
                          <a:spcPct val="107000"/>
                        </a:lnSpc>
                        <a:spcAft>
                          <a:spcPts val="0"/>
                        </a:spcAft>
                      </a:pPr>
                      <a:r>
                        <a:rPr lang="vi-VN" sz="2400" b="1" dirty="0" smtClean="0">
                          <a:effectLst/>
                          <a:latin typeface="Times New Roman" panose="02020603050405020304" pitchFamily="18" charset="0"/>
                          <a:ea typeface="Calibri" panose="020F0502020204030204" pitchFamily="34" charset="0"/>
                          <a:cs typeface="Times New Roman" panose="02020603050405020304" pitchFamily="18" charset="0"/>
                        </a:rPr>
                        <a:t>3. Bệnh suy thận</a:t>
                      </a:r>
                      <a:endPar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3010"/>
                    </a:solidFill>
                  </a:tcPr>
                </a:tc>
                <a:tc>
                  <a:txBody>
                    <a:bodyPr/>
                    <a:lstStyle>
                      <a:lvl1pPr marL="0" algn="l" defTabSz="1219170" rtl="0" eaLnBrk="1" latinLnBrk="0" hangingPunct="1">
                        <a:defRPr sz="2400" kern="1200">
                          <a:solidFill>
                            <a:schemeClr val="dk1"/>
                          </a:solidFill>
                          <a:latin typeface="Century Gothic" panose="020B0502020202020204"/>
                        </a:defRPr>
                      </a:lvl1pPr>
                      <a:lvl2pPr marL="609585" algn="l" defTabSz="1219170" rtl="0" eaLnBrk="1" latinLnBrk="0" hangingPunct="1">
                        <a:defRPr sz="2400" kern="1200">
                          <a:solidFill>
                            <a:schemeClr val="dk1"/>
                          </a:solidFill>
                          <a:latin typeface="Century Gothic" panose="020B0502020202020204"/>
                        </a:defRPr>
                      </a:lvl2pPr>
                      <a:lvl3pPr marL="1219170" algn="l" defTabSz="1219170" rtl="0" eaLnBrk="1" latinLnBrk="0" hangingPunct="1">
                        <a:defRPr sz="2400" kern="1200">
                          <a:solidFill>
                            <a:schemeClr val="dk1"/>
                          </a:solidFill>
                          <a:latin typeface="Century Gothic" panose="020B0502020202020204"/>
                        </a:defRPr>
                      </a:lvl3pPr>
                      <a:lvl4pPr marL="1828754" algn="l" defTabSz="1219170" rtl="0" eaLnBrk="1" latinLnBrk="0" hangingPunct="1">
                        <a:defRPr sz="2400" kern="1200">
                          <a:solidFill>
                            <a:schemeClr val="dk1"/>
                          </a:solidFill>
                          <a:latin typeface="Century Gothic" panose="020B0502020202020204"/>
                        </a:defRPr>
                      </a:lvl4pPr>
                      <a:lvl5pPr marL="2438339" algn="l" defTabSz="1219170" rtl="0" eaLnBrk="1" latinLnBrk="0" hangingPunct="1">
                        <a:defRPr sz="2400" kern="1200">
                          <a:solidFill>
                            <a:schemeClr val="dk1"/>
                          </a:solidFill>
                          <a:latin typeface="Century Gothic" panose="020B0502020202020204"/>
                        </a:defRPr>
                      </a:lvl5pPr>
                      <a:lvl6pPr marL="3047924" algn="l" defTabSz="1219170" rtl="0" eaLnBrk="1" latinLnBrk="0" hangingPunct="1">
                        <a:defRPr sz="2400" kern="1200">
                          <a:solidFill>
                            <a:schemeClr val="dk1"/>
                          </a:solidFill>
                          <a:latin typeface="Century Gothic" panose="020B0502020202020204"/>
                        </a:defRPr>
                      </a:lvl6pPr>
                      <a:lvl7pPr marL="3657509" algn="l" defTabSz="1219170" rtl="0" eaLnBrk="1" latinLnBrk="0" hangingPunct="1">
                        <a:defRPr sz="2400" kern="1200">
                          <a:solidFill>
                            <a:schemeClr val="dk1"/>
                          </a:solidFill>
                          <a:latin typeface="Century Gothic" panose="020B0502020202020204"/>
                        </a:defRPr>
                      </a:lvl7pPr>
                      <a:lvl8pPr marL="4267093" algn="l" defTabSz="1219170" rtl="0" eaLnBrk="1" latinLnBrk="0" hangingPunct="1">
                        <a:defRPr sz="2400" kern="1200">
                          <a:solidFill>
                            <a:schemeClr val="dk1"/>
                          </a:solidFill>
                          <a:latin typeface="Century Gothic" panose="020B0502020202020204"/>
                        </a:defRPr>
                      </a:lvl8pPr>
                      <a:lvl9pPr marL="4876678" algn="l" defTabSz="1219170" rtl="0" eaLnBrk="1" latinLnBrk="0" hangingPunct="1">
                        <a:defRPr sz="2400" kern="1200">
                          <a:solidFill>
                            <a:schemeClr val="dk1"/>
                          </a:solidFill>
                          <a:latin typeface="Century Gothic" panose="020B0502020202020204"/>
                        </a:defRPr>
                      </a:lvl9pPr>
                    </a:lstStyle>
                    <a:p>
                      <a:pPr marL="0" marR="0" algn="ctr">
                        <a:lnSpc>
                          <a:spcPct val="115000"/>
                        </a:lnSpc>
                        <a:spcBef>
                          <a:spcPts val="0"/>
                        </a:spcBef>
                        <a:spcAft>
                          <a:spcPts val="0"/>
                        </a:spcAft>
                      </a:pP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3010">
                        <a:tint val="40000"/>
                      </a:srgbClr>
                    </a:solidFill>
                  </a:tcPr>
                </a:tc>
                <a:tc>
                  <a:txBody>
                    <a:bodyPr/>
                    <a:lstStyle>
                      <a:lvl1pPr marL="0" algn="l" defTabSz="1219170" rtl="0" eaLnBrk="1" latinLnBrk="0" hangingPunct="1">
                        <a:defRPr sz="2400" kern="1200">
                          <a:solidFill>
                            <a:schemeClr val="dk1"/>
                          </a:solidFill>
                          <a:latin typeface="Century Gothic" panose="020B0502020202020204"/>
                        </a:defRPr>
                      </a:lvl1pPr>
                      <a:lvl2pPr marL="609585" algn="l" defTabSz="1219170" rtl="0" eaLnBrk="1" latinLnBrk="0" hangingPunct="1">
                        <a:defRPr sz="2400" kern="1200">
                          <a:solidFill>
                            <a:schemeClr val="dk1"/>
                          </a:solidFill>
                          <a:latin typeface="Century Gothic" panose="020B0502020202020204"/>
                        </a:defRPr>
                      </a:lvl2pPr>
                      <a:lvl3pPr marL="1219170" algn="l" defTabSz="1219170" rtl="0" eaLnBrk="1" latinLnBrk="0" hangingPunct="1">
                        <a:defRPr sz="2400" kern="1200">
                          <a:solidFill>
                            <a:schemeClr val="dk1"/>
                          </a:solidFill>
                          <a:latin typeface="Century Gothic" panose="020B0502020202020204"/>
                        </a:defRPr>
                      </a:lvl3pPr>
                      <a:lvl4pPr marL="1828754" algn="l" defTabSz="1219170" rtl="0" eaLnBrk="1" latinLnBrk="0" hangingPunct="1">
                        <a:defRPr sz="2400" kern="1200">
                          <a:solidFill>
                            <a:schemeClr val="dk1"/>
                          </a:solidFill>
                          <a:latin typeface="Century Gothic" panose="020B0502020202020204"/>
                        </a:defRPr>
                      </a:lvl4pPr>
                      <a:lvl5pPr marL="2438339" algn="l" defTabSz="1219170" rtl="0" eaLnBrk="1" latinLnBrk="0" hangingPunct="1">
                        <a:defRPr sz="2400" kern="1200">
                          <a:solidFill>
                            <a:schemeClr val="dk1"/>
                          </a:solidFill>
                          <a:latin typeface="Century Gothic" panose="020B0502020202020204"/>
                        </a:defRPr>
                      </a:lvl5pPr>
                      <a:lvl6pPr marL="3047924" algn="l" defTabSz="1219170" rtl="0" eaLnBrk="1" latinLnBrk="0" hangingPunct="1">
                        <a:defRPr sz="2400" kern="1200">
                          <a:solidFill>
                            <a:schemeClr val="dk1"/>
                          </a:solidFill>
                          <a:latin typeface="Century Gothic" panose="020B0502020202020204"/>
                        </a:defRPr>
                      </a:lvl6pPr>
                      <a:lvl7pPr marL="3657509" algn="l" defTabSz="1219170" rtl="0" eaLnBrk="1" latinLnBrk="0" hangingPunct="1">
                        <a:defRPr sz="2400" kern="1200">
                          <a:solidFill>
                            <a:schemeClr val="dk1"/>
                          </a:solidFill>
                          <a:latin typeface="Century Gothic" panose="020B0502020202020204"/>
                        </a:defRPr>
                      </a:lvl7pPr>
                      <a:lvl8pPr marL="4267093" algn="l" defTabSz="1219170" rtl="0" eaLnBrk="1" latinLnBrk="0" hangingPunct="1">
                        <a:defRPr sz="2400" kern="1200">
                          <a:solidFill>
                            <a:schemeClr val="dk1"/>
                          </a:solidFill>
                          <a:latin typeface="Century Gothic" panose="020B0502020202020204"/>
                        </a:defRPr>
                      </a:lvl8pPr>
                      <a:lvl9pPr marL="4876678" algn="l" defTabSz="1219170" rtl="0" eaLnBrk="1" latinLnBrk="0" hangingPunct="1">
                        <a:defRPr sz="2400" kern="1200">
                          <a:solidFill>
                            <a:schemeClr val="dk1"/>
                          </a:solidFill>
                          <a:latin typeface="Century Gothic" panose="020B0502020202020204"/>
                        </a:defRPr>
                      </a:lvl9pPr>
                    </a:lstStyle>
                    <a:p>
                      <a:pPr marL="0" marR="0" algn="ctr">
                        <a:lnSpc>
                          <a:spcPct val="115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 </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3010">
                        <a:tint val="40000"/>
                      </a:srgbClr>
                    </a:solidFill>
                  </a:tcPr>
                </a:tc>
                <a:tc>
                  <a:txBody>
                    <a:bodyPr/>
                    <a:lstStyle/>
                    <a:p>
                      <a:pPr marL="0" marR="0" algn="ctr">
                        <a:lnSpc>
                          <a:spcPct val="115000"/>
                        </a:lnSpc>
                        <a:spcBef>
                          <a:spcPts val="0"/>
                        </a:spcBef>
                        <a:spcAft>
                          <a:spcPts val="0"/>
                        </a:spcAft>
                      </a:pP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3010">
                        <a:tint val="40000"/>
                      </a:srgbClr>
                    </a:solidFill>
                  </a:tcPr>
                </a:tc>
                <a:extLst>
                  <a:ext uri="{0D108BD9-81ED-4DB2-BD59-A6C34878D82A}">
                    <a16:rowId xmlns:a16="http://schemas.microsoft.com/office/drawing/2014/main" val="1795131831"/>
                  </a:ext>
                </a:extLst>
              </a:tr>
            </a:tbl>
          </a:graphicData>
        </a:graphic>
      </p:graphicFrame>
    </p:spTree>
    <p:extLst>
      <p:ext uri="{BB962C8B-B14F-4D97-AF65-F5344CB8AC3E}">
        <p14:creationId xmlns:p14="http://schemas.microsoft.com/office/powerpoint/2010/main" val="4022645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EEE0DC1-94C3-D126-B51E-5F222D096B27}"/>
              </a:ext>
            </a:extLst>
          </p:cNvPr>
          <p:cNvGraphicFramePr>
            <a:graphicFrameLocks noGrp="1"/>
          </p:cNvGraphicFramePr>
          <p:nvPr>
            <p:extLst/>
          </p:nvPr>
        </p:nvGraphicFramePr>
        <p:xfrm>
          <a:off x="0" y="0"/>
          <a:ext cx="11901714" cy="6692709"/>
        </p:xfrm>
        <a:graphic>
          <a:graphicData uri="http://schemas.openxmlformats.org/drawingml/2006/table">
            <a:tbl>
              <a:tblPr bandRow="1"/>
              <a:tblGrid>
                <a:gridCol w="1640114">
                  <a:extLst>
                    <a:ext uri="{9D8B030D-6E8A-4147-A177-3AD203B41FA5}">
                      <a16:colId xmlns:a16="http://schemas.microsoft.com/office/drawing/2014/main" val="3359977497"/>
                    </a:ext>
                  </a:extLst>
                </a:gridCol>
                <a:gridCol w="3825167">
                  <a:extLst>
                    <a:ext uri="{9D8B030D-6E8A-4147-A177-3AD203B41FA5}">
                      <a16:colId xmlns:a16="http://schemas.microsoft.com/office/drawing/2014/main" val="1103727385"/>
                    </a:ext>
                  </a:extLst>
                </a:gridCol>
                <a:gridCol w="3257367">
                  <a:extLst>
                    <a:ext uri="{9D8B030D-6E8A-4147-A177-3AD203B41FA5}">
                      <a16:colId xmlns:a16="http://schemas.microsoft.com/office/drawing/2014/main" val="3892691185"/>
                    </a:ext>
                  </a:extLst>
                </a:gridCol>
                <a:gridCol w="3179066">
                  <a:extLst>
                    <a:ext uri="{9D8B030D-6E8A-4147-A177-3AD203B41FA5}">
                      <a16:colId xmlns:a16="http://schemas.microsoft.com/office/drawing/2014/main" val="20003"/>
                    </a:ext>
                  </a:extLst>
                </a:gridCol>
              </a:tblGrid>
              <a:tr h="617536">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28575" marR="28575" algn="ctr">
                        <a:lnSpc>
                          <a:spcPct val="115000"/>
                        </a:lnSpc>
                        <a:spcAft>
                          <a:spcPts val="0"/>
                        </a:spcAft>
                      </a:pPr>
                      <a:r>
                        <a:rPr lang="en-US" sz="24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bệnh</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28575" marR="28575" algn="ctr">
                        <a:lnSpc>
                          <a:spcPct val="115000"/>
                        </a:lnSpc>
                        <a:spcAft>
                          <a:spcPts val="0"/>
                        </a:spcAft>
                      </a:pPr>
                      <a:r>
                        <a:rPr lang="en-US" sz="24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nhân</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28575" marR="28575" algn="ctr">
                        <a:lnSpc>
                          <a:spcPct val="115000"/>
                        </a:lnSpc>
                        <a:spcAft>
                          <a:spcPts val="0"/>
                        </a:spcAft>
                      </a:pPr>
                      <a:r>
                        <a:rPr lang="en-US" sz="24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24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 marR="28575" algn="ctr">
                        <a:lnSpc>
                          <a:spcPct val="115000"/>
                        </a:lnSpc>
                        <a:spcAft>
                          <a:spcPts val="0"/>
                        </a:spcAft>
                      </a:pPr>
                      <a:r>
                        <a:rPr lang="en-US" sz="24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bệnh</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8254477"/>
                  </a:ext>
                </a:extLst>
              </a:tr>
              <a:tr h="741019">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457200" marR="0" lvl="0" indent="-457200" algn="ctr" defTabSz="1219170" rtl="0" eaLnBrk="1" fontAlgn="auto" latinLnBrk="0" hangingPunct="1">
                        <a:lnSpc>
                          <a:spcPct val="107000"/>
                        </a:lnSpc>
                        <a:spcBef>
                          <a:spcPts val="0"/>
                        </a:spcBef>
                        <a:spcAft>
                          <a:spcPts val="0"/>
                        </a:spcAft>
                        <a:buClrTx/>
                        <a:buSzTx/>
                        <a:buFontTx/>
                        <a:buAutoNum type="arabicPeriod"/>
                        <a:tabLst/>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Bệnh sỏi thận</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8575" marR="28575" algn="just">
                        <a:lnSpc>
                          <a:spcPct val="115000"/>
                        </a:lnSpc>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nSpc>
                          <a:spcPct val="107000"/>
                        </a:lnSpc>
                        <a:spcAft>
                          <a:spcPts val="0"/>
                        </a:spcAft>
                      </a:pPr>
                      <a: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t>khi calcium oxalate, muối phosphate, muối urate… tích tụ trong thận với nồng độ cao gặp điều kiện pH thích hợp sẽ kết tủa tạo thành sỏi.</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28575" marR="28575" algn="just">
                        <a:lnSpc>
                          <a:spcPct val="115000"/>
                        </a:lnSpc>
                        <a:spcAft>
                          <a:spcPts val="0"/>
                        </a:spcAft>
                      </a:pPr>
                      <a: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t>đau lưng, hai bên hông, tiểu són, tiểu dắt hoặc có lẫn máu trong nước tiểu.</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t>uống đủ nước, ăn hợp lí.</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 marR="28575" algn="just">
                        <a:lnSpc>
                          <a:spcPct val="115000"/>
                        </a:lnSpc>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9456274"/>
                  </a:ext>
                </a:extLst>
              </a:tr>
              <a:tr h="1506179">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28575" marR="28575" algn="just">
                        <a:lnSpc>
                          <a:spcPct val="115000"/>
                        </a:lnSpc>
                        <a:spcAft>
                          <a:spcPts val="0"/>
                        </a:spcAft>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Bệnh viêm cầu thận</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nSpc>
                          <a:spcPct val="107000"/>
                        </a:lnSpc>
                        <a:spcAft>
                          <a:spcPts val="0"/>
                        </a:spcAft>
                      </a:pPr>
                      <a: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t>do liên cầu khuẩn gây nên</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 marR="28575" algn="just">
                        <a:lnSpc>
                          <a:spcPct val="115000"/>
                        </a:lnSpc>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nSpc>
                          <a:spcPct val="107000"/>
                        </a:lnSpc>
                        <a:spcAft>
                          <a:spcPts val="0"/>
                        </a:spcAft>
                      </a:pPr>
                      <a: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t>phù nề, tăng huyết áp, thiếu máu, có lẫn máu trong nước tiểu.</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 marR="28575" algn="just">
                        <a:lnSpc>
                          <a:spcPct val="115000"/>
                        </a:lnSpc>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 marR="28575" algn="just">
                        <a:lnSpc>
                          <a:spcPct val="115000"/>
                        </a:lnSpc>
                        <a:spcAft>
                          <a:spcPts val="0"/>
                        </a:spcAft>
                      </a:pPr>
                      <a: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t>tránh nhiễm khuẩn, điều trị các ổ viêm amidan, sâu răng.</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358762"/>
                  </a:ext>
                </a:extLst>
              </a:tr>
              <a:tr h="1123599">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28575" marR="28575" algn="just">
                        <a:lnSpc>
                          <a:spcPct val="115000"/>
                        </a:lnSpc>
                        <a:spcAft>
                          <a:spcPts val="0"/>
                        </a:spcAft>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3. </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Bệnh suy thận</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28575" marR="28575" algn="just">
                        <a:lnSpc>
                          <a:spcPct val="115000"/>
                        </a:lnSpc>
                        <a:spcAft>
                          <a:spcPts val="0"/>
                        </a:spcAft>
                      </a:pPr>
                      <a: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t>có nhiều nguyên nhân khác nhau như cao huyết áp, đái tháo đường…</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nSpc>
                          <a:spcPct val="107000"/>
                        </a:lnSpc>
                        <a:spcAft>
                          <a:spcPts val="0"/>
                        </a:spcAft>
                      </a:pPr>
                      <a: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t>buồn nôn, mệt mỏi, mất ngủ, phù nề, huyết áp cao.</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 marR="28575" algn="just">
                        <a:lnSpc>
                          <a:spcPct val="115000"/>
                        </a:lnSpc>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 marR="28575" algn="just">
                        <a:lnSpc>
                          <a:spcPct val="115000"/>
                        </a:lnSpc>
                        <a:spcAft>
                          <a:spcPts val="0"/>
                        </a:spcAft>
                      </a:pPr>
                      <a: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t>phòng tránh các bệnh lí khác về thận, duy trì huyết áp ổn định, bảo vệ cơ thể để tránh hiện tượng mất máu.</a:t>
                      </a:r>
                      <a:b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b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6506515"/>
                  </a:ext>
                </a:extLst>
              </a:tr>
            </a:tbl>
          </a:graphicData>
        </a:graphic>
      </p:graphicFrame>
    </p:spTree>
    <p:extLst>
      <p:ext uri="{BB962C8B-B14F-4D97-AF65-F5344CB8AC3E}">
        <p14:creationId xmlns:p14="http://schemas.microsoft.com/office/powerpoint/2010/main" val="3671152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05" y="817330"/>
            <a:ext cx="10515600" cy="666841"/>
          </a:xfrm>
        </p:spPr>
        <p:txBody>
          <a:bodyPr>
            <a:norm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 </a:t>
            </a:r>
            <a:r>
              <a:rPr lang="en-US" sz="2400" b="1" dirty="0" err="1" smtClean="0">
                <a:solidFill>
                  <a:srgbClr val="002060"/>
                </a:solidFill>
                <a:latin typeface="Times New Roman" panose="02020603050405020304" pitchFamily="18" charset="0"/>
                <a:cs typeface="Times New Roman" panose="02020603050405020304" pitchFamily="18" charset="0"/>
              </a:rPr>
              <a:t>MÔI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TRƯỜNG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TRONG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THỂ</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98564" y="0"/>
            <a:ext cx="11966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smtClean="0">
                <a:solidFill>
                  <a:srgbClr val="152543"/>
                </a:solidFill>
                <a:latin typeface="Times New Roman" panose="02020603050405020304" pitchFamily="18" charset="0"/>
                <a:cs typeface="Times New Roman" panose="02020603050405020304" pitchFamily="18" charset="0"/>
              </a:rPr>
              <a:t>TIẾT</a:t>
            </a:r>
            <a:r>
              <a:rPr lang="en-US" sz="2800" b="1" dirty="0" smtClean="0">
                <a:solidFill>
                  <a:srgbClr val="152543"/>
                </a:solidFill>
                <a:latin typeface="Times New Roman" panose="02020603050405020304" pitchFamily="18" charset="0"/>
                <a:cs typeface="Times New Roman" panose="02020603050405020304" pitchFamily="18" charset="0"/>
              </a:rPr>
              <a:t> 19 – </a:t>
            </a:r>
            <a:r>
              <a:rPr lang="en-US" sz="2800" b="1" dirty="0" err="1" smtClean="0">
                <a:solidFill>
                  <a:srgbClr val="152543"/>
                </a:solidFill>
                <a:latin typeface="Times New Roman" panose="02020603050405020304" pitchFamily="18" charset="0"/>
                <a:cs typeface="Times New Roman" panose="02020603050405020304" pitchFamily="18" charset="0"/>
              </a:rPr>
              <a:t>BÀI</a:t>
            </a:r>
            <a:r>
              <a:rPr lang="en-US" sz="2800" b="1" dirty="0" smtClean="0">
                <a:solidFill>
                  <a:srgbClr val="152543"/>
                </a:solidFill>
                <a:latin typeface="Times New Roman" panose="02020603050405020304" pitchFamily="18" charset="0"/>
                <a:cs typeface="Times New Roman" panose="02020603050405020304" pitchFamily="18" charset="0"/>
              </a:rPr>
              <a:t> 33</a:t>
            </a:r>
            <a:br>
              <a:rPr lang="en-US" sz="2800" b="1" dirty="0" smtClean="0">
                <a:solidFill>
                  <a:srgbClr val="152543"/>
                </a:solidFill>
                <a:latin typeface="Times New Roman" panose="02020603050405020304" pitchFamily="18" charset="0"/>
                <a:cs typeface="Times New Roman" panose="02020603050405020304" pitchFamily="18" charset="0"/>
              </a:rPr>
            </a:b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MÔI</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TRƯỜNG</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TRONG</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CƠ</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THỂ</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VÀ</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HỆ</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BÀI</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TIẾT</a:t>
            </a:r>
            <a:r>
              <a:rPr lang="en-US" sz="2800" b="1" dirty="0" smtClean="0">
                <a:solidFill>
                  <a:srgbClr val="152543"/>
                </a:solidFill>
                <a:latin typeface="Times New Roman" panose="02020603050405020304" pitchFamily="18" charset="0"/>
                <a:cs typeface="Times New Roman" panose="02020603050405020304" pitchFamily="18" charset="0"/>
              </a:rPr>
              <a:t> Ở </a:t>
            </a:r>
            <a:r>
              <a:rPr lang="en-US" sz="2800" b="1" dirty="0" err="1" smtClean="0">
                <a:solidFill>
                  <a:srgbClr val="152543"/>
                </a:solidFill>
                <a:latin typeface="Times New Roman" panose="02020603050405020304" pitchFamily="18" charset="0"/>
                <a:cs typeface="Times New Roman" panose="02020603050405020304" pitchFamily="18" charset="0"/>
              </a:rPr>
              <a:t>NGƯỜI</a:t>
            </a:r>
            <a:r>
              <a:rPr lang="en-US" sz="2800" b="1" dirty="0" smtClean="0">
                <a:solidFill>
                  <a:srgbClr val="152543"/>
                </a:solidFill>
                <a:latin typeface="Times New Roman" panose="02020603050405020304" pitchFamily="18" charset="0"/>
                <a:cs typeface="Times New Roman" panose="02020603050405020304" pitchFamily="18" charset="0"/>
              </a:rPr>
              <a:t/>
            </a:r>
            <a:br>
              <a:rPr lang="en-US" sz="2800" b="1" dirty="0" smtClean="0">
                <a:solidFill>
                  <a:srgbClr val="152543"/>
                </a:solidFill>
                <a:latin typeface="Times New Roman" panose="02020603050405020304" pitchFamily="18" charset="0"/>
                <a:cs typeface="Times New Roman" panose="02020603050405020304" pitchFamily="18" charset="0"/>
              </a:rPr>
            </a:br>
            <a:endParaRPr lang="en-US" sz="2800" dirty="0">
              <a:solidFill>
                <a:srgbClr val="152543"/>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1500" y="1312817"/>
            <a:ext cx="4402183" cy="461665"/>
          </a:xfrm>
          <a:prstGeom prst="rect">
            <a:avLst/>
          </a:prstGeom>
          <a:noFill/>
        </p:spPr>
        <p:txBody>
          <a:bodyPr wrap="square" rtlCol="0">
            <a:spAutoFit/>
          </a:bodyPr>
          <a:lstStyle/>
          <a:p>
            <a:r>
              <a:rPr lang="en-US" sz="2400" dirty="0" smtClean="0">
                <a:solidFill>
                  <a:srgbClr val="FF0000"/>
                </a:solidFill>
              </a:rPr>
              <a:t>1. </a:t>
            </a:r>
            <a:r>
              <a:rPr lang="en-US" sz="2400" dirty="0" err="1" smtClean="0">
                <a:solidFill>
                  <a:srgbClr val="FF0000"/>
                </a:solidFill>
              </a:rPr>
              <a:t>Khái</a:t>
            </a:r>
            <a:r>
              <a:rPr lang="en-US" sz="2400" dirty="0" smtClean="0">
                <a:solidFill>
                  <a:srgbClr val="FF0000"/>
                </a:solidFill>
              </a:rPr>
              <a:t> </a:t>
            </a:r>
            <a:r>
              <a:rPr lang="en-US" sz="2400" dirty="0" err="1" smtClean="0">
                <a:solidFill>
                  <a:srgbClr val="FF0000"/>
                </a:solidFill>
              </a:rPr>
              <a:t>niệm</a:t>
            </a:r>
            <a:r>
              <a:rPr lang="en-US" sz="2400" dirty="0" smtClean="0">
                <a:solidFill>
                  <a:srgbClr val="FF0000"/>
                </a:solidFill>
              </a:rPr>
              <a:t> </a:t>
            </a:r>
            <a:r>
              <a:rPr lang="en-US" sz="2400" dirty="0" err="1" smtClean="0">
                <a:solidFill>
                  <a:srgbClr val="FF0000"/>
                </a:solidFill>
              </a:rPr>
              <a:t>môi</a:t>
            </a:r>
            <a:r>
              <a:rPr lang="en-US" sz="2400" dirty="0" smtClean="0">
                <a:solidFill>
                  <a:srgbClr val="FF0000"/>
                </a:solidFill>
              </a:rPr>
              <a:t> </a:t>
            </a:r>
            <a:r>
              <a:rPr lang="en-US" sz="2400" dirty="0" err="1" smtClean="0">
                <a:solidFill>
                  <a:srgbClr val="FF0000"/>
                </a:solidFill>
              </a:rPr>
              <a:t>trường</a:t>
            </a:r>
            <a:r>
              <a:rPr lang="en-US" sz="2400" dirty="0" smtClean="0">
                <a:solidFill>
                  <a:srgbClr val="FF0000"/>
                </a:solidFill>
              </a:rPr>
              <a:t> </a:t>
            </a:r>
            <a:r>
              <a:rPr lang="en-US" sz="2400" dirty="0" err="1" smtClean="0">
                <a:solidFill>
                  <a:srgbClr val="FF0000"/>
                </a:solidFill>
              </a:rPr>
              <a:t>trong</a:t>
            </a:r>
            <a:r>
              <a:rPr lang="en-US" sz="2400" dirty="0" smtClean="0">
                <a:solidFill>
                  <a:srgbClr val="FF0000"/>
                </a:solidFill>
              </a:rPr>
              <a:t>.</a:t>
            </a:r>
            <a:endParaRPr lang="en-US" sz="2400" dirty="0">
              <a:solidFill>
                <a:srgbClr val="FF0000"/>
              </a:solidFill>
            </a:endParaRPr>
          </a:p>
        </p:txBody>
      </p:sp>
      <p:pic>
        <p:nvPicPr>
          <p:cNvPr id="7" name="Picture 6"/>
          <p:cNvPicPr/>
          <p:nvPr/>
        </p:nvPicPr>
        <p:blipFill rotWithShape="1">
          <a:blip r:embed="rId2"/>
          <a:srcRect t="7276" r="26817"/>
          <a:stretch/>
        </p:blipFill>
        <p:spPr>
          <a:xfrm>
            <a:off x="0" y="1921010"/>
            <a:ext cx="4354664" cy="4274772"/>
          </a:xfrm>
          <a:prstGeom prst="rect">
            <a:avLst/>
          </a:prstGeom>
        </p:spPr>
      </p:pic>
      <p:sp>
        <p:nvSpPr>
          <p:cNvPr id="8" name="TextBox 7"/>
          <p:cNvSpPr txBox="1"/>
          <p:nvPr/>
        </p:nvSpPr>
        <p:spPr>
          <a:xfrm>
            <a:off x="4458576" y="1902272"/>
            <a:ext cx="1525365" cy="461665"/>
          </a:xfrm>
          <a:prstGeom prst="rect">
            <a:avLst/>
          </a:prstGeom>
          <a:noFill/>
        </p:spPr>
        <p:txBody>
          <a:bodyPr wrap="square" rtlCol="0">
            <a:spAutoFit/>
          </a:bodyPr>
          <a:lstStyle/>
          <a:p>
            <a:r>
              <a:rPr lang="en-US" sz="2400" dirty="0" err="1" smtClean="0">
                <a:solidFill>
                  <a:srgbClr val="FF0000"/>
                </a:solidFill>
              </a:rPr>
              <a:t>Tế</a:t>
            </a:r>
            <a:r>
              <a:rPr lang="en-US" sz="2400" dirty="0" smtClean="0">
                <a:solidFill>
                  <a:srgbClr val="FF0000"/>
                </a:solidFill>
              </a:rPr>
              <a:t> </a:t>
            </a:r>
            <a:r>
              <a:rPr lang="en-US" sz="2400" dirty="0" err="1" smtClean="0">
                <a:solidFill>
                  <a:srgbClr val="FF0000"/>
                </a:solidFill>
              </a:rPr>
              <a:t>bào</a:t>
            </a:r>
            <a:endParaRPr lang="en-US" sz="2400" dirty="0">
              <a:solidFill>
                <a:srgbClr val="FF0000"/>
              </a:solidFill>
            </a:endParaRPr>
          </a:p>
        </p:txBody>
      </p:sp>
      <p:sp>
        <p:nvSpPr>
          <p:cNvPr id="9" name="TextBox 8"/>
          <p:cNvSpPr txBox="1"/>
          <p:nvPr/>
        </p:nvSpPr>
        <p:spPr>
          <a:xfrm>
            <a:off x="4444349" y="2435282"/>
            <a:ext cx="2951533" cy="461665"/>
          </a:xfrm>
          <a:prstGeom prst="rect">
            <a:avLst/>
          </a:prstGeom>
          <a:noFill/>
        </p:spPr>
        <p:txBody>
          <a:bodyPr wrap="square" rtlCol="0">
            <a:spAutoFit/>
          </a:bodyPr>
          <a:lstStyle/>
          <a:p>
            <a:r>
              <a:rPr lang="en-US" sz="2400" dirty="0" smtClean="0">
                <a:solidFill>
                  <a:srgbClr val="FF0000"/>
                </a:solidFill>
              </a:rPr>
              <a:t>Mao </a:t>
            </a:r>
            <a:r>
              <a:rPr lang="en-US" sz="2400" dirty="0" err="1" smtClean="0">
                <a:solidFill>
                  <a:srgbClr val="FF0000"/>
                </a:solidFill>
              </a:rPr>
              <a:t>mạch</a:t>
            </a:r>
            <a:r>
              <a:rPr lang="en-US" sz="2400" dirty="0" smtClean="0">
                <a:solidFill>
                  <a:srgbClr val="FF0000"/>
                </a:solidFill>
              </a:rPr>
              <a:t> </a:t>
            </a:r>
            <a:r>
              <a:rPr lang="en-US" sz="2400" dirty="0" err="1" smtClean="0">
                <a:solidFill>
                  <a:srgbClr val="FF0000"/>
                </a:solidFill>
              </a:rPr>
              <a:t>máu</a:t>
            </a:r>
            <a:endParaRPr lang="en-US" sz="2400" dirty="0">
              <a:solidFill>
                <a:srgbClr val="FF0000"/>
              </a:solidFill>
            </a:endParaRPr>
          </a:p>
        </p:txBody>
      </p:sp>
      <p:sp>
        <p:nvSpPr>
          <p:cNvPr id="10" name="TextBox 9"/>
          <p:cNvSpPr txBox="1"/>
          <p:nvPr/>
        </p:nvSpPr>
        <p:spPr>
          <a:xfrm>
            <a:off x="4458575" y="3006489"/>
            <a:ext cx="3381059" cy="461665"/>
          </a:xfrm>
          <a:prstGeom prst="rect">
            <a:avLst/>
          </a:prstGeom>
          <a:noFill/>
        </p:spPr>
        <p:txBody>
          <a:bodyPr wrap="square" rtlCol="0">
            <a:spAutoFit/>
          </a:bodyPr>
          <a:lstStyle/>
          <a:p>
            <a:r>
              <a:rPr lang="en-US" sz="2400" dirty="0" smtClean="0">
                <a:solidFill>
                  <a:srgbClr val="FF0000"/>
                </a:solidFill>
              </a:rPr>
              <a:t>Mao </a:t>
            </a:r>
            <a:r>
              <a:rPr lang="en-US" sz="2400" dirty="0" err="1" smtClean="0">
                <a:solidFill>
                  <a:srgbClr val="FF0000"/>
                </a:solidFill>
              </a:rPr>
              <a:t>mạch</a:t>
            </a:r>
            <a:r>
              <a:rPr lang="en-US" sz="2400" dirty="0" smtClean="0">
                <a:solidFill>
                  <a:srgbClr val="FF0000"/>
                </a:solidFill>
              </a:rPr>
              <a:t> </a:t>
            </a:r>
            <a:r>
              <a:rPr lang="en-US" sz="2400" dirty="0" err="1" smtClean="0">
                <a:solidFill>
                  <a:srgbClr val="FF0000"/>
                </a:solidFill>
              </a:rPr>
              <a:t>bạch</a:t>
            </a:r>
            <a:r>
              <a:rPr lang="en-US" sz="2400" dirty="0" smtClean="0">
                <a:solidFill>
                  <a:srgbClr val="FF0000"/>
                </a:solidFill>
              </a:rPr>
              <a:t> </a:t>
            </a:r>
            <a:r>
              <a:rPr lang="en-US" sz="2400" dirty="0" err="1" smtClean="0">
                <a:solidFill>
                  <a:srgbClr val="FF0000"/>
                </a:solidFill>
              </a:rPr>
              <a:t>huyết</a:t>
            </a:r>
            <a:endParaRPr lang="en-US" sz="2400" dirty="0">
              <a:solidFill>
                <a:srgbClr val="FF0000"/>
              </a:solidFill>
            </a:endParaRPr>
          </a:p>
        </p:txBody>
      </p:sp>
      <p:sp>
        <p:nvSpPr>
          <p:cNvPr id="11" name="TextBox 10"/>
          <p:cNvSpPr txBox="1"/>
          <p:nvPr/>
        </p:nvSpPr>
        <p:spPr>
          <a:xfrm>
            <a:off x="4443961" y="4363083"/>
            <a:ext cx="4377310" cy="461665"/>
          </a:xfrm>
          <a:prstGeom prst="rect">
            <a:avLst/>
          </a:prstGeom>
          <a:noFill/>
        </p:spPr>
        <p:txBody>
          <a:bodyPr wrap="square" rtlCol="0">
            <a:spAutoFit/>
          </a:bodyPr>
          <a:lstStyle/>
          <a:p>
            <a:r>
              <a:rPr lang="en-US" sz="2400" dirty="0" err="1" smtClean="0">
                <a:solidFill>
                  <a:srgbClr val="FF0000"/>
                </a:solidFill>
              </a:rPr>
              <a:t>Khoảng</a:t>
            </a:r>
            <a:r>
              <a:rPr lang="en-US" sz="2400" dirty="0" smtClean="0">
                <a:solidFill>
                  <a:srgbClr val="FF0000"/>
                </a:solidFill>
              </a:rPr>
              <a:t> </a:t>
            </a:r>
            <a:r>
              <a:rPr lang="en-US" sz="2400" dirty="0" err="1" smtClean="0">
                <a:solidFill>
                  <a:srgbClr val="FF0000"/>
                </a:solidFill>
              </a:rPr>
              <a:t>gian</a:t>
            </a:r>
            <a:r>
              <a:rPr lang="en-US" sz="2400" dirty="0" smtClean="0">
                <a:solidFill>
                  <a:srgbClr val="FF0000"/>
                </a:solidFill>
              </a:rPr>
              <a:t> </a:t>
            </a:r>
            <a:r>
              <a:rPr lang="en-US" sz="2400" dirty="0" err="1" smtClean="0">
                <a:solidFill>
                  <a:srgbClr val="FF0000"/>
                </a:solidFill>
              </a:rPr>
              <a:t>bào</a:t>
            </a:r>
            <a:r>
              <a:rPr lang="en-US" sz="2400" dirty="0" smtClean="0">
                <a:solidFill>
                  <a:srgbClr val="FF0000"/>
                </a:solidFill>
              </a:rPr>
              <a:t> ( </a:t>
            </a:r>
            <a:r>
              <a:rPr lang="en-US" sz="2400" dirty="0" err="1" smtClean="0">
                <a:solidFill>
                  <a:srgbClr val="FF0000"/>
                </a:solidFill>
              </a:rPr>
              <a:t>chứa</a:t>
            </a:r>
            <a:r>
              <a:rPr lang="en-US" sz="2400" dirty="0" smtClean="0">
                <a:solidFill>
                  <a:srgbClr val="FF0000"/>
                </a:solidFill>
              </a:rPr>
              <a:t> </a:t>
            </a:r>
            <a:r>
              <a:rPr lang="en-US" sz="2400" dirty="0" err="1" smtClean="0">
                <a:solidFill>
                  <a:srgbClr val="FF0000"/>
                </a:solidFill>
              </a:rPr>
              <a:t>dịch</a:t>
            </a:r>
            <a:r>
              <a:rPr lang="en-US" sz="2400" dirty="0" smtClean="0">
                <a:solidFill>
                  <a:srgbClr val="FF0000"/>
                </a:solidFill>
              </a:rPr>
              <a:t> </a:t>
            </a:r>
            <a:r>
              <a:rPr lang="en-US" sz="2400" dirty="0" err="1" smtClean="0">
                <a:solidFill>
                  <a:srgbClr val="FF0000"/>
                </a:solidFill>
              </a:rPr>
              <a:t>mô</a:t>
            </a:r>
            <a:r>
              <a:rPr lang="en-US" sz="2400" dirty="0" smtClean="0">
                <a:solidFill>
                  <a:srgbClr val="FF0000"/>
                </a:solidFill>
              </a:rPr>
              <a:t>)</a:t>
            </a:r>
            <a:endParaRPr lang="en-US" sz="2400" dirty="0">
              <a:solidFill>
                <a:srgbClr val="FF0000"/>
              </a:solidFill>
            </a:endParaRPr>
          </a:p>
        </p:txBody>
      </p:sp>
      <p:sp>
        <p:nvSpPr>
          <p:cNvPr id="12" name="Rectangle 11"/>
          <p:cNvSpPr/>
          <p:nvPr/>
        </p:nvSpPr>
        <p:spPr>
          <a:xfrm>
            <a:off x="4088880" y="4937293"/>
            <a:ext cx="8203096" cy="1014380"/>
          </a:xfrm>
          <a:prstGeom prst="rect">
            <a:avLst/>
          </a:prstGeom>
        </p:spPr>
        <p:txBody>
          <a:bodyPr wrap="square">
            <a:spAutoFit/>
          </a:bodyPr>
          <a:lstStyle/>
          <a:p>
            <a:pPr indent="394970">
              <a:lnSpc>
                <a:spcPct val="107000"/>
              </a:lnSpc>
              <a:spcBef>
                <a:spcPts val="600"/>
              </a:spcBef>
              <a:spcAft>
                <a:spcPts val="600"/>
              </a:spcAft>
            </a:pPr>
            <a:r>
              <a:rPr lang="vi-VN"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Xác định trên hình thành phần của môi trường trong cơ thể? Nêu mối quan hệ giữa các thành phần đó.</a:t>
            </a:r>
            <a:endParaRPr lang="en-US"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3504031" y="6215153"/>
            <a:ext cx="9278471" cy="468077"/>
          </a:xfrm>
          <a:prstGeom prst="rect">
            <a:avLst/>
          </a:prstGeom>
        </p:spPr>
        <p:txBody>
          <a:bodyPr wrap="square">
            <a:spAutoFit/>
          </a:bodyPr>
          <a:lstStyle/>
          <a:p>
            <a:pPr indent="450215" algn="just">
              <a:lnSpc>
                <a:spcPct val="107000"/>
              </a:lnSpc>
              <a:spcBef>
                <a:spcPts val="600"/>
              </a:spcBef>
              <a:spcAft>
                <a:spcPts val="600"/>
              </a:spcAft>
            </a:pPr>
            <a:r>
              <a:rPr lang="vi-VN"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Môi trường trong cơ thể bao gồm máu, nước mô và bạch huyết.</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4"/>
          <p:cNvSpPr>
            <a:spLocks noChangeArrowheads="1"/>
          </p:cNvSpPr>
          <p:nvPr/>
        </p:nvSpPr>
        <p:spPr bwMode="auto">
          <a:xfrm flipH="1">
            <a:off x="2877671" y="5383302"/>
            <a:ext cx="470647" cy="147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altLang="en-US" sz="8983" b="0" dirty="0" smtClean="0">
                <a:solidFill>
                  <a:srgbClr val="FF3300"/>
                </a:solidFill>
                <a:sym typeface="Wingdings" panose="05000000000000000000" pitchFamily="2" charset="2"/>
              </a:rPr>
              <a:t></a:t>
            </a:r>
          </a:p>
        </p:txBody>
      </p:sp>
    </p:spTree>
    <p:extLst>
      <p:ext uri="{BB962C8B-B14F-4D97-AF65-F5344CB8AC3E}">
        <p14:creationId xmlns:p14="http://schemas.microsoft.com/office/powerpoint/2010/main" val="72708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par>
                          <p:cTn id="23" fill="hold">
                            <p:stCondLst>
                              <p:cond delay="2000"/>
                            </p:stCondLst>
                            <p:childTnLst>
                              <p:par>
                                <p:cTn id="24" presetID="6"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par>
                          <p:cTn id="27" fill="hold">
                            <p:stCondLst>
                              <p:cond delay="4000"/>
                            </p:stCondLst>
                            <p:childTnLst>
                              <p:par>
                                <p:cTn id="28" presetID="6"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par>
                          <p:cTn id="31" fill="hold">
                            <p:stCondLst>
                              <p:cond delay="6000"/>
                            </p:stCondLst>
                            <p:childTnLst>
                              <p:par>
                                <p:cTn id="32" presetID="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421105" y="716801"/>
            <a:ext cx="112816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800000"/>
                </a:solidFill>
                <a:latin typeface="Times New Roman" panose="02020603050405020304" pitchFamily="18" charset="0"/>
              </a:rPr>
              <a:t>3/ </a:t>
            </a:r>
            <a:r>
              <a:rPr lang="en-US" altLang="en-US" sz="2400" b="1" dirty="0" err="1" smtClean="0">
                <a:solidFill>
                  <a:srgbClr val="800000"/>
                </a:solidFill>
                <a:latin typeface="Times New Roman" panose="02020603050405020304" pitchFamily="18" charset="0"/>
              </a:rPr>
              <a:t>MỘT</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SỐ</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BỆNH</a:t>
            </a:r>
            <a:r>
              <a:rPr lang="en-US" altLang="en-US" sz="2400" b="1" dirty="0" smtClean="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VỀ</a:t>
            </a:r>
            <a:r>
              <a:rPr lang="en-US" altLang="en-US" sz="2400" b="1" dirty="0" smtClean="0">
                <a:solidFill>
                  <a:srgbClr val="800000"/>
                </a:solidFill>
                <a:latin typeface="Times New Roman" panose="02020603050405020304" pitchFamily="18" charset="0"/>
              </a:rPr>
              <a:t>  </a:t>
            </a:r>
            <a:r>
              <a:rPr lang="en-US" altLang="en-US" sz="2400" b="1" dirty="0">
                <a:solidFill>
                  <a:srgbClr val="800000"/>
                </a:solidFill>
                <a:latin typeface="Times New Roman" panose="02020603050405020304" pitchFamily="18" charset="0"/>
              </a:rPr>
              <a:t>HỆ </a:t>
            </a:r>
            <a:r>
              <a:rPr lang="en-US" altLang="en-US" sz="2400" b="1" dirty="0" err="1">
                <a:solidFill>
                  <a:srgbClr val="800000"/>
                </a:solidFill>
                <a:latin typeface="Times New Roman" panose="02020603050405020304" pitchFamily="18" charset="0"/>
              </a:rPr>
              <a:t>BÀI</a:t>
            </a:r>
            <a:r>
              <a:rPr lang="en-US" altLang="en-US" sz="2400" b="1" dirty="0">
                <a:solidFill>
                  <a:srgbClr val="800000"/>
                </a:solidFill>
                <a:latin typeface="Times New Roman" panose="02020603050405020304" pitchFamily="18" charset="0"/>
              </a:rPr>
              <a:t> </a:t>
            </a:r>
            <a:r>
              <a:rPr lang="en-US" altLang="en-US" sz="2400" b="1" dirty="0" err="1" smtClean="0">
                <a:solidFill>
                  <a:srgbClr val="800000"/>
                </a:solidFill>
                <a:latin typeface="Times New Roman" panose="02020603050405020304" pitchFamily="18" charset="0"/>
              </a:rPr>
              <a:t>TIẾT</a:t>
            </a:r>
            <a:endParaRPr lang="en-US" altLang="en-US" sz="2400" b="1" dirty="0">
              <a:solidFill>
                <a:srgbClr val="800000"/>
              </a:solidFill>
              <a:latin typeface="Times New Roman" panose="02020603050405020304" pitchFamily="18" charset="0"/>
            </a:endParaRPr>
          </a:p>
        </p:txBody>
      </p:sp>
      <p:pic>
        <p:nvPicPr>
          <p:cNvPr id="9" name="Picture 75" descr="viet3">
            <a:extLst>
              <a:ext uri="{FF2B5EF4-FFF2-40B4-BE49-F238E27FC236}">
                <a16:creationId xmlns:a16="http://schemas.microsoft.com/office/drawing/2014/main" id="{F629B4BE-06C6-5A83-94C0-8EF629504815}"/>
              </a:ext>
            </a:extLst>
          </p:cNvPr>
          <p:cNvPicPr>
            <a:picLocks noChangeAspect="1" noChangeArrowheads="1" noCrop="1"/>
          </p:cNvPicPr>
          <p:nvPr/>
        </p:nvPicPr>
        <p:blipFill>
          <a:blip r:embed="rId2"/>
          <a:srcRect/>
          <a:stretch>
            <a:fillRect/>
          </a:stretch>
        </p:blipFill>
        <p:spPr bwMode="auto">
          <a:xfrm>
            <a:off x="10707261" y="672036"/>
            <a:ext cx="723901"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A939945-980D-4BAB-A84F-279FCE88BD02}"/>
              </a:ext>
            </a:extLst>
          </p:cNvPr>
          <p:cNvSpPr txBox="1"/>
          <p:nvPr/>
        </p:nvSpPr>
        <p:spPr>
          <a:xfrm>
            <a:off x="424070" y="1568419"/>
            <a:ext cx="11489634" cy="4524315"/>
          </a:xfrm>
          <a:prstGeom prst="rect">
            <a:avLst/>
          </a:prstGeom>
          <a:noFill/>
        </p:spPr>
        <p:txBody>
          <a:bodyPr wrap="square" rtlCol="0">
            <a:spAutoFit/>
          </a:bodyPr>
          <a:lstStyle/>
          <a:p>
            <a:pPr marL="457200" indent="-457200">
              <a:buFontTx/>
              <a:buChar char="-"/>
            </a:pPr>
            <a:r>
              <a:rPr lang="en-US" sz="3200" dirty="0" err="1"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Có</a:t>
            </a:r>
            <a:r>
              <a:rPr lang="en-US" sz="3200"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nhiều</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bệnh</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liên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quan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đến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hệ</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tiết</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nước</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tiểu</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Sỏi</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thận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viêm</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cầu</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thận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suy</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thận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endParaRPr lang="en-US" sz="3200"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r>
              <a:rPr lang="en-US" sz="3200"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Nguyên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nhân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do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nhiễm</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khuẩn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thói</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quen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ăn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uống</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sinh</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hoạt</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không</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lành</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mạnh</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t>
            </a:r>
          </a:p>
          <a:p>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Để</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bảo</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vệ</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hệ</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tiết</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nước</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tiểu</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cần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t>
            </a:r>
          </a:p>
          <a:p>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Thường</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xuyên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giữ</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vệ</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sinh</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cơ</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thể</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cũng</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như</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vệ</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sinh</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hệ</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tiết</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nước</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tiểu</a:t>
            </a:r>
            <a:endPar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Khẩu</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phần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ăn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uống</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hợp</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lý</a:t>
            </a:r>
            <a:endPar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Khi</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muốn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đi</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tiểu</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thì</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nên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đi</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ngay</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không</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nên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nhịn</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lâu</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1456654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257" y="674078"/>
            <a:ext cx="11001828" cy="830997"/>
          </a:xfrm>
          <a:prstGeom prst="rect">
            <a:avLst/>
          </a:prstGeom>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Đọc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tin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bảng</a:t>
            </a:r>
            <a:r>
              <a:rPr lang="en-US" sz="2400" dirty="0">
                <a:solidFill>
                  <a:srgbClr val="FF0000"/>
                </a:solidFill>
                <a:latin typeface="Times New Roman" panose="02020603050405020304" pitchFamily="18" charset="0"/>
                <a:cs typeface="Times New Roman" panose="02020603050405020304" pitchFamily="18" charset="0"/>
              </a:rPr>
              <a:t> 35.1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xuất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rồi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mẫu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bảng</a:t>
            </a:r>
            <a:r>
              <a:rPr lang="en-US" sz="2400" dirty="0">
                <a:solidFill>
                  <a:srgbClr val="FF0000"/>
                </a:solidFill>
                <a:latin typeface="Times New Roman" panose="02020603050405020304" pitchFamily="18" charset="0"/>
                <a:cs typeface="Times New Roman" panose="02020603050405020304" pitchFamily="18" charset="0"/>
              </a:rPr>
              <a:t> 35.1</a:t>
            </a:r>
          </a:p>
        </p:txBody>
      </p:sp>
      <p:graphicFrame>
        <p:nvGraphicFramePr>
          <p:cNvPr id="5" name="Table 4"/>
          <p:cNvGraphicFramePr>
            <a:graphicFrameLocks noGrp="1"/>
          </p:cNvGraphicFramePr>
          <p:nvPr>
            <p:extLst/>
          </p:nvPr>
        </p:nvGraphicFramePr>
        <p:xfrm>
          <a:off x="986973" y="1727953"/>
          <a:ext cx="10043883" cy="4984527"/>
        </p:xfrm>
        <a:graphic>
          <a:graphicData uri="http://schemas.openxmlformats.org/drawingml/2006/table">
            <a:tbl>
              <a:tblPr firstRow="1" firstCol="1" bandRow="1"/>
              <a:tblGrid>
                <a:gridCol w="3347961">
                  <a:extLst>
                    <a:ext uri="{9D8B030D-6E8A-4147-A177-3AD203B41FA5}">
                      <a16:colId xmlns:a16="http://schemas.microsoft.com/office/drawing/2014/main" val="20000"/>
                    </a:ext>
                  </a:extLst>
                </a:gridCol>
                <a:gridCol w="3347961">
                  <a:extLst>
                    <a:ext uri="{9D8B030D-6E8A-4147-A177-3AD203B41FA5}">
                      <a16:colId xmlns:a16="http://schemas.microsoft.com/office/drawing/2014/main" val="20001"/>
                    </a:ext>
                  </a:extLst>
                </a:gridCol>
                <a:gridCol w="3347961">
                  <a:extLst>
                    <a:ext uri="{9D8B030D-6E8A-4147-A177-3AD203B41FA5}">
                      <a16:colId xmlns:a16="http://schemas.microsoft.com/office/drawing/2014/main" val="20002"/>
                    </a:ext>
                  </a:extLst>
                </a:gridCol>
              </a:tblGrid>
              <a:tr h="456210">
                <a:tc>
                  <a:txBody>
                    <a:bodyPr/>
                    <a:lstStyle/>
                    <a:p>
                      <a:pPr>
                        <a:lnSpc>
                          <a:spcPct val="107000"/>
                        </a:lnSpc>
                        <a:spcAft>
                          <a:spcPts val="0"/>
                        </a:spcAft>
                      </a:pP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Nguy cơ xảy ra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Đề xuất biện pháp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29400">
                <a:tc>
                  <a:txBody>
                    <a:bodyPr/>
                    <a:lstStyle/>
                    <a:p>
                      <a:pPr>
                        <a:lnSpc>
                          <a:spcPct val="107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mặn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Hệ bài tiết làm việc quá tải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9400">
                <a:tc>
                  <a:txBody>
                    <a:bodyPr/>
                    <a:lstStyle/>
                    <a:p>
                      <a:pPr>
                        <a:lnSpc>
                          <a:spcPct val="107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29400">
                <a:tc>
                  <a:txBody>
                    <a:bodyPr/>
                    <a:lstStyle/>
                    <a:p>
                      <a:pPr>
                        <a:lnSpc>
                          <a:spcPct val="107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Nhịn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sỏi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29400">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Không giữ vệ sinh hệ bài tiết nước tiểu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86122">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Ăn thức ăn ôi thiu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6" name="Rectangle 5">
            <a:extLst>
              <a:ext uri="{FF2B5EF4-FFF2-40B4-BE49-F238E27FC236}">
                <a16:creationId xmlns:a16="http://schemas.microsoft.com/office/drawing/2014/main" id="{C5F8DB9E-B226-43D5-9726-2B43F6F8BCEF}"/>
              </a:ext>
            </a:extLst>
          </p:cNvPr>
          <p:cNvSpPr/>
          <p:nvPr/>
        </p:nvSpPr>
        <p:spPr>
          <a:xfrm>
            <a:off x="5235524" y="188631"/>
            <a:ext cx="2417650" cy="369332"/>
          </a:xfrm>
          <a:prstGeom prst="rect">
            <a:avLst/>
          </a:prstGeom>
          <a:noFill/>
        </p:spPr>
        <p:txBody>
          <a:bodyPr wrap="none" lIns="91440" tIns="45720" rIns="91440" bIns="45720">
            <a:spAutoFit/>
          </a:bodyPr>
          <a:lstStyle/>
          <a:p>
            <a:pPr algn="ctr"/>
            <a:r>
              <a:rPr lang="en-US" b="1" dirty="0" err="1" smtClean="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imes New Roman" panose="02020603050405020304" pitchFamily="18" charset="0"/>
                <a:ea typeface="Tahoma" panose="020B0604030504040204" pitchFamily="34" charset="0"/>
                <a:cs typeface="Times New Roman" panose="02020603050405020304" pitchFamily="18" charset="0"/>
              </a:rPr>
              <a:t>HOẠT</a:t>
            </a:r>
            <a:r>
              <a:rPr lang="en-US" b="1" dirty="0" smtClean="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b="1" dirty="0" err="1" smtClean="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imes New Roman" panose="02020603050405020304" pitchFamily="18" charset="0"/>
                <a:ea typeface="Tahoma" panose="020B0604030504040204" pitchFamily="34" charset="0"/>
                <a:cs typeface="Times New Roman" panose="02020603050405020304" pitchFamily="18" charset="0"/>
              </a:rPr>
              <a:t>ĐỘNG</a:t>
            </a:r>
            <a:r>
              <a:rPr lang="en-US" b="1" dirty="0" smtClean="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b="1" dirty="0" err="1" smtClean="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imes New Roman" panose="02020603050405020304" pitchFamily="18" charset="0"/>
                <a:ea typeface="Tahoma" panose="020B0604030504040204" pitchFamily="34" charset="0"/>
                <a:cs typeface="Times New Roman" panose="02020603050405020304" pitchFamily="18" charset="0"/>
              </a:rPr>
              <a:t>NHÓM</a:t>
            </a:r>
            <a:endParaRPr lang="en-US"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62814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83771" y="395514"/>
          <a:ext cx="10624458" cy="6252435"/>
        </p:xfrm>
        <a:graphic>
          <a:graphicData uri="http://schemas.openxmlformats.org/drawingml/2006/table">
            <a:tbl>
              <a:tblPr firstRow="1" firstCol="1" bandRow="1"/>
              <a:tblGrid>
                <a:gridCol w="3541486">
                  <a:extLst>
                    <a:ext uri="{9D8B030D-6E8A-4147-A177-3AD203B41FA5}">
                      <a16:colId xmlns:a16="http://schemas.microsoft.com/office/drawing/2014/main" val="20000"/>
                    </a:ext>
                  </a:extLst>
                </a:gridCol>
                <a:gridCol w="3541486">
                  <a:extLst>
                    <a:ext uri="{9D8B030D-6E8A-4147-A177-3AD203B41FA5}">
                      <a16:colId xmlns:a16="http://schemas.microsoft.com/office/drawing/2014/main" val="20001"/>
                    </a:ext>
                  </a:extLst>
                </a:gridCol>
                <a:gridCol w="3541486">
                  <a:extLst>
                    <a:ext uri="{9D8B030D-6E8A-4147-A177-3AD203B41FA5}">
                      <a16:colId xmlns:a16="http://schemas.microsoft.com/office/drawing/2014/main" val="20002"/>
                    </a:ext>
                  </a:extLst>
                </a:gridCol>
              </a:tblGrid>
              <a:tr h="251898">
                <a:tc>
                  <a:txBody>
                    <a:bodyPr/>
                    <a:lstStyle/>
                    <a:p>
                      <a:pPr>
                        <a:lnSpc>
                          <a:spcPct val="107000"/>
                        </a:lnSpc>
                        <a:spcAft>
                          <a:spcPts val="0"/>
                        </a:spcAf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031734">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Ăn quá mặn, quá chua, nhiều đường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tải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Khẩu phần ăn uống hợp lí: Không ăn quá nhiều protein, quá mặn, quá chua, quá nhiều chất tạo sỏi.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46857">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Không uống đủ nước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Giảm khả năng bài tiết nước tiểu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Khẩu phần ăn uống hợp lí: Uống đủ nước.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41816">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Nhịn đi tiểu khi buồn tiểu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Tăng nguy cơ lắng sỏi trong hệ bài tiết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Khi muốn đi tiểu thì nên đi ngay. Không nên nhịn lâu.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36775">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Không giữ vệ sinh hệ bài tiết nước tiểu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Tăng nguy cơ viêm nhiễm hệ bài tiết nước tiểu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Thường xuyên giữ vệ sinh cho toàn cơ thể cũng như cho hệ bài tiết nước tiểu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36775">
                <a:tc>
                  <a:txBody>
                    <a:bodyPr/>
                    <a:lstStyle/>
                    <a:p>
                      <a:pPr>
                        <a:lnSpc>
                          <a:spcPct val="107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848" marR="31848" marT="31848" marB="31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7752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Khi</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biểu</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hiện</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bệnh</a:t>
            </a:r>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về thận</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làm</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nào</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để</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xác</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định</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chắc</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chắn</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mắc</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bệnh</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hay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không</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pic>
        <p:nvPicPr>
          <p:cNvPr id="1026" name="Picture 2" descr="Siêu âm hệ tiết niệu ở trẻ em và những điều ba mẹ cần biết">
            <a:extLst>
              <a:ext uri="{FF2B5EF4-FFF2-40B4-BE49-F238E27FC236}">
                <a16:creationId xmlns:a16="http://schemas.microsoft.com/office/drawing/2014/main" id="{0E91B8FE-B0C2-4D3A-A01B-BC2CA143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324100"/>
            <a:ext cx="5632450" cy="3745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ớng dẫn cách đọc kết quả xét nghiệm nước tiểu dễ hiểu nhất">
            <a:extLst>
              <a:ext uri="{FF2B5EF4-FFF2-40B4-BE49-F238E27FC236}">
                <a16:creationId xmlns:a16="http://schemas.microsoft.com/office/drawing/2014/main" id="{D2E6529E-EC3C-4066-A342-DCCAFA19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344718"/>
            <a:ext cx="5632450" cy="3757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D8CAD-883E-4B93-81C6-49EA6B502ECB}"/>
              </a:ext>
            </a:extLst>
          </p:cNvPr>
          <p:cNvSpPr txBox="1"/>
          <p:nvPr/>
        </p:nvSpPr>
        <p:spPr>
          <a:xfrm>
            <a:off x="800100" y="6115050"/>
            <a:ext cx="4914900" cy="584775"/>
          </a:xfrm>
          <a:prstGeom prst="rect">
            <a:avLst/>
          </a:prstGeom>
          <a:noFill/>
        </p:spPr>
        <p:txBody>
          <a:bodyPr wrap="square" rtlCol="0">
            <a:spAutoFit/>
          </a:bodyPr>
          <a:lstStyle/>
          <a:p>
            <a:pPr algn="ctr"/>
            <a:r>
              <a:rPr lang="en-US" sz="3200" dirty="0" err="1">
                <a:latin typeface="Times New Roman" panose="02020603050405020304" pitchFamily="18" charset="0"/>
                <a:ea typeface="Tahoma" panose="020B0604030504040204" pitchFamily="34" charset="0"/>
                <a:cs typeface="Times New Roman" panose="02020603050405020304" pitchFamily="18" charset="0"/>
              </a:rPr>
              <a:t>Siêu</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âm</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5D1A10A-502B-401F-92B1-A5EF6666B61D}"/>
              </a:ext>
            </a:extLst>
          </p:cNvPr>
          <p:cNvSpPr txBox="1"/>
          <p:nvPr/>
        </p:nvSpPr>
        <p:spPr>
          <a:xfrm>
            <a:off x="6629400" y="6115050"/>
            <a:ext cx="4914900" cy="584775"/>
          </a:xfrm>
          <a:prstGeom prst="rect">
            <a:avLst/>
          </a:prstGeom>
          <a:noFill/>
        </p:spPr>
        <p:txBody>
          <a:bodyPr wrap="square" rtlCol="0">
            <a:spAutoFit/>
          </a:bodyPr>
          <a:lstStyle/>
          <a:p>
            <a:pPr algn="ctr"/>
            <a:r>
              <a:rPr lang="en-US" sz="3200" dirty="0" err="1">
                <a:latin typeface="Times New Roman" panose="02020603050405020304" pitchFamily="18" charset="0"/>
                <a:ea typeface="Tahoma" panose="020B0604030504040204" pitchFamily="34" charset="0"/>
                <a:cs typeface="Times New Roman" panose="02020603050405020304" pitchFamily="18" charset="0"/>
              </a:rPr>
              <a:t>Xét</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nghiệm</a:t>
            </a:r>
            <a:r>
              <a:rPr lang="en-US" sz="3200" dirty="0">
                <a:latin typeface="Times New Roman" panose="02020603050405020304" pitchFamily="18" charset="0"/>
                <a:ea typeface="Tahoma" panose="020B0604030504040204" pitchFamily="34" charset="0"/>
                <a:cs typeface="Times New Roman" panose="02020603050405020304" pitchFamily="18" charset="0"/>
              </a:rPr>
              <a:t> n</a:t>
            </a:r>
            <a:r>
              <a:rPr lang="vi-VN" sz="3200" dirty="0">
                <a:latin typeface="Times New Roman" panose="02020603050405020304" pitchFamily="18" charset="0"/>
                <a:ea typeface="Tahoma" panose="020B0604030504040204" pitchFamily="34" charset="0"/>
                <a:cs typeface="Times New Roman" panose="02020603050405020304" pitchFamily="18" charset="0"/>
              </a:rPr>
              <a:t>ư</a:t>
            </a:r>
            <a:r>
              <a:rPr lang="en-US" sz="3200" dirty="0" err="1">
                <a:latin typeface="Times New Roman" panose="02020603050405020304" pitchFamily="18" charset="0"/>
                <a:ea typeface="Tahoma" panose="020B0604030504040204" pitchFamily="34" charset="0"/>
                <a:cs typeface="Times New Roman" panose="02020603050405020304" pitchFamily="18" charset="0"/>
              </a:rPr>
              <a:t>ớc</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tiểu</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90714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1384995"/>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Vì</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sao</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bị</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bệnh</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thận</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bác</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sĩ</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khuyên</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nên</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tránh</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sử</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dụng</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thực</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phẩm</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đóng</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hộp</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thịt</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đã</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qua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chế</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biến</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xúc</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xích</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thịt</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nguội</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endPar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0" name="Picture 2" descr="Cách chọn mua và bảo quản thực phẩm đóng hộp">
            <a:extLst>
              <a:ext uri="{FF2B5EF4-FFF2-40B4-BE49-F238E27FC236}">
                <a16:creationId xmlns:a16="http://schemas.microsoft.com/office/drawing/2014/main" id="{32850156-F5A4-42E2-9357-94AE8AD1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43150"/>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Delay 2">
            <a:extLst>
              <a:ext uri="{FF2B5EF4-FFF2-40B4-BE49-F238E27FC236}">
                <a16:creationId xmlns:a16="http://schemas.microsoft.com/office/drawing/2014/main" id="{340C069A-73C2-40F2-9AEB-383043E5944B}"/>
              </a:ext>
            </a:extLst>
          </p:cNvPr>
          <p:cNvSpPr/>
          <p:nvPr/>
        </p:nvSpPr>
        <p:spPr>
          <a:xfrm>
            <a:off x="8667750" y="2819400"/>
            <a:ext cx="3200400" cy="34671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Vì</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đồ</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hộp</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chứa</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hàm</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lượng</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natri</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cao</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thịt</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đã</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qua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chế</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biến</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chứa</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muối</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chất</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bảo</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quản</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179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a:extLst>
              <a:ext uri="{FF2B5EF4-FFF2-40B4-BE49-F238E27FC236}">
                <a16:creationId xmlns:a16="http://schemas.microsoft.com/office/drawing/2014/main" id="{DA3B2AA2-FE18-4D2F-A50E-933376F3C7BA}"/>
              </a:ext>
            </a:extLst>
          </p:cNvPr>
          <p:cNvSpPr txBox="1">
            <a:spLocks noChangeArrowheads="1"/>
          </p:cNvSpPr>
          <p:nvPr/>
        </p:nvSpPr>
        <p:spPr bwMode="auto">
          <a:xfrm>
            <a:off x="203392" y="758230"/>
            <a:ext cx="112816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latin typeface="Times New Roman" panose="02020603050405020304" pitchFamily="18" charset="0"/>
              </a:rPr>
              <a:t>4/ </a:t>
            </a:r>
            <a:r>
              <a:rPr lang="en-US" altLang="en-US" sz="2400" b="1" dirty="0">
                <a:latin typeface="Times New Roman" panose="02020603050405020304" pitchFamily="18" charset="0"/>
              </a:rPr>
              <a:t>MỘT SỐ THÀNH TỰU CHẠY THẬN, GHÉP THẬN NHÂN TẠO</a:t>
            </a:r>
          </a:p>
        </p:txBody>
      </p:sp>
      <p:sp>
        <p:nvSpPr>
          <p:cNvPr id="3" name="Rectangle 2"/>
          <p:cNvSpPr/>
          <p:nvPr/>
        </p:nvSpPr>
        <p:spPr>
          <a:xfrm>
            <a:off x="1669144" y="2206344"/>
            <a:ext cx="8766628" cy="2246769"/>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a:t>
            </a:r>
            <a:endParaRPr lang="en-US" sz="2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431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39EF2-4828-41F6-924A-B35C31FC9B29}"/>
              </a:ext>
            </a:extLst>
          </p:cNvPr>
          <p:cNvSpPr/>
          <p:nvPr/>
        </p:nvSpPr>
        <p:spPr>
          <a:xfrm>
            <a:off x="2182191" y="414635"/>
            <a:ext cx="9355446" cy="3354765"/>
          </a:xfrm>
          <a:prstGeom prst="rect">
            <a:avLst/>
          </a:prstGeom>
          <a:noFill/>
        </p:spPr>
        <p:txBody>
          <a:bodyPr wrap="none" lIns="91440" tIns="45720" rIns="91440" bIns="45720">
            <a:spAutoFit/>
          </a:bodyPr>
          <a:lstStyle/>
          <a:p>
            <a:r>
              <a:rPr lang="en-US" sz="3600" b="1" dirty="0" err="1">
                <a:latin typeface="Tahoma" panose="020B0604030504040204" pitchFamily="34" charset="0"/>
                <a:ea typeface="Tahoma" panose="020B0604030504040204" pitchFamily="34" charset="0"/>
                <a:cs typeface="Tahoma" panose="020B0604030504040204" pitchFamily="34" charset="0"/>
              </a:rPr>
              <a:t>Kỳ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tích</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quả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thận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ghép</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sống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gần</a:t>
            </a:r>
            <a:r>
              <a:rPr lang="en-US" sz="3600" b="1" dirty="0">
                <a:latin typeface="Tahoma" panose="020B0604030504040204" pitchFamily="34" charset="0"/>
                <a:ea typeface="Tahoma" panose="020B0604030504040204" pitchFamily="34" charset="0"/>
                <a:cs typeface="Tahoma" panose="020B0604030504040204" pitchFamily="34" charset="0"/>
              </a:rPr>
              <a:t> 30 </a:t>
            </a:r>
            <a:r>
              <a:rPr lang="en-US" sz="3600" b="1" dirty="0" err="1">
                <a:latin typeface="Tahoma" panose="020B0604030504040204" pitchFamily="34" charset="0"/>
                <a:ea typeface="Tahoma" panose="020B0604030504040204" pitchFamily="34" charset="0"/>
                <a:cs typeface="Tahoma" panose="020B0604030504040204" pitchFamily="34" charset="0"/>
              </a:rPr>
              <a:t>năm</a:t>
            </a:r>
            <a:endParaRPr lang="en-US" sz="3600" b="1" dirty="0">
              <a:latin typeface="Tahoma" panose="020B0604030504040204" pitchFamily="34" charset="0"/>
              <a:ea typeface="Tahoma" panose="020B0604030504040204" pitchFamily="34" charset="0"/>
              <a:cs typeface="Tahoma" panose="020B0604030504040204" pitchFamily="34" charset="0"/>
            </a:endParaRPr>
          </a:p>
          <a:p>
            <a:r>
              <a:rPr lang="en-US" sz="8800" dirty="0">
                <a:latin typeface="Tahoma" panose="020B0604030504040204" pitchFamily="34" charset="0"/>
                <a:ea typeface="Tahoma" panose="020B0604030504040204" pitchFamily="34" charset="0"/>
                <a:cs typeface="Tahoma" panose="020B0604030504040204" pitchFamily="34" charset="0"/>
              </a:rPr>
              <a:t/>
            </a:r>
            <a:br>
              <a:rPr lang="en-US" sz="8800" dirty="0">
                <a:latin typeface="Tahoma" panose="020B0604030504040204" pitchFamily="34" charset="0"/>
                <a:ea typeface="Tahoma" panose="020B0604030504040204" pitchFamily="34" charset="0"/>
                <a:cs typeface="Tahoma" panose="020B0604030504040204" pitchFamily="34" charset="0"/>
              </a:rPr>
            </a:b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descr="https://static-images.vnncdn.net/files/publish/2023/3/16/ghep-than-1008.jpg">
            <a:extLst>
              <a:ext uri="{FF2B5EF4-FFF2-40B4-BE49-F238E27FC236}">
                <a16:creationId xmlns:a16="http://schemas.microsoft.com/office/drawing/2014/main" id="{1ADEB07B-6D80-40C2-A227-3CFA9F0B2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390650"/>
            <a:ext cx="8637653"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709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ác cá nhận được nhận Bằng khen của UBND TP.">
            <a:extLst>
              <a:ext uri="{FF2B5EF4-FFF2-40B4-BE49-F238E27FC236}">
                <a16:creationId xmlns:a16="http://schemas.microsoft.com/office/drawing/2014/main" id="{BAE19F05-ACD4-42D2-9B05-1B148EC6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8238"/>
            <a:ext cx="9101226" cy="5472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BA456D-287E-43D0-B091-D5E0606AC378}"/>
              </a:ext>
            </a:extLst>
          </p:cNvPr>
          <p:cNvSpPr/>
          <p:nvPr/>
        </p:nvSpPr>
        <p:spPr>
          <a:xfrm>
            <a:off x="1896441" y="147935"/>
            <a:ext cx="10162209" cy="5632311"/>
          </a:xfrm>
          <a:prstGeom prst="rect">
            <a:avLst/>
          </a:prstGeom>
          <a:noFill/>
        </p:spPr>
        <p:txBody>
          <a:bodyPr wrap="square" lIns="91440" tIns="45720" rIns="91440" bIns="45720">
            <a:spAutoFit/>
          </a:bodyPr>
          <a:lstStyle/>
          <a:p>
            <a:pPr algn="ctr"/>
            <a:r>
              <a:rPr lang="vi-VN" sz="2800" b="1" dirty="0">
                <a:latin typeface="Tahoma" panose="020B0604030504040204" pitchFamily="34" charset="0"/>
                <a:ea typeface="Tahoma" panose="020B0604030504040204" pitchFamily="34" charset="0"/>
                <a:cs typeface="Tahoma" panose="020B0604030504040204" pitchFamily="34" charset="0"/>
              </a:rPr>
              <a:t>Hơn 1.</a:t>
            </a:r>
            <a:r>
              <a:rPr lang="en-US" sz="2800" b="1" dirty="0">
                <a:latin typeface="Tahoma" panose="020B0604030504040204" pitchFamily="34" charset="0"/>
                <a:ea typeface="Tahoma" panose="020B0604030504040204" pitchFamily="34" charset="0"/>
                <a:cs typeface="Tahoma" panose="020B0604030504040204" pitchFamily="34" charset="0"/>
              </a:rPr>
              <a:t>1</a:t>
            </a:r>
            <a:r>
              <a:rPr lang="vi-VN" sz="2800" b="1" dirty="0">
                <a:latin typeface="Tahoma" panose="020B0604030504040204" pitchFamily="34" charset="0"/>
                <a:ea typeface="Tahoma" panose="020B0604030504040204" pitchFamily="34" charset="0"/>
                <a:cs typeface="Tahoma" panose="020B0604030504040204" pitchFamily="34" charset="0"/>
              </a:rPr>
              <a:t>00 ca ghép thận được thực hiện tại Bệnh viện Chợ Rẫy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trong</a:t>
            </a:r>
            <a:r>
              <a:rPr lang="en-US" sz="2800" b="1" dirty="0">
                <a:latin typeface="Tahoma" panose="020B0604030504040204" pitchFamily="34" charset="0"/>
                <a:ea typeface="Tahoma" panose="020B0604030504040204" pitchFamily="34" charset="0"/>
                <a:cs typeface="Tahoma" panose="020B0604030504040204" pitchFamily="34" charset="0"/>
              </a:rPr>
              <a:t> 30 </a:t>
            </a:r>
            <a:r>
              <a:rPr lang="en-US" sz="2800" b="1" dirty="0" err="1">
                <a:latin typeface="Tahoma" panose="020B0604030504040204" pitchFamily="34" charset="0"/>
                <a:ea typeface="Tahoma" panose="020B0604030504040204" pitchFamily="34" charset="0"/>
                <a:cs typeface="Tahoma" panose="020B0604030504040204" pitchFamily="34" charset="0"/>
              </a:rPr>
              <a:t>năm</a:t>
            </a:r>
            <a:endParaRPr lang="vi-VN" sz="2800" b="1" dirty="0">
              <a:latin typeface="Tahoma" panose="020B0604030504040204" pitchFamily="34" charset="0"/>
              <a:ea typeface="Tahoma" panose="020B0604030504040204" pitchFamily="34" charset="0"/>
              <a:cs typeface="Tahoma" panose="020B0604030504040204" pitchFamily="34" charset="0"/>
            </a:endParaRPr>
          </a:p>
          <a:p>
            <a:pPr algn="ctr"/>
            <a:r>
              <a:rPr lang="vi-VN" sz="2800" dirty="0"/>
              <a:t/>
            </a:r>
            <a:br>
              <a:rPr lang="vi-VN" sz="2800" dirty="0"/>
            </a:br>
            <a:r>
              <a:rPr lang="en-US" sz="13800" dirty="0">
                <a:ea typeface="Tahoma" panose="020B0604030504040204" pitchFamily="34" charset="0"/>
                <a:cs typeface="Tahoma" panose="020B0604030504040204" pitchFamily="34" charset="0"/>
              </a:rPr>
              <a:t/>
            </a:r>
            <a:br>
              <a:rPr lang="en-US" sz="13800" dirty="0">
                <a:ea typeface="Tahoma" panose="020B0604030504040204" pitchFamily="34" charset="0"/>
                <a:cs typeface="Tahoma" panose="020B0604030504040204" pitchFamily="34" charset="0"/>
              </a:rPr>
            </a:br>
            <a:endParaRPr lang="en-US" sz="1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67336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F0D02-8976-46EE-AA62-C3D53662F7F4}"/>
              </a:ext>
            </a:extLst>
          </p:cNvPr>
          <p:cNvSpPr/>
          <p:nvPr/>
        </p:nvSpPr>
        <p:spPr>
          <a:xfrm>
            <a:off x="1629741" y="205085"/>
            <a:ext cx="10162209" cy="2677656"/>
          </a:xfrm>
          <a:prstGeom prst="rect">
            <a:avLst/>
          </a:prstGeom>
          <a:noFill/>
        </p:spPr>
        <p:txBody>
          <a:bodyPr wrap="square" lIns="91440" tIns="45720" rIns="91440" bIns="45720">
            <a:spAutoFit/>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Những quả thận được các nhà khoa học “sản xuất” bằng phương pháp in 3D tại Australia đang hứa hẹn nhiều hy vọng cho những bệnh nhân suy thận giai đoạn cuối khi có thể được cấy ghép thận nhân tạo thay vì sẽ phải xếp hàng chờ được hiến tạng.</a:t>
            </a:r>
          </a:p>
          <a:p>
            <a:pPr algn="ctr"/>
            <a:r>
              <a:rPr lang="vi-VN" sz="2400" dirty="0">
                <a:latin typeface="Tahoma" panose="020B0604030504040204" pitchFamily="34" charset="0"/>
                <a:ea typeface="Tahoma" panose="020B0604030504040204" pitchFamily="34" charset="0"/>
                <a:cs typeface="Tahoma" panose="020B0604030504040204" pitchFamily="34" charset="0"/>
              </a:rPr>
              <a:t/>
            </a:r>
            <a:br>
              <a:rPr lang="vi-VN"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
            </a: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Kết Xuất Thận Người 3d Hình ảnh Sẵn có - Tải xuống Hình ảnh Ngay bây giờ -  Biểu đồ - Phương tiện nhìn, Bệnh - Tình trạng sức khỏe, Bộ phận">
            <a:extLst>
              <a:ext uri="{FF2B5EF4-FFF2-40B4-BE49-F238E27FC236}">
                <a16:creationId xmlns:a16="http://schemas.microsoft.com/office/drawing/2014/main" id="{25EE128E-F72C-495E-80E0-4ED9FF9D9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3186"/>
            <a:ext cx="6610350" cy="440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9129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D5321-07FC-4CB3-888B-F62F9F749A89}"/>
              </a:ext>
            </a:extLst>
          </p:cNvPr>
          <p:cNvSpPr/>
          <p:nvPr/>
        </p:nvSpPr>
        <p:spPr>
          <a:xfrm>
            <a:off x="1629741" y="205085"/>
            <a:ext cx="10162209" cy="1815882"/>
          </a:xfrm>
          <a:prstGeom prst="rect">
            <a:avLst/>
          </a:prstGeom>
          <a:noFill/>
        </p:spPr>
        <p:txBody>
          <a:bodyPr wrap="square" lIns="91440" tIns="45720" rIns="91440" bIns="45720">
            <a:spAutoFit/>
          </a:bodyPr>
          <a:lstStyle/>
          <a:p>
            <a:pPr algn="ctr"/>
            <a:r>
              <a:rPr lang="en-US" sz="2800" b="1" dirty="0" err="1">
                <a:latin typeface="Tahoma" panose="020B0604030504040204" pitchFamily="34" charset="0"/>
                <a:ea typeface="Tahoma" panose="020B0604030504040204" pitchFamily="34" charset="0"/>
                <a:cs typeface="Tahoma" panose="020B0604030504040204" pitchFamily="34" charset="0"/>
              </a:rPr>
              <a:t>Lần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đầu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tiên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thế</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giới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sĩ</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Bệnh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viện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thành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phố</a:t>
            </a:r>
            <a:r>
              <a:rPr lang="en-US" sz="2800" b="1" dirty="0">
                <a:latin typeface="Tahoma" panose="020B0604030504040204" pitchFamily="34" charset="0"/>
                <a:ea typeface="Tahoma" panose="020B0604030504040204" pitchFamily="34" charset="0"/>
                <a:cs typeface="Tahoma" panose="020B0604030504040204" pitchFamily="34" charset="0"/>
              </a:rPr>
              <a:t> Belfast (Ireland) </a:t>
            </a:r>
            <a:r>
              <a:rPr lang="en-US" sz="2800" b="1" dirty="0" err="1">
                <a:latin typeface="Tahoma" panose="020B0604030504040204" pitchFamily="34" charset="0"/>
                <a:ea typeface="Tahoma" panose="020B0604030504040204" pitchFamily="34" charset="0"/>
                <a:cs typeface="Tahoma" panose="020B0604030504040204" pitchFamily="34" charset="0"/>
              </a:rPr>
              <a:t>đã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mô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in 3D </a:t>
            </a:r>
            <a:r>
              <a:rPr lang="en-US" sz="2800" b="1" dirty="0" err="1">
                <a:latin typeface="Tahoma" panose="020B0604030504040204" pitchFamily="34" charset="0"/>
                <a:ea typeface="Tahoma" panose="020B0604030504040204" pitchFamily="34" charset="0"/>
                <a:cs typeface="Tahoma" panose="020B0604030504040204" pitchFamily="34" charset="0"/>
              </a:rPr>
              <a:t>để</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giúp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cuộc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phẫu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ghép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cứu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bị</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nặng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g">
            <a:extLst>
              <a:ext uri="{FF2B5EF4-FFF2-40B4-BE49-F238E27FC236}">
                <a16:creationId xmlns:a16="http://schemas.microsoft.com/office/drawing/2014/main" id="{7707873D-9434-4CF9-85AF-EF88329A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59508"/>
            <a:ext cx="7810500" cy="439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984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05" y="817330"/>
            <a:ext cx="10515600" cy="666841"/>
          </a:xfrm>
        </p:spPr>
        <p:txBody>
          <a:bodyPr>
            <a:norm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 </a:t>
            </a:r>
            <a:r>
              <a:rPr lang="en-US" sz="2400" b="1" dirty="0" err="1" smtClean="0">
                <a:solidFill>
                  <a:srgbClr val="002060"/>
                </a:solidFill>
                <a:latin typeface="Times New Roman" panose="02020603050405020304" pitchFamily="18" charset="0"/>
                <a:cs typeface="Times New Roman" panose="02020603050405020304" pitchFamily="18" charset="0"/>
              </a:rPr>
              <a:t>MÔI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TRƯỜNG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TRONG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THỂ</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98564" y="0"/>
            <a:ext cx="11966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smtClean="0">
                <a:solidFill>
                  <a:srgbClr val="152543"/>
                </a:solidFill>
                <a:latin typeface="Times New Roman" panose="02020603050405020304" pitchFamily="18" charset="0"/>
                <a:cs typeface="Times New Roman" panose="02020603050405020304" pitchFamily="18" charset="0"/>
              </a:rPr>
              <a:t>TIẾT</a:t>
            </a:r>
            <a:r>
              <a:rPr lang="en-US" sz="2800" b="1" dirty="0" smtClean="0">
                <a:solidFill>
                  <a:srgbClr val="152543"/>
                </a:solidFill>
                <a:latin typeface="Times New Roman" panose="02020603050405020304" pitchFamily="18" charset="0"/>
                <a:cs typeface="Times New Roman" panose="02020603050405020304" pitchFamily="18" charset="0"/>
              </a:rPr>
              <a:t> 19 – </a:t>
            </a:r>
            <a:r>
              <a:rPr lang="en-US" sz="2800" b="1" dirty="0" err="1" smtClean="0">
                <a:solidFill>
                  <a:srgbClr val="152543"/>
                </a:solidFill>
                <a:latin typeface="Times New Roman" panose="02020603050405020304" pitchFamily="18" charset="0"/>
                <a:cs typeface="Times New Roman" panose="02020603050405020304" pitchFamily="18" charset="0"/>
              </a:rPr>
              <a:t>BÀI</a:t>
            </a:r>
            <a:r>
              <a:rPr lang="en-US" sz="2800" b="1" dirty="0" smtClean="0">
                <a:solidFill>
                  <a:srgbClr val="152543"/>
                </a:solidFill>
                <a:latin typeface="Times New Roman" panose="02020603050405020304" pitchFamily="18" charset="0"/>
                <a:cs typeface="Times New Roman" panose="02020603050405020304" pitchFamily="18" charset="0"/>
              </a:rPr>
              <a:t> 33</a:t>
            </a:r>
            <a:br>
              <a:rPr lang="en-US" sz="2800" b="1" dirty="0" smtClean="0">
                <a:solidFill>
                  <a:srgbClr val="152543"/>
                </a:solidFill>
                <a:latin typeface="Times New Roman" panose="02020603050405020304" pitchFamily="18" charset="0"/>
                <a:cs typeface="Times New Roman" panose="02020603050405020304" pitchFamily="18" charset="0"/>
              </a:rPr>
            </a:b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MÔI</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TRƯỜNG</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TRONG</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CƠ</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THỂ</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VÀ</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HỆ</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BÀI</a:t>
            </a:r>
            <a:r>
              <a:rPr lang="en-US" sz="2800" b="1" dirty="0" smtClean="0">
                <a:solidFill>
                  <a:srgbClr val="152543"/>
                </a:solidFill>
                <a:latin typeface="Times New Roman" panose="02020603050405020304" pitchFamily="18" charset="0"/>
                <a:cs typeface="Times New Roman" panose="02020603050405020304" pitchFamily="18" charset="0"/>
              </a:rPr>
              <a:t> </a:t>
            </a:r>
            <a:r>
              <a:rPr lang="en-US" sz="2800" b="1" dirty="0" err="1" smtClean="0">
                <a:solidFill>
                  <a:srgbClr val="152543"/>
                </a:solidFill>
                <a:latin typeface="Times New Roman" panose="02020603050405020304" pitchFamily="18" charset="0"/>
                <a:cs typeface="Times New Roman" panose="02020603050405020304" pitchFamily="18" charset="0"/>
              </a:rPr>
              <a:t>TIẾT</a:t>
            </a:r>
            <a:r>
              <a:rPr lang="en-US" sz="2800" b="1" dirty="0" smtClean="0">
                <a:solidFill>
                  <a:srgbClr val="152543"/>
                </a:solidFill>
                <a:latin typeface="Times New Roman" panose="02020603050405020304" pitchFamily="18" charset="0"/>
                <a:cs typeface="Times New Roman" panose="02020603050405020304" pitchFamily="18" charset="0"/>
              </a:rPr>
              <a:t> Ở </a:t>
            </a:r>
            <a:r>
              <a:rPr lang="en-US" sz="2800" b="1" dirty="0" err="1" smtClean="0">
                <a:solidFill>
                  <a:srgbClr val="152543"/>
                </a:solidFill>
                <a:latin typeface="Times New Roman" panose="02020603050405020304" pitchFamily="18" charset="0"/>
                <a:cs typeface="Times New Roman" panose="02020603050405020304" pitchFamily="18" charset="0"/>
              </a:rPr>
              <a:t>NGƯỜI</a:t>
            </a:r>
            <a:r>
              <a:rPr lang="en-US" sz="2800" b="1" dirty="0" smtClean="0">
                <a:solidFill>
                  <a:srgbClr val="152543"/>
                </a:solidFill>
                <a:latin typeface="Times New Roman" panose="02020603050405020304" pitchFamily="18" charset="0"/>
                <a:cs typeface="Times New Roman" panose="02020603050405020304" pitchFamily="18" charset="0"/>
              </a:rPr>
              <a:t/>
            </a:r>
            <a:br>
              <a:rPr lang="en-US" sz="2800" b="1" dirty="0" smtClean="0">
                <a:solidFill>
                  <a:srgbClr val="152543"/>
                </a:solidFill>
                <a:latin typeface="Times New Roman" panose="02020603050405020304" pitchFamily="18" charset="0"/>
                <a:cs typeface="Times New Roman" panose="02020603050405020304" pitchFamily="18" charset="0"/>
              </a:rPr>
            </a:br>
            <a:endParaRPr lang="en-US" sz="2800" dirty="0">
              <a:solidFill>
                <a:srgbClr val="152543"/>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1500" y="1312817"/>
            <a:ext cx="4402183" cy="461665"/>
          </a:xfrm>
          <a:prstGeom prst="rect">
            <a:avLst/>
          </a:prstGeom>
          <a:noFill/>
        </p:spPr>
        <p:txBody>
          <a:bodyPr wrap="square" rtlCol="0">
            <a:spAutoFit/>
          </a:bodyPr>
          <a:lstStyle/>
          <a:p>
            <a:r>
              <a:rPr lang="en-US" sz="2400" dirty="0" smtClean="0">
                <a:solidFill>
                  <a:srgbClr val="FF0000"/>
                </a:solidFill>
              </a:rPr>
              <a:t>1. </a:t>
            </a:r>
            <a:r>
              <a:rPr lang="en-US" sz="2400" dirty="0" err="1" smtClean="0">
                <a:solidFill>
                  <a:srgbClr val="FF0000"/>
                </a:solidFill>
              </a:rPr>
              <a:t>Khái</a:t>
            </a:r>
            <a:r>
              <a:rPr lang="en-US" sz="2400" dirty="0" smtClean="0">
                <a:solidFill>
                  <a:srgbClr val="FF0000"/>
                </a:solidFill>
              </a:rPr>
              <a:t> </a:t>
            </a:r>
            <a:r>
              <a:rPr lang="en-US" sz="2400" dirty="0" err="1" smtClean="0">
                <a:solidFill>
                  <a:srgbClr val="FF0000"/>
                </a:solidFill>
              </a:rPr>
              <a:t>niệm</a:t>
            </a:r>
            <a:r>
              <a:rPr lang="en-US" sz="2400" dirty="0" smtClean="0">
                <a:solidFill>
                  <a:srgbClr val="FF0000"/>
                </a:solidFill>
              </a:rPr>
              <a:t> </a:t>
            </a:r>
            <a:r>
              <a:rPr lang="en-US" sz="2400" dirty="0" err="1" smtClean="0">
                <a:solidFill>
                  <a:srgbClr val="FF0000"/>
                </a:solidFill>
              </a:rPr>
              <a:t>môi</a:t>
            </a:r>
            <a:r>
              <a:rPr lang="en-US" sz="2400" dirty="0" smtClean="0">
                <a:solidFill>
                  <a:srgbClr val="FF0000"/>
                </a:solidFill>
              </a:rPr>
              <a:t> </a:t>
            </a:r>
            <a:r>
              <a:rPr lang="en-US" sz="2400" dirty="0" err="1" smtClean="0">
                <a:solidFill>
                  <a:srgbClr val="FF0000"/>
                </a:solidFill>
              </a:rPr>
              <a:t>trường</a:t>
            </a:r>
            <a:r>
              <a:rPr lang="en-US" sz="2400" dirty="0" smtClean="0">
                <a:solidFill>
                  <a:srgbClr val="FF0000"/>
                </a:solidFill>
              </a:rPr>
              <a:t> </a:t>
            </a:r>
            <a:r>
              <a:rPr lang="en-US" sz="2400" dirty="0" err="1" smtClean="0">
                <a:solidFill>
                  <a:srgbClr val="FF0000"/>
                </a:solidFill>
              </a:rPr>
              <a:t>trong</a:t>
            </a:r>
            <a:r>
              <a:rPr lang="en-US" sz="2400" dirty="0" smtClean="0">
                <a:solidFill>
                  <a:srgbClr val="FF0000"/>
                </a:solidFill>
              </a:rPr>
              <a:t>.</a:t>
            </a:r>
            <a:endParaRPr lang="en-US" sz="2400" dirty="0">
              <a:solidFill>
                <a:srgbClr val="FF0000"/>
              </a:solidFill>
            </a:endParaRPr>
          </a:p>
        </p:txBody>
      </p:sp>
      <p:pic>
        <p:nvPicPr>
          <p:cNvPr id="13" name="Picture 12"/>
          <p:cNvPicPr/>
          <p:nvPr/>
        </p:nvPicPr>
        <p:blipFill rotWithShape="1">
          <a:blip r:embed="rId2">
            <a:extLst>
              <a:ext uri="{28A0092B-C50C-407E-A947-70E740481C1C}">
                <a14:useLocalDpi xmlns:a14="http://schemas.microsoft.com/office/drawing/2010/main" val="0"/>
              </a:ext>
            </a:extLst>
          </a:blip>
          <a:srcRect l="54960"/>
          <a:stretch/>
        </p:blipFill>
        <p:spPr bwMode="auto">
          <a:xfrm>
            <a:off x="6639339" y="762345"/>
            <a:ext cx="3633239" cy="3597620"/>
          </a:xfrm>
          <a:prstGeom prst="rect">
            <a:avLst/>
          </a:prstGeom>
          <a:noFill/>
          <a:ln>
            <a:noFill/>
          </a:ln>
          <a:extLst>
            <a:ext uri="{53640926-AAD7-44D8-BBD7-CCE9431645EC}">
              <a14:shadowObscured xmlns:a14="http://schemas.microsoft.com/office/drawing/2010/main"/>
            </a:ext>
          </a:extLst>
        </p:spPr>
      </p:pic>
      <p:pic>
        <p:nvPicPr>
          <p:cNvPr id="14" name="Picture 13"/>
          <p:cNvPicPr/>
          <p:nvPr/>
        </p:nvPicPr>
        <p:blipFill>
          <a:blip r:embed="rId3"/>
          <a:stretch>
            <a:fillRect/>
          </a:stretch>
        </p:blipFill>
        <p:spPr>
          <a:xfrm>
            <a:off x="236960" y="1768872"/>
            <a:ext cx="4086561" cy="3102666"/>
          </a:xfrm>
          <a:prstGeom prst="rect">
            <a:avLst/>
          </a:prstGeom>
        </p:spPr>
      </p:pic>
      <p:sp>
        <p:nvSpPr>
          <p:cNvPr id="15" name="Rectangle 14"/>
          <p:cNvSpPr>
            <a:spLocks noChangeArrowheads="1"/>
          </p:cNvSpPr>
          <p:nvPr/>
        </p:nvSpPr>
        <p:spPr bwMode="auto">
          <a:xfrm>
            <a:off x="3949146" y="4108172"/>
            <a:ext cx="7156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altLang="en-US" sz="5400" b="0" dirty="0" smtClean="0">
                <a:solidFill>
                  <a:srgbClr val="FF3300"/>
                </a:solidFill>
                <a:sym typeface="Wingdings" panose="05000000000000000000" pitchFamily="2" charset="2"/>
              </a:rPr>
              <a:t></a:t>
            </a:r>
          </a:p>
        </p:txBody>
      </p:sp>
      <p:sp>
        <p:nvSpPr>
          <p:cNvPr id="3" name="Rectangle 2"/>
          <p:cNvSpPr/>
          <p:nvPr/>
        </p:nvSpPr>
        <p:spPr>
          <a:xfrm>
            <a:off x="4240695" y="4489856"/>
            <a:ext cx="7712766" cy="2211824"/>
          </a:xfrm>
          <a:prstGeom prst="rect">
            <a:avLst/>
          </a:prstGeom>
        </p:spPr>
        <p:txBody>
          <a:bodyPr wrap="square">
            <a:spAutoFit/>
          </a:bodyPr>
          <a:lstStyle/>
          <a:p>
            <a:pPr indent="450215" algn="just">
              <a:lnSpc>
                <a:spcPct val="107000"/>
              </a:lnSpc>
              <a:spcBef>
                <a:spcPts val="600"/>
              </a:spcBef>
              <a:spcAft>
                <a:spcPts val="600"/>
              </a:spcAft>
            </a:pPr>
            <a:r>
              <a:rPr lang="vi-VN" sz="26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Mối quan hệ: huyết tương trong máu đi ra khỏi mao mạch vào khoảng không giữa các tế bào tạo thành nước mô, nước mô thực hiện quá trình trao đổi chất với tế bào sau đó đổ vào mạch bạch huyết tạo thành bạch huyết, bạch huyết trở về tim hòa vào trong máu.</a:t>
            </a:r>
            <a:endParaRPr lang="en-U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713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y trình chạy thận | BvNTP">
            <a:extLst>
              <a:ext uri="{FF2B5EF4-FFF2-40B4-BE49-F238E27FC236}">
                <a16:creationId xmlns:a16="http://schemas.microsoft.com/office/drawing/2014/main" id="{5A157D40-1249-44F4-BDC5-94D260664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71" y="1074821"/>
            <a:ext cx="102150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283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ọc máu ngoài thận - Benh.vn">
            <a:extLst>
              <a:ext uri="{FF2B5EF4-FFF2-40B4-BE49-F238E27FC236}">
                <a16:creationId xmlns:a16="http://schemas.microsoft.com/office/drawing/2014/main" id="{97EE5BFF-53AF-45C1-98F8-F79EF13BC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701" y="990600"/>
            <a:ext cx="818465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437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áy lọc máu tại nhà cho bệnh nhân suy thận | VTV.VN">
            <a:extLst>
              <a:ext uri="{FF2B5EF4-FFF2-40B4-BE49-F238E27FC236}">
                <a16:creationId xmlns:a16="http://schemas.microsoft.com/office/drawing/2014/main" id="{3A0AD0A1-BB55-406A-85AA-F9F3B2F8B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67" y="1104900"/>
            <a:ext cx="9110133"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998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ĐIỀU ÍT BIẾT VỀ HIẾN MÔ, HIẾN TẠNG | PHƯỜNG 6 TÂN BINH">
            <a:extLst>
              <a:ext uri="{FF2B5EF4-FFF2-40B4-BE49-F238E27FC236}">
                <a16:creationId xmlns:a16="http://schemas.microsoft.com/office/drawing/2014/main" id="{1349CFC3-D695-460C-9094-0997D343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1208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7CB76D5-02DE-481B-B8F3-21F895AE4DB2}"/>
              </a:ext>
            </a:extLst>
          </p:cNvPr>
          <p:cNvSpPr/>
          <p:nvPr/>
        </p:nvSpPr>
        <p:spPr>
          <a:xfrm>
            <a:off x="0" y="5614283"/>
            <a:ext cx="6184706"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Cho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đi</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là</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còn</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mãi</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322822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274612"/>
            <a:ext cx="11582400" cy="5632311"/>
          </a:xfrm>
          <a:prstGeom prst="rect">
            <a:avLst/>
          </a:prstGeom>
        </p:spPr>
        <p:txBody>
          <a:bodyPr wrap="square">
            <a:spAutoFit/>
          </a:bodyPr>
          <a:lstStyle/>
          <a:p>
            <a:r>
              <a:rPr lang="vi-VN" b="1" dirty="0">
                <a:latin typeface="+mj-lt"/>
              </a:rPr>
              <a:t>Câu 1.</a:t>
            </a:r>
            <a:endParaRPr lang="vi-VN" dirty="0">
              <a:latin typeface="+mj-lt"/>
            </a:endParaRPr>
          </a:p>
          <a:p>
            <a:r>
              <a:rPr lang="vi-VN" dirty="0">
                <a:latin typeface="+mj-lt"/>
              </a:rPr>
              <a:t>Tại Việt Nam, ca ghép đầu tiên thực hiện tại Học viện Quân y 103 vào tháng 6/1992, đến tháng 12/1992, 2 ca ghép thận đầu tiên ở TP HCM được thực hiện tại Bệnh viện Chợ Rẫy. Đến nay, đã có 6.500 ca ghép tạng được thực hiện trên toàn quốc. Trong đó, số người được ghép thận là hơn 6.100. Cả nước có 23 bệnh viện được Bộ Y tế công nhận đủ điều kiện thực hiện kỹ thuật lấy, ghép 1 trong 6 bộ phận cơ thể người.</a:t>
            </a:r>
          </a:p>
          <a:p>
            <a:r>
              <a:rPr lang="vi-VN" dirty="0">
                <a:latin typeface="+mj-lt"/>
              </a:rPr>
              <a:t>Tổng kết về thành tựu của công tác ghép tạng tại Việt Nam, GS.TS Phạm Gia Khánh cho biết, ghép tạng tại Việt Nam bắt đầu khởi xướng từ những năm 60 của thế kỷ 20. Số người được ghép tạng tại Việt Nam từ năm 1992 đến 31/5/2022 là 6.550 người. Trong đó, số người được ghép thận là 6.094 ca; Số người được ghép gan là: 384 ca; Số người được ghép tim là: 59 ca; Số người được thép phổi là: 9 ca; Số người được ghép tụy + thận là: 1 ca; số người được ghép tim + phổi là: 1 ca; Số người được ghép ruột là: 2 ca.</a:t>
            </a:r>
          </a:p>
          <a:p>
            <a:r>
              <a:rPr lang="vi-VN" dirty="0">
                <a:latin typeface="+mj-lt"/>
              </a:rPr>
              <a:t>Về ghép thận: Hiện nay, có 21 bệnh viện thực hiện ghép thận. Các bệnh viện thực hiện ghép thận nhiều nhất từ năm 2019 tới 2022 có 5 bệnh viện gồm: BV 103, BV Việt Đức, BV TƯ Huế, BV Chợ Rãy, BV Bạch Mai. Bệnh viện ghép thận nhiều nhất hiện nay là BV Quân y 103. </a:t>
            </a:r>
          </a:p>
          <a:p>
            <a:r>
              <a:rPr lang="vi-VN" dirty="0">
                <a:latin typeface="+mj-lt"/>
              </a:rPr>
              <a:t>Thông tin về các ca ghép thận lại trên các bệnh nhân đã ghép thận, GS.TS Trần Viết Tiến cho biết, sức khỏe của các bệnh nhân đều ổn định sau tốt. Có những bệnh nhân ghép thận lại lần thứ 2 đã thành công cả về kỹ thuật ghép và điều trị sau ghép. Bệnh nhân hiện nay vẫn sống khỏe mạnh sau ca ghép lại đã hơn 5 năm. Có 1 ca ghép thận lần thứ 3, thời gian bệnh nhân sống đến nay đã được trên 8 năm, chức năng thận của bệnh nhân sau ghép lần 3 vẫn tốt.</a:t>
            </a:r>
          </a:p>
          <a:p>
            <a:r>
              <a:rPr lang="vi-VN" dirty="0">
                <a:latin typeface="+mj-lt"/>
              </a:rPr>
              <a:t>Về kỹ thuật ngoại khoa, kỹ thuật nội soi trong ghép tạng cũng ghi nhận nhiều thành công. Hiện nay, với hơn 1000 ca ghép thận, bệnh viện đã tiến hành lấy thận nội soi từ người hiến được trên 300 người. Sau phẫu thuật lấy thận, người hiến có sức khỏe tốt. Các bệnh nhân được nhận thận từ kỹ thuật lấy thận nội soi tốt.</a:t>
            </a:r>
            <a:endParaRPr lang="vi-VN" b="0" i="0" dirty="0">
              <a:effectLst/>
              <a:latin typeface="+mj-lt"/>
            </a:endParaRPr>
          </a:p>
        </p:txBody>
      </p:sp>
    </p:spTree>
    <p:extLst>
      <p:ext uri="{BB962C8B-B14F-4D97-AF65-F5344CB8AC3E}">
        <p14:creationId xmlns:p14="http://schemas.microsoft.com/office/powerpoint/2010/main" val="2988548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4971" y="1997839"/>
            <a:ext cx="8548915" cy="3046988"/>
          </a:xfrm>
          <a:prstGeom prst="rect">
            <a:avLst/>
          </a:prstGeom>
        </p:spPr>
        <p:txBody>
          <a:bodyPr wrap="square">
            <a:spAutoFit/>
          </a:bodyPr>
          <a:lstStyle/>
          <a:p>
            <a:r>
              <a:rPr lang="en-US" sz="2400" b="1" dirty="0" err="1" smtClean="0">
                <a:solidFill>
                  <a:srgbClr val="262626"/>
                </a:solidFill>
                <a:latin typeface="+mj-lt"/>
              </a:rPr>
              <a:t>Câu</a:t>
            </a:r>
            <a:r>
              <a:rPr lang="en-US" sz="2400" b="1" dirty="0" smtClean="0">
                <a:solidFill>
                  <a:srgbClr val="262626"/>
                </a:solidFill>
                <a:latin typeface="+mj-lt"/>
              </a:rPr>
              <a:t> 2.</a:t>
            </a:r>
            <a:r>
              <a:rPr lang="en-US" sz="2400" dirty="0" smtClean="0">
                <a:solidFill>
                  <a:srgbClr val="262626"/>
                </a:solidFill>
                <a:latin typeface="+mj-lt"/>
              </a:rPr>
              <a:t> </a:t>
            </a:r>
            <a:r>
              <a:rPr lang="vi-VN" sz="2400" dirty="0" smtClean="0">
                <a:solidFill>
                  <a:srgbClr val="262626"/>
                </a:solidFill>
                <a:latin typeface="+mj-lt"/>
              </a:rPr>
              <a:t>Hiến </a:t>
            </a:r>
            <a:r>
              <a:rPr lang="vi-VN" sz="2400" dirty="0">
                <a:solidFill>
                  <a:srgbClr val="262626"/>
                </a:solidFill>
                <a:latin typeface="+mj-lt"/>
              </a:rPr>
              <a:t>tạng nói chung và hiến thận nói riêng cho người bệnh và y tế là một việc làm cao đẹp, có thể giúp ích cho người bệnh và cho khoa học. Hàng ngàn người trên khắp thế giới đã được cứu và kéo dài sự sống nhờ người hiến thận. Tuy nhiên, do những quan niệm hoặc tâm lí sợ hãi, nên vấn đề này vẫn chưa thực sự được ủng hộ rộng rãi. Hiện nay, có rất nhiều người đăng kí hiến tạng sau khi chết, điều này càng mở ra nhiều cơ hội sống khỏe mạnh cho nhiều bệnh nhân, đây là tinh thần nhân văn, nhân ái vô cùng cao đẹp.</a:t>
            </a:r>
            <a:endParaRPr lang="en-US" sz="2400" dirty="0">
              <a:latin typeface="+mj-lt"/>
            </a:endParaRPr>
          </a:p>
        </p:txBody>
      </p:sp>
    </p:spTree>
    <p:extLst>
      <p:ext uri="{BB962C8B-B14F-4D97-AF65-F5344CB8AC3E}">
        <p14:creationId xmlns:p14="http://schemas.microsoft.com/office/powerpoint/2010/main" val="1260600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5" descr="viet3">
            <a:extLst>
              <a:ext uri="{FF2B5EF4-FFF2-40B4-BE49-F238E27FC236}">
                <a16:creationId xmlns:a16="http://schemas.microsoft.com/office/drawing/2014/main" id="{F629B4BE-06C6-5A83-94C0-8EF629504815}"/>
              </a:ext>
            </a:extLst>
          </p:cNvPr>
          <p:cNvPicPr>
            <a:picLocks noChangeAspect="1" noChangeArrowheads="1" noCrop="1"/>
          </p:cNvPicPr>
          <p:nvPr/>
        </p:nvPicPr>
        <p:blipFill>
          <a:blip r:embed="rId2"/>
          <a:srcRect/>
          <a:stretch>
            <a:fillRect/>
          </a:stretch>
        </p:blipFill>
        <p:spPr bwMode="auto">
          <a:xfrm>
            <a:off x="10707261" y="672036"/>
            <a:ext cx="723901"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a:extLst>
              <a:ext uri="{FF2B5EF4-FFF2-40B4-BE49-F238E27FC236}">
                <a16:creationId xmlns:a16="http://schemas.microsoft.com/office/drawing/2014/main" id="{DA3B2AA2-FE18-4D2F-A50E-933376F3C7BA}"/>
              </a:ext>
            </a:extLst>
          </p:cNvPr>
          <p:cNvSpPr txBox="1">
            <a:spLocks noChangeArrowheads="1"/>
          </p:cNvSpPr>
          <p:nvPr/>
        </p:nvSpPr>
        <p:spPr bwMode="auto">
          <a:xfrm>
            <a:off x="203392" y="758230"/>
            <a:ext cx="112816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latin typeface="Times New Roman" panose="02020603050405020304" pitchFamily="18" charset="0"/>
              </a:rPr>
              <a:t>4/ </a:t>
            </a:r>
            <a:r>
              <a:rPr lang="en-US" altLang="en-US" sz="2400" b="1" dirty="0">
                <a:latin typeface="Times New Roman" panose="02020603050405020304" pitchFamily="18" charset="0"/>
              </a:rPr>
              <a:t>MỘT SỐ THÀNH TỰU CHẠY THẬN, GHÉP THẬN NHÂN TẠO</a:t>
            </a:r>
          </a:p>
        </p:txBody>
      </p:sp>
      <p:sp>
        <p:nvSpPr>
          <p:cNvPr id="3" name="Rectangle 2"/>
          <p:cNvSpPr/>
          <p:nvPr/>
        </p:nvSpPr>
        <p:spPr>
          <a:xfrm>
            <a:off x="1233715" y="1789047"/>
            <a:ext cx="9695542" cy="4524315"/>
          </a:xfrm>
          <a:prstGeom prst="rect">
            <a:avLst/>
          </a:prstGeom>
        </p:spPr>
        <p:txBody>
          <a:bodyPr wrap="square">
            <a:spAutoFit/>
          </a:bodyPr>
          <a:lstStyle/>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thận</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a:t>
            </a:r>
          </a:p>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gồm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tĩnh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dưới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a:t>
            </a:r>
          </a:p>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a:t>
            </a:r>
          </a:p>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gồm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máu</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bơm</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934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4891" y="3105835"/>
            <a:ext cx="9060873" cy="830997"/>
          </a:xfrm>
          <a:prstGeom prst="rect">
            <a:avLst/>
          </a:prstGeom>
        </p:spPr>
        <p:txBody>
          <a:bodyPr wrap="square">
            <a:spAutoFit/>
          </a:bodyPr>
          <a:lstStyle/>
          <a:p>
            <a:pPr defTabSz="914400"/>
            <a:r>
              <a:rPr lang="en-US" sz="2400" dirty="0">
                <a:solidFill>
                  <a:prstClr val="black"/>
                </a:solidFill>
                <a:latin typeface="Times New Roman" panose="02020603050405020304" pitchFamily="18" charset="0"/>
                <a:cs typeface="Times New Roman" panose="02020603050405020304" pitchFamily="18" charset="0"/>
              </a:rPr>
              <a:t>https://hoc247.net/khoa-hoc-tu-nhien-8/trac-nghiem-khtn-8-ket-noi-tri-thuc-bai-30-l14143.html</a:t>
            </a:r>
          </a:p>
        </p:txBody>
      </p:sp>
      <p:sp>
        <p:nvSpPr>
          <p:cNvPr id="7" name="Rectangle 6">
            <a:extLst>
              <a:ext uri="{FF2B5EF4-FFF2-40B4-BE49-F238E27FC236}">
                <a16:creationId xmlns:a16="http://schemas.microsoft.com/office/drawing/2014/main" id="{7DEA493B-23DE-F5BF-F46B-0EC3B56AA3F0}"/>
              </a:ext>
            </a:extLst>
          </p:cNvPr>
          <p:cNvSpPr>
            <a:spLocks noChangeArrowheads="1"/>
          </p:cNvSpPr>
          <p:nvPr/>
        </p:nvSpPr>
        <p:spPr bwMode="auto">
          <a:xfrm>
            <a:off x="1565852" y="1509139"/>
            <a:ext cx="8991311"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lnSpc>
                <a:spcPct val="107000"/>
              </a:lnSpc>
              <a:spcBef>
                <a:spcPct val="0"/>
              </a:spcBef>
              <a:spcAft>
                <a:spcPct val="0"/>
              </a:spcAft>
              <a:buFontTx/>
              <a:buNone/>
              <a:defRPr/>
            </a:pPr>
            <a:r>
              <a:rPr lang="en-US" altLang="en-US" sz="2800" b="1" dirty="0" err="1" smtClean="0">
                <a:solidFill>
                  <a:srgbClr val="C00000"/>
                </a:solidFill>
                <a:latin typeface="Times New Roman" panose="02020603050405020304" pitchFamily="18" charset="0"/>
                <a:cs typeface="Calibri" panose="020F0502020204030204" pitchFamily="34" charset="0"/>
              </a:rPr>
              <a:t>Về</a:t>
            </a:r>
            <a:r>
              <a:rPr lang="en-US" altLang="en-US" sz="2800" b="1" dirty="0" smtClean="0">
                <a:solidFill>
                  <a:srgbClr val="C00000"/>
                </a:solidFill>
                <a:latin typeface="Times New Roman" panose="02020603050405020304" pitchFamily="18" charset="0"/>
                <a:cs typeface="Calibri" panose="020F0502020204030204" pitchFamily="34" charset="0"/>
              </a:rPr>
              <a:t> </a:t>
            </a:r>
            <a:r>
              <a:rPr lang="en-US" altLang="en-US" sz="2800" b="1" dirty="0" err="1" smtClean="0">
                <a:solidFill>
                  <a:srgbClr val="C00000"/>
                </a:solidFill>
                <a:latin typeface="Times New Roman" panose="02020603050405020304" pitchFamily="18" charset="0"/>
                <a:cs typeface="Calibri" panose="020F0502020204030204" pitchFamily="34" charset="0"/>
              </a:rPr>
              <a:t>nhà</a:t>
            </a:r>
            <a:r>
              <a:rPr lang="en-US" altLang="en-US" sz="2800" b="1" dirty="0" smtClean="0">
                <a:solidFill>
                  <a:srgbClr val="C00000"/>
                </a:solidFill>
                <a:latin typeface="Times New Roman" panose="02020603050405020304" pitchFamily="18" charset="0"/>
                <a:cs typeface="Calibri" panose="020F0502020204030204" pitchFamily="34" charset="0"/>
              </a:rPr>
              <a:t> HS </a:t>
            </a:r>
            <a:r>
              <a:rPr lang="en-US" altLang="en-US" sz="2800" b="1" dirty="0" err="1" smtClean="0">
                <a:solidFill>
                  <a:srgbClr val="C00000"/>
                </a:solidFill>
                <a:latin typeface="Times New Roman" panose="02020603050405020304" pitchFamily="18" charset="0"/>
                <a:cs typeface="Calibri" panose="020F0502020204030204" pitchFamily="34" charset="0"/>
              </a:rPr>
              <a:t>truy</a:t>
            </a:r>
            <a:r>
              <a:rPr lang="en-US" altLang="en-US" sz="2800" b="1" dirty="0" smtClean="0">
                <a:solidFill>
                  <a:srgbClr val="C00000"/>
                </a:solidFill>
                <a:latin typeface="Times New Roman" panose="02020603050405020304" pitchFamily="18" charset="0"/>
                <a:cs typeface="Calibri" panose="020F0502020204030204" pitchFamily="34" charset="0"/>
              </a:rPr>
              <a:t> </a:t>
            </a:r>
            <a:r>
              <a:rPr lang="en-US" altLang="en-US" sz="2800" b="1" dirty="0" err="1" smtClean="0">
                <a:solidFill>
                  <a:srgbClr val="C00000"/>
                </a:solidFill>
                <a:latin typeface="Times New Roman" panose="02020603050405020304" pitchFamily="18" charset="0"/>
                <a:cs typeface="Calibri" panose="020F0502020204030204" pitchFamily="34" charset="0"/>
              </a:rPr>
              <a:t>cập</a:t>
            </a:r>
            <a:r>
              <a:rPr lang="en-US" altLang="en-US" sz="2800" b="1" dirty="0" smtClean="0">
                <a:solidFill>
                  <a:srgbClr val="C00000"/>
                </a:solidFill>
                <a:latin typeface="Times New Roman" panose="02020603050405020304" pitchFamily="18" charset="0"/>
                <a:cs typeface="Calibri" panose="020F0502020204030204" pitchFamily="34" charset="0"/>
              </a:rPr>
              <a:t> </a:t>
            </a:r>
            <a:r>
              <a:rPr lang="en-US" altLang="en-US" sz="2800" b="1" dirty="0" err="1" smtClean="0">
                <a:solidFill>
                  <a:srgbClr val="C00000"/>
                </a:solidFill>
                <a:latin typeface="Times New Roman" panose="02020603050405020304" pitchFamily="18" charset="0"/>
                <a:cs typeface="Calibri" panose="020F0502020204030204" pitchFamily="34" charset="0"/>
              </a:rPr>
              <a:t>vào</a:t>
            </a:r>
            <a:r>
              <a:rPr lang="en-US" altLang="en-US" sz="2800" b="1" dirty="0" smtClean="0">
                <a:solidFill>
                  <a:srgbClr val="C00000"/>
                </a:solidFill>
                <a:latin typeface="Times New Roman" panose="02020603050405020304" pitchFamily="18" charset="0"/>
                <a:cs typeface="Calibri" panose="020F0502020204030204" pitchFamily="34" charset="0"/>
              </a:rPr>
              <a:t> link </a:t>
            </a:r>
            <a:r>
              <a:rPr lang="en-US" altLang="en-US" sz="2800" b="1" dirty="0" err="1" smtClean="0">
                <a:solidFill>
                  <a:srgbClr val="C00000"/>
                </a:solidFill>
                <a:latin typeface="Times New Roman" panose="02020603050405020304" pitchFamily="18" charset="0"/>
                <a:cs typeface="Calibri" panose="020F0502020204030204" pitchFamily="34" charset="0"/>
              </a:rPr>
              <a:t>để</a:t>
            </a:r>
            <a:r>
              <a:rPr lang="en-US" altLang="en-US" sz="2800" b="1" dirty="0" smtClean="0">
                <a:solidFill>
                  <a:srgbClr val="C00000"/>
                </a:solidFill>
                <a:latin typeface="Times New Roman" panose="02020603050405020304" pitchFamily="18" charset="0"/>
                <a:cs typeface="Calibri" panose="020F0502020204030204" pitchFamily="34" charset="0"/>
              </a:rPr>
              <a:t> </a:t>
            </a:r>
            <a:r>
              <a:rPr lang="en-US" altLang="en-US" sz="2800" b="1" dirty="0" err="1" smtClean="0">
                <a:solidFill>
                  <a:srgbClr val="C00000"/>
                </a:solidFill>
                <a:latin typeface="Times New Roman" panose="02020603050405020304" pitchFamily="18" charset="0"/>
                <a:cs typeface="Calibri" panose="020F0502020204030204" pitchFamily="34" charset="0"/>
              </a:rPr>
              <a:t>làm</a:t>
            </a:r>
            <a:r>
              <a:rPr lang="en-US" altLang="en-US" sz="2800" b="1" dirty="0" smtClean="0">
                <a:solidFill>
                  <a:srgbClr val="C00000"/>
                </a:solidFill>
                <a:latin typeface="Times New Roman" panose="02020603050405020304" pitchFamily="18" charset="0"/>
                <a:cs typeface="Calibri" panose="020F0502020204030204" pitchFamily="34" charset="0"/>
              </a:rPr>
              <a:t> </a:t>
            </a:r>
            <a:r>
              <a:rPr lang="en-US" altLang="en-US" sz="2800" b="1" dirty="0" err="1" smtClean="0">
                <a:solidFill>
                  <a:srgbClr val="C00000"/>
                </a:solidFill>
                <a:latin typeface="Times New Roman" panose="02020603050405020304" pitchFamily="18" charset="0"/>
                <a:cs typeface="Calibri" panose="020F0502020204030204" pitchFamily="34" charset="0"/>
              </a:rPr>
              <a:t>bài</a:t>
            </a:r>
            <a:r>
              <a:rPr lang="en-US" altLang="en-US" sz="2800" b="1" dirty="0" smtClean="0">
                <a:solidFill>
                  <a:srgbClr val="C00000"/>
                </a:solidFill>
                <a:latin typeface="Times New Roman" panose="02020603050405020304" pitchFamily="18" charset="0"/>
                <a:cs typeface="Calibri" panose="020F0502020204030204" pitchFamily="34" charset="0"/>
              </a:rPr>
              <a:t> </a:t>
            </a:r>
            <a:r>
              <a:rPr lang="en-US" altLang="en-US" sz="2800" b="1" dirty="0" err="1" smtClean="0">
                <a:solidFill>
                  <a:srgbClr val="C00000"/>
                </a:solidFill>
                <a:latin typeface="Times New Roman" panose="02020603050405020304" pitchFamily="18" charset="0"/>
                <a:cs typeface="Calibri" panose="020F0502020204030204" pitchFamily="34" charset="0"/>
              </a:rPr>
              <a:t>tập</a:t>
            </a:r>
            <a:r>
              <a:rPr lang="en-US" altLang="en-US" sz="2800" b="1" dirty="0" smtClean="0">
                <a:solidFill>
                  <a:srgbClr val="C00000"/>
                </a:solidFill>
                <a:latin typeface="Times New Roman" panose="02020603050405020304" pitchFamily="18" charset="0"/>
                <a:cs typeface="Calibri" panose="020F0502020204030204" pitchFamily="34" charset="0"/>
              </a:rPr>
              <a:t> </a:t>
            </a:r>
            <a:r>
              <a:rPr lang="en-US" altLang="en-US" sz="2800" b="1" dirty="0" err="1" smtClean="0">
                <a:solidFill>
                  <a:srgbClr val="C00000"/>
                </a:solidFill>
                <a:latin typeface="Times New Roman" panose="02020603050405020304" pitchFamily="18" charset="0"/>
                <a:cs typeface="Calibri" panose="020F0502020204030204" pitchFamily="34" charset="0"/>
              </a:rPr>
              <a:t>trắc</a:t>
            </a:r>
            <a:r>
              <a:rPr lang="en-US" altLang="en-US" sz="2800" b="1" dirty="0" smtClean="0">
                <a:solidFill>
                  <a:srgbClr val="C00000"/>
                </a:solidFill>
                <a:latin typeface="Times New Roman" panose="02020603050405020304" pitchFamily="18" charset="0"/>
                <a:cs typeface="Calibri" panose="020F0502020204030204" pitchFamily="34" charset="0"/>
              </a:rPr>
              <a:t> </a:t>
            </a:r>
            <a:r>
              <a:rPr lang="en-US" altLang="en-US" sz="2800" b="1" dirty="0" err="1" smtClean="0">
                <a:solidFill>
                  <a:srgbClr val="C00000"/>
                </a:solidFill>
                <a:latin typeface="Times New Roman" panose="02020603050405020304" pitchFamily="18" charset="0"/>
                <a:cs typeface="Calibri" panose="020F0502020204030204" pitchFamily="34" charset="0"/>
              </a:rPr>
              <a:t>nghiệm</a:t>
            </a:r>
            <a:endParaRPr lang="en-US" altLang="en-US" sz="2800" dirty="0">
              <a:solidFill>
                <a:srgbClr val="C00000"/>
              </a:solidFill>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90740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ont, screenshot, number&#10;&#10;Description automatically generated"/>
          <p:cNvPicPr/>
          <p:nvPr/>
        </p:nvPicPr>
        <p:blipFill>
          <a:blip r:embed="rId2"/>
          <a:stretch>
            <a:fillRect/>
          </a:stretch>
        </p:blipFill>
        <p:spPr>
          <a:xfrm>
            <a:off x="7129670" y="154745"/>
            <a:ext cx="5062330" cy="4191968"/>
          </a:xfrm>
          <a:prstGeom prst="rect">
            <a:avLst/>
          </a:prstGeom>
        </p:spPr>
      </p:pic>
      <p:sp>
        <p:nvSpPr>
          <p:cNvPr id="5" name="Rectangle 4"/>
          <p:cNvSpPr/>
          <p:nvPr/>
        </p:nvSpPr>
        <p:spPr>
          <a:xfrm>
            <a:off x="437322" y="436036"/>
            <a:ext cx="6559826" cy="882678"/>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vi-VN"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69843" y="1603837"/>
            <a:ext cx="6202017" cy="3183436"/>
          </a:xfrm>
          <a:prstGeom prst="rect">
            <a:avLst/>
          </a:prstGeom>
        </p:spPr>
        <p:txBody>
          <a:bodyPr wrap="square">
            <a:spAutoFit/>
          </a:bodyPr>
          <a:lstStyle/>
          <a:p>
            <a:pPr marL="30480" marR="30480" algn="just">
              <a:lnSpc>
                <a:spcPct val="115000"/>
              </a:lnSpc>
              <a:spcBef>
                <a:spcPts val="200"/>
              </a:spcBef>
              <a:spcAft>
                <a:spcPts val="200"/>
              </a:spcAft>
            </a:pPr>
            <a:r>
              <a:rPr lang="vi-VN" sz="2400" dirty="0">
                <a:solidFill>
                  <a:srgbClr val="000000"/>
                </a:solidFill>
                <a:latin typeface="Times New Roman" panose="02020603050405020304" pitchFamily="18" charset="0"/>
                <a:ea typeface="Times New Roman" panose="02020603050405020304" pitchFamily="18" charset="0"/>
              </a:rPr>
              <a:t>- Trường hợp 1 có chỉ số môi trường trong mất cân bằng.</a:t>
            </a:r>
            <a:endParaRPr lang="en-US" sz="2400" dirty="0">
              <a:latin typeface="Times New Roman" panose="02020603050405020304" pitchFamily="18" charset="0"/>
              <a:ea typeface="Arial" panose="020B0604020202020204" pitchFamily="34" charset="0"/>
            </a:endParaRPr>
          </a:p>
          <a:p>
            <a:r>
              <a:rPr lang="vi-VN" sz="2400" dirty="0">
                <a:solidFill>
                  <a:srgbClr val="000000"/>
                </a:solidFill>
                <a:latin typeface="Times New Roman" panose="02020603050405020304" pitchFamily="18" charset="0"/>
                <a:ea typeface="Times New Roman" panose="02020603050405020304" pitchFamily="18" charset="0"/>
              </a:rPr>
              <a:t>- Giải thích: Thân nhiệt có ngưỡng giá trị ở người trưởng thành bình thường là 36 – 37,5 </a:t>
            </a:r>
            <a:r>
              <a:rPr lang="vi-VN" sz="2400" baseline="30000" dirty="0">
                <a:solidFill>
                  <a:srgbClr val="000000"/>
                </a:solidFill>
                <a:latin typeface="Times New Roman" panose="02020603050405020304" pitchFamily="18" charset="0"/>
                <a:ea typeface="Times New Roman" panose="02020603050405020304" pitchFamily="18" charset="0"/>
              </a:rPr>
              <a:t>o</a:t>
            </a:r>
            <a:r>
              <a:rPr lang="vi-VN" sz="2400" dirty="0">
                <a:solidFill>
                  <a:srgbClr val="000000"/>
                </a:solidFill>
                <a:latin typeface="Times New Roman" panose="02020603050405020304" pitchFamily="18" charset="0"/>
                <a:ea typeface="Times New Roman" panose="02020603050405020304" pitchFamily="18" charset="0"/>
              </a:rPr>
              <a:t>C. Trong khi, người ở trường hợp 1 có giá trị đo được là 39,5</a:t>
            </a:r>
            <a:r>
              <a:rPr lang="vi-VN" sz="2400" baseline="30000" dirty="0">
                <a:solidFill>
                  <a:srgbClr val="000000"/>
                </a:solidFill>
                <a:latin typeface="Times New Roman" panose="02020603050405020304" pitchFamily="18" charset="0"/>
                <a:ea typeface="Times New Roman" panose="02020603050405020304" pitchFamily="18" charset="0"/>
              </a:rPr>
              <a:t>o</a:t>
            </a:r>
            <a:r>
              <a:rPr lang="vi-VN" sz="2400" dirty="0">
                <a:solidFill>
                  <a:srgbClr val="000000"/>
                </a:solidFill>
                <a:latin typeface="Times New Roman" panose="02020603050405020304" pitchFamily="18" charset="0"/>
                <a:ea typeface="Times New Roman" panose="02020603050405020304" pitchFamily="18" charset="0"/>
              </a:rPr>
              <a:t>C, cao hơn nhiều so với ngưỡng bình thường. Điều này báo hiệu sự mất cân bằng môi trường trong cơ thể về điều kiện nhiệt độ</a:t>
            </a:r>
            <a:endParaRPr lang="en-US" sz="2400" dirty="0"/>
          </a:p>
        </p:txBody>
      </p:sp>
      <p:sp>
        <p:nvSpPr>
          <p:cNvPr id="7" name="Rectangle 6"/>
          <p:cNvSpPr/>
          <p:nvPr/>
        </p:nvSpPr>
        <p:spPr>
          <a:xfrm>
            <a:off x="384071" y="4771904"/>
            <a:ext cx="6619633" cy="468077"/>
          </a:xfrm>
          <a:prstGeom prst="rect">
            <a:avLst/>
          </a:prstGeom>
        </p:spPr>
        <p:txBody>
          <a:bodyPr wrap="none">
            <a:spAutoFit/>
          </a:bodyPr>
          <a:lstStyle/>
          <a:p>
            <a:pPr indent="394970">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vi-VN"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nào là cân bằng môi trường trong cơ thể?</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086677" y="5495958"/>
            <a:ext cx="10880035" cy="1277850"/>
          </a:xfrm>
          <a:prstGeom prst="rect">
            <a:avLst/>
          </a:prstGeom>
        </p:spPr>
        <p:txBody>
          <a:bodyPr wrap="square">
            <a:spAutoFit/>
          </a:bodyPr>
          <a:lstStyle/>
          <a:p>
            <a:pPr indent="394970" algn="just">
              <a:lnSpc>
                <a:spcPct val="107000"/>
              </a:lnSpc>
              <a:spcBef>
                <a:spcPts val="600"/>
              </a:spcBef>
              <a:spcAft>
                <a:spcPts val="600"/>
              </a:spcAft>
            </a:pPr>
            <a:r>
              <a:rPr lang="vi-VN"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Những tính chất vật lí, hóa học của môi trường trong như nhiệt độ, huyết áp, pH, thành phần chất tan… dao động quanh một giá trị nhất định gọi là cân bằng môi trường trong cơ thể.</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381599" y="4913578"/>
            <a:ext cx="1463167" cy="1457070"/>
          </a:xfrm>
          <a:prstGeom prst="rect">
            <a:avLst/>
          </a:prstGeom>
        </p:spPr>
      </p:pic>
    </p:spTree>
    <p:extLst>
      <p:ext uri="{BB962C8B-B14F-4D97-AF65-F5344CB8AC3E}">
        <p14:creationId xmlns:p14="http://schemas.microsoft.com/office/powerpoint/2010/main" val="32474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9454" y="332426"/>
            <a:ext cx="7201972" cy="468077"/>
          </a:xfrm>
          <a:prstGeom prst="rect">
            <a:avLst/>
          </a:prstGeom>
        </p:spPr>
        <p:txBody>
          <a:bodyPr wrap="none">
            <a:spAutoFit/>
          </a:bodyPr>
          <a:lstStyle/>
          <a:p>
            <a:pPr marR="0" lvl="0">
              <a:lnSpc>
                <a:spcPct val="107000"/>
              </a:lnSpc>
              <a:spcBef>
                <a:spcPts val="600"/>
              </a:spcBef>
              <a:spcAft>
                <a:spcPts val="600"/>
              </a:spcAft>
            </a:pPr>
            <a:r>
              <a:rPr lang="en-US"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vi-VN"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Vai </a:t>
            </a:r>
            <a:r>
              <a:rPr lang="vi-VN"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 của sự duy trì ổn định moi trường trong cơ thể.</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screenshot, diagram&#10;&#10;Description automatically generated"/>
          <p:cNvPicPr/>
          <p:nvPr/>
        </p:nvPicPr>
        <p:blipFill>
          <a:blip r:embed="rId2"/>
          <a:stretch>
            <a:fillRect/>
          </a:stretch>
        </p:blipFill>
        <p:spPr>
          <a:xfrm>
            <a:off x="2080591" y="848139"/>
            <a:ext cx="7739270" cy="3578087"/>
          </a:xfrm>
          <a:prstGeom prst="rect">
            <a:avLst/>
          </a:prstGeom>
        </p:spPr>
      </p:pic>
      <p:sp>
        <p:nvSpPr>
          <p:cNvPr id="7" name="Rectangle 6"/>
          <p:cNvSpPr/>
          <p:nvPr/>
        </p:nvSpPr>
        <p:spPr>
          <a:xfrm>
            <a:off x="715617" y="4475542"/>
            <a:ext cx="10774017" cy="882678"/>
          </a:xfrm>
          <a:prstGeom prst="rect">
            <a:avLst/>
          </a:prstGeom>
        </p:spPr>
        <p:txBody>
          <a:bodyPr wrap="square">
            <a:spAutoFit/>
          </a:bodyPr>
          <a:lstStyle/>
          <a:p>
            <a:pPr marR="0" lvl="0">
              <a:lnSpc>
                <a:spcPct val="107000"/>
              </a:lnSpc>
              <a:spcBef>
                <a:spcPts val="600"/>
              </a:spcBef>
              <a:spcAft>
                <a:spcPts val="600"/>
              </a:spcAft>
            </a:pP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 </a:t>
            </a:r>
            <a:r>
              <a:rPr lang="vi-VN"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 thí nghiệm, cho biết ảnh hưởng của thành phần môi trường trong đến hoạt động của tế bào, vai trò của môi trường trong cơ thể?</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059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9454" y="332426"/>
            <a:ext cx="7201972" cy="468077"/>
          </a:xfrm>
          <a:prstGeom prst="rect">
            <a:avLst/>
          </a:prstGeom>
        </p:spPr>
        <p:txBody>
          <a:bodyPr wrap="none">
            <a:spAutoFit/>
          </a:bodyPr>
          <a:lstStyle/>
          <a:p>
            <a:pPr marR="0" lvl="0">
              <a:lnSpc>
                <a:spcPct val="107000"/>
              </a:lnSpc>
              <a:spcBef>
                <a:spcPts val="600"/>
              </a:spcBef>
              <a:spcAft>
                <a:spcPts val="600"/>
              </a:spcAft>
            </a:pPr>
            <a:r>
              <a:rPr lang="en-US"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vi-VN"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Vai </a:t>
            </a:r>
            <a:r>
              <a:rPr lang="vi-VN"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 của sự duy trì ổn định moi trường trong cơ thể.</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screenshot, diagram&#10;&#10;Description automatically generated"/>
          <p:cNvPicPr/>
          <p:nvPr/>
        </p:nvPicPr>
        <p:blipFill>
          <a:blip r:embed="rId2"/>
          <a:stretch>
            <a:fillRect/>
          </a:stretch>
        </p:blipFill>
        <p:spPr>
          <a:xfrm>
            <a:off x="2080591" y="848139"/>
            <a:ext cx="7739270" cy="3578087"/>
          </a:xfrm>
          <a:prstGeom prst="rect">
            <a:avLst/>
          </a:prstGeom>
        </p:spPr>
      </p:pic>
      <p:sp>
        <p:nvSpPr>
          <p:cNvPr id="2" name="Rectangle 1"/>
          <p:cNvSpPr/>
          <p:nvPr/>
        </p:nvSpPr>
        <p:spPr>
          <a:xfrm>
            <a:off x="768626" y="4961056"/>
            <a:ext cx="11145078" cy="1673022"/>
          </a:xfrm>
          <a:prstGeom prst="rect">
            <a:avLst/>
          </a:prstGeom>
        </p:spPr>
        <p:txBody>
          <a:bodyPr wrap="square">
            <a:spAutoFit/>
          </a:bodyPr>
          <a:lstStyle/>
          <a:p>
            <a:pPr indent="360045" algn="just">
              <a:lnSpc>
                <a:spcPct val="107000"/>
              </a:lnSpc>
              <a:spcBef>
                <a:spcPts val="600"/>
              </a:spcBef>
              <a:spcAft>
                <a:spcPts val="600"/>
              </a:spcAft>
            </a:pP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môi</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của</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môi</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được</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duy</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trì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ổn</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định</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sẽ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đảm</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bảo</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tê</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bào</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hoạt</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bình</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Ngược</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lại</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môi</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bị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mất</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bằng</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sẽ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gây</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sư</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rối</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loạn</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hoạt</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của</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các</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tê</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bào</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thậm</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gây</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chết</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tê</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bào</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3310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9454" y="332426"/>
            <a:ext cx="7201972" cy="468077"/>
          </a:xfrm>
          <a:prstGeom prst="rect">
            <a:avLst/>
          </a:prstGeom>
        </p:spPr>
        <p:txBody>
          <a:bodyPr wrap="none">
            <a:spAutoFit/>
          </a:bodyPr>
          <a:lstStyle/>
          <a:p>
            <a:pPr marR="0" lvl="0">
              <a:lnSpc>
                <a:spcPct val="107000"/>
              </a:lnSpc>
              <a:spcBef>
                <a:spcPts val="600"/>
              </a:spcBef>
              <a:spcAft>
                <a:spcPts val="600"/>
              </a:spcAft>
            </a:pPr>
            <a:r>
              <a:rPr lang="en-US"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vi-VN"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Vai </a:t>
            </a:r>
            <a:r>
              <a:rPr lang="vi-VN"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 của sự duy trì ổn định moi trường trong cơ thể.</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screenshot, diagram&#10;&#10;Description automatically generated"/>
          <p:cNvPicPr/>
          <p:nvPr/>
        </p:nvPicPr>
        <p:blipFill>
          <a:blip r:embed="rId2"/>
          <a:stretch>
            <a:fillRect/>
          </a:stretch>
        </p:blipFill>
        <p:spPr>
          <a:xfrm>
            <a:off x="2080591" y="848139"/>
            <a:ext cx="7739270" cy="3578087"/>
          </a:xfrm>
          <a:prstGeom prst="rect">
            <a:avLst/>
          </a:prstGeom>
        </p:spPr>
      </p:pic>
      <p:sp>
        <p:nvSpPr>
          <p:cNvPr id="2" name="Rectangle 1"/>
          <p:cNvSpPr/>
          <p:nvPr/>
        </p:nvSpPr>
        <p:spPr>
          <a:xfrm>
            <a:off x="636104" y="5056228"/>
            <a:ext cx="10959548" cy="1475404"/>
          </a:xfrm>
          <a:prstGeom prst="rect">
            <a:avLst/>
          </a:prstGeom>
        </p:spPr>
        <p:txBody>
          <a:bodyPr wrap="square">
            <a:spAutoFit/>
          </a:bodyPr>
          <a:lstStyle/>
          <a:p>
            <a:pPr indent="360045" algn="just">
              <a:lnSpc>
                <a:spcPct val="107000"/>
              </a:lnSpc>
              <a:spcBef>
                <a:spcPts val="600"/>
              </a:spcBef>
              <a:spcAft>
                <a:spcPts val="600"/>
              </a:spcAft>
            </a:pP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Vai</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trò</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có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vai</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giúp</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tê</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bào</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hê</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với</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ngoài</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trình</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trao</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đổi</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chất</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giúp</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tê</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bào</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va</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thê</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hoạt</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bình</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a:spLocks noChangeArrowheads="1"/>
          </p:cNvSpPr>
          <p:nvPr/>
        </p:nvSpPr>
        <p:spPr bwMode="auto">
          <a:xfrm>
            <a:off x="450572" y="4678016"/>
            <a:ext cx="7156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altLang="en-US" sz="5400" b="0" dirty="0" smtClean="0">
                <a:solidFill>
                  <a:srgbClr val="FF3300"/>
                </a:solidFill>
                <a:sym typeface="Wingdings" panose="05000000000000000000" pitchFamily="2" charset="2"/>
              </a:rPr>
              <a:t></a:t>
            </a:r>
          </a:p>
        </p:txBody>
      </p:sp>
    </p:spTree>
    <p:extLst>
      <p:ext uri="{BB962C8B-B14F-4D97-AF65-F5344CB8AC3E}">
        <p14:creationId xmlns:p14="http://schemas.microsoft.com/office/powerpoint/2010/main" val="422036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9454" y="332426"/>
            <a:ext cx="7201972" cy="468077"/>
          </a:xfrm>
          <a:prstGeom prst="rect">
            <a:avLst/>
          </a:prstGeom>
        </p:spPr>
        <p:txBody>
          <a:bodyPr wrap="none">
            <a:spAutoFit/>
          </a:bodyPr>
          <a:lstStyle/>
          <a:p>
            <a:pPr marR="0" lvl="0">
              <a:lnSpc>
                <a:spcPct val="107000"/>
              </a:lnSpc>
              <a:spcBef>
                <a:spcPts val="600"/>
              </a:spcBef>
              <a:spcAft>
                <a:spcPts val="600"/>
              </a:spcAft>
            </a:pPr>
            <a:r>
              <a:rPr lang="en-US"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vi-VN"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Vai </a:t>
            </a:r>
            <a:r>
              <a:rPr lang="vi-VN"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 của sự duy trì ổn định moi trường trong cơ thể.</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61046657"/>
              </p:ext>
            </p:extLst>
          </p:nvPr>
        </p:nvGraphicFramePr>
        <p:xfrm>
          <a:off x="2001080" y="2464904"/>
          <a:ext cx="8786190" cy="2457704"/>
        </p:xfrm>
        <a:graphic>
          <a:graphicData uri="http://schemas.openxmlformats.org/drawingml/2006/table">
            <a:tbl>
              <a:tblPr firstRow="1" firstCol="1" bandRow="1">
                <a:tableStyleId>{5C22544A-7EE6-4342-B048-85BDC9FD1C3A}</a:tableStyleId>
              </a:tblPr>
              <a:tblGrid>
                <a:gridCol w="2024938">
                  <a:extLst>
                    <a:ext uri="{9D8B030D-6E8A-4147-A177-3AD203B41FA5}">
                      <a16:colId xmlns:a16="http://schemas.microsoft.com/office/drawing/2014/main" val="2390024611"/>
                    </a:ext>
                  </a:extLst>
                </a:gridCol>
                <a:gridCol w="2842170">
                  <a:extLst>
                    <a:ext uri="{9D8B030D-6E8A-4147-A177-3AD203B41FA5}">
                      <a16:colId xmlns:a16="http://schemas.microsoft.com/office/drawing/2014/main" val="3615559381"/>
                    </a:ext>
                  </a:extLst>
                </a:gridCol>
                <a:gridCol w="3919082">
                  <a:extLst>
                    <a:ext uri="{9D8B030D-6E8A-4147-A177-3AD203B41FA5}">
                      <a16:colId xmlns:a16="http://schemas.microsoft.com/office/drawing/2014/main" val="689275768"/>
                    </a:ext>
                  </a:extLst>
                </a:gridCol>
              </a:tblGrid>
              <a:tr h="758288">
                <a:tc>
                  <a:txBody>
                    <a:bodyPr/>
                    <a:lstStyle/>
                    <a:p>
                      <a:pPr marL="0" marR="0" algn="ctr">
                        <a:lnSpc>
                          <a:spcPct val="107000"/>
                        </a:lnSpc>
                        <a:spcBef>
                          <a:spcPts val="600"/>
                        </a:spcBef>
                        <a:spcAft>
                          <a:spcPts val="600"/>
                        </a:spcAft>
                      </a:pPr>
                      <a:r>
                        <a:rPr lang="vi-VN" sz="2000" dirty="0">
                          <a:effectLst/>
                        </a:rPr>
                        <a:t>Chỉ số</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600"/>
                        </a:spcBef>
                        <a:spcAft>
                          <a:spcPts val="600"/>
                        </a:spcAft>
                      </a:pPr>
                      <a:r>
                        <a:rPr lang="vi-VN" sz="2000" dirty="0">
                          <a:effectLst/>
                        </a:rPr>
                        <a:t>Kết quả thí nghiệm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600"/>
                        </a:spcBef>
                        <a:spcAft>
                          <a:spcPts val="600"/>
                        </a:spcAft>
                      </a:pPr>
                      <a:r>
                        <a:rPr lang="vi-VN" sz="2000">
                          <a:effectLst/>
                        </a:rPr>
                        <a:t>Ngưỡng giá trị ở người trưởng thành bình thường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9370180"/>
                  </a:ext>
                </a:extLst>
              </a:tr>
              <a:tr h="849708">
                <a:tc>
                  <a:txBody>
                    <a:bodyPr/>
                    <a:lstStyle/>
                    <a:p>
                      <a:pPr marL="0" marR="0" algn="ctr">
                        <a:lnSpc>
                          <a:spcPct val="107000"/>
                        </a:lnSpc>
                        <a:spcBef>
                          <a:spcPts val="600"/>
                        </a:spcBef>
                        <a:spcAft>
                          <a:spcPts val="600"/>
                        </a:spcAft>
                      </a:pPr>
                      <a:r>
                        <a:rPr lang="vi-VN" sz="2000">
                          <a:effectLst/>
                        </a:rPr>
                        <a:t>Glucose</a:t>
                      </a:r>
                      <a:endParaRPr lang="en-US" sz="2000">
                        <a:effectLst/>
                      </a:endParaRPr>
                    </a:p>
                    <a:p>
                      <a:pPr marL="0" marR="0" algn="ctr">
                        <a:lnSpc>
                          <a:spcPct val="107000"/>
                        </a:lnSpc>
                        <a:spcBef>
                          <a:spcPts val="600"/>
                        </a:spcBef>
                        <a:spcAft>
                          <a:spcPts val="600"/>
                        </a:spcAft>
                      </a:pPr>
                      <a:r>
                        <a:rPr lang="vi-VN" sz="2000">
                          <a:effectLst/>
                        </a:rPr>
                        <a:t>(mmol/l)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600"/>
                        </a:spcBef>
                        <a:spcAft>
                          <a:spcPts val="600"/>
                        </a:spcAft>
                      </a:pPr>
                      <a:r>
                        <a:rPr lang="vi-VN" sz="2000">
                          <a:effectLst/>
                        </a:rPr>
                        <a:t>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600"/>
                        </a:spcBef>
                        <a:spcAft>
                          <a:spcPts val="600"/>
                        </a:spcAft>
                      </a:pPr>
                      <a:r>
                        <a:rPr lang="vi-VN" sz="2000">
                          <a:effectLst/>
                        </a:rPr>
                        <a:t>3,9 – 5,6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1744001"/>
                  </a:ext>
                </a:extLst>
              </a:tr>
              <a:tr h="849708">
                <a:tc>
                  <a:txBody>
                    <a:bodyPr/>
                    <a:lstStyle/>
                    <a:p>
                      <a:pPr marL="0" marR="0" algn="ctr">
                        <a:lnSpc>
                          <a:spcPct val="107000"/>
                        </a:lnSpc>
                        <a:spcBef>
                          <a:spcPts val="600"/>
                        </a:spcBef>
                        <a:spcAft>
                          <a:spcPts val="600"/>
                        </a:spcAft>
                      </a:pPr>
                      <a:r>
                        <a:rPr lang="vi-VN" sz="2000">
                          <a:effectLst/>
                        </a:rPr>
                        <a:t>Uric acid (mg/l)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600"/>
                        </a:spcBef>
                        <a:spcAft>
                          <a:spcPts val="600"/>
                        </a:spcAft>
                      </a:pPr>
                      <a:r>
                        <a:rPr lang="vi-VN" sz="2000">
                          <a:effectLst/>
                        </a:rPr>
                        <a:t>5,6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600"/>
                        </a:spcBef>
                        <a:spcAft>
                          <a:spcPts val="600"/>
                        </a:spcAft>
                      </a:pPr>
                      <a:r>
                        <a:rPr lang="vi-VN" sz="2000" dirty="0">
                          <a:effectLst/>
                        </a:rPr>
                        <a:t>Nam: 2,5 – 7</a:t>
                      </a:r>
                      <a:endParaRPr lang="en-US" sz="2000" dirty="0">
                        <a:effectLst/>
                      </a:endParaRPr>
                    </a:p>
                    <a:p>
                      <a:pPr marL="0" marR="0">
                        <a:lnSpc>
                          <a:spcPct val="107000"/>
                        </a:lnSpc>
                        <a:spcBef>
                          <a:spcPts val="600"/>
                        </a:spcBef>
                        <a:spcAft>
                          <a:spcPts val="600"/>
                        </a:spcAft>
                      </a:pPr>
                      <a:r>
                        <a:rPr lang="vi-VN" sz="2000" dirty="0">
                          <a:effectLst/>
                        </a:rPr>
                        <a:t>Nữ: 1,5 – 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4243376"/>
                  </a:ext>
                </a:extLst>
              </a:tr>
            </a:tbl>
          </a:graphicData>
        </a:graphic>
      </p:graphicFrame>
      <p:sp>
        <p:nvSpPr>
          <p:cNvPr id="9" name="Rectangle 8"/>
          <p:cNvSpPr/>
          <p:nvPr/>
        </p:nvSpPr>
        <p:spPr>
          <a:xfrm>
            <a:off x="742122" y="910868"/>
            <a:ext cx="10893287" cy="1431739"/>
          </a:xfrm>
          <a:prstGeom prst="rect">
            <a:avLst/>
          </a:prstGeom>
        </p:spPr>
        <p:txBody>
          <a:bodyPr wrap="square">
            <a:spAutoFit/>
          </a:bodyPr>
          <a:lstStyle/>
          <a:p>
            <a:pPr marL="90170" marR="0">
              <a:lnSpc>
                <a:spcPct val="10700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Một người phụ nữ 28 tuổi có kết quả một chỉ số xét nghiệm máu thể hiện ở bảng sau, em hãy nhận xét các chỉ số này. Theo em, người này cần chú ý gì trong khẩu phần ăn?</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0170" marR="0">
              <a:lnSpc>
                <a:spcPct val="10700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Kết quả xét nghiệm máu: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2838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TotalTime>
  <Words>2727</Words>
  <Application>Microsoft Office PowerPoint</Application>
  <PresentationFormat>Widescreen</PresentationFormat>
  <Paragraphs>243</Paragraphs>
  <Slides>47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Tahoma</vt:lpstr>
      <vt:lpstr>Times New Roman</vt:lpstr>
      <vt:lpstr>Wingdings</vt:lpstr>
      <vt:lpstr>Office Theme</vt:lpstr>
      <vt:lpstr>PowerPoint Presentation</vt:lpstr>
      <vt:lpstr>TIẾT 19 – BÀI 33  MÔI TRƯỜNG TRONG CƠ THỂ VÀ HỆ BÀI TIẾT Ở NGƯỜI </vt:lpstr>
      <vt:lpstr>I- MÔI TRƯỜNG TRONG CƠ THỂ.</vt:lpstr>
      <vt:lpstr>I- MÔI TRƯỜNG TRONG CƠ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39</cp:revision>
  <dcterms:created xsi:type="dcterms:W3CDTF">2024-01-13T03:46:32Z</dcterms:created>
  <dcterms:modified xsi:type="dcterms:W3CDTF">2024-01-19T03:20:34Z</dcterms:modified>
</cp:coreProperties>
</file>