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5" r:id="rId5"/>
  </p:sldMasterIdLst>
  <p:notesMasterIdLst>
    <p:notesMasterId r:id="rId34"/>
  </p:notesMasterIdLst>
  <p:sldIdLst>
    <p:sldId id="665" r:id="rId6"/>
    <p:sldId id="277" r:id="rId7"/>
    <p:sldId id="668" r:id="rId8"/>
    <p:sldId id="670" r:id="rId9"/>
    <p:sldId id="667" r:id="rId10"/>
    <p:sldId id="669" r:id="rId11"/>
    <p:sldId id="671" r:id="rId12"/>
    <p:sldId id="680" r:id="rId13"/>
    <p:sldId id="682" r:id="rId14"/>
    <p:sldId id="656" r:id="rId15"/>
    <p:sldId id="681" r:id="rId16"/>
    <p:sldId id="672" r:id="rId17"/>
    <p:sldId id="657" r:id="rId18"/>
    <p:sldId id="318" r:id="rId19"/>
    <p:sldId id="658" r:id="rId20"/>
    <p:sldId id="673" r:id="rId21"/>
    <p:sldId id="676" r:id="rId22"/>
    <p:sldId id="674" r:id="rId23"/>
    <p:sldId id="679" r:id="rId24"/>
    <p:sldId id="675" r:id="rId25"/>
    <p:sldId id="659" r:id="rId26"/>
    <p:sldId id="661" r:id="rId27"/>
    <p:sldId id="662" r:id="rId28"/>
    <p:sldId id="663" r:id="rId29"/>
    <p:sldId id="640" r:id="rId30"/>
    <p:sldId id="641" r:id="rId31"/>
    <p:sldId id="643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gPC" initials="S" lastIdx="1" clrIdx="0">
    <p:extLst>
      <p:ext uri="{19B8F6BF-5375-455C-9EA6-DF929625EA0E}">
        <p15:presenceInfo xmlns:p15="http://schemas.microsoft.com/office/powerpoint/2012/main" userId="Sing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3DD0-B3CA-4367-BD80-D84AD89B78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B7DD8-EC96-4DC5-A9E5-944C07D9B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759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89045-3761-793F-142F-273CF682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3446B-C035-93D5-6CC1-104AB344B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0B56D5-942B-4D82-57FD-F13493D9A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05655-850E-8BEE-3FDD-AE3F90E4E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410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A614B-A229-5399-7F70-9E4EA7BD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D3CC4-0E78-BDF0-B697-23EAC3BBC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41EE10-65AF-ED7F-88F0-20C0E02AB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8EE35-7891-E385-5E18-6512F6402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3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589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820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84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37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59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8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82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2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6387D-2C77-19BE-960D-F85528DB8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E24A2-BCBA-DBEA-FCD4-B7978D98A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A7CED-0E5B-2EC1-C9BF-B3D9AFFF9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A7DF2-5A54-7397-ADB0-DE909416B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2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76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3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4387-6A54-A6B8-7727-4E2E6789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62F09-481A-E0EA-82C5-DF1D888EC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2837D-E678-6503-8499-CBDBCECDD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15C71-B70F-FDC2-6F03-80169F39F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86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8BB3-2AC9-CACB-FBA7-839271E0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1472B-8FFC-858E-31CD-BB95678AC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CEDFE-3B5B-9FF7-9051-1CE40D084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16C54-60AF-48A3-BD62-4CC10B77D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52A3D-2171-4FDB-B7A4-E0B64E6EE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1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E86B-8C23-345B-8863-8319516E4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74A0C-8471-C114-3437-F83F637E1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57BC6-29D1-BD41-35CA-016F58DF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2BA8A-D1FB-BE9D-B15C-FC4C0437B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CF33C-3AD6-F021-DD53-C75F4E00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4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BC5CA-AD9B-017C-4CAB-83C732EA0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D337E-8D8B-A0B0-B659-7A5FD0736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2FA3-FD41-6681-D5E2-FF9D5C90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86CA2-C8AF-4900-57D9-A8DCC162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A1EA3-712B-0271-3331-4D49EBAD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5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BA3E3-26E2-8563-2F82-46E687080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AB6C-FA93-EEA6-4488-CC20DF5D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5684C-609A-7594-DAEB-7F6B3081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77301-06D7-C465-D392-B937C13A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8A18C-9A46-1388-B616-8A2697C7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7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54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18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4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5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6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5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E751-8395-C04E-DD7C-772FF7C1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2950B-17BE-8310-86E7-DC312E7CB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54F1-E06E-3FB0-59EE-FEED34ABD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73A4A-45BE-87B3-492B-42E939E34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26283-F6F7-84DC-F1AA-0B385DEB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3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55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3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495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0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657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7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8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5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6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7906-9A2C-489F-376A-B32566E2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502CA-F34F-A6E1-03BC-CD15B300A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3650-CF1B-E74A-E8D9-4137C068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1013-071B-F980-3B0E-C12E2599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3846E-60F9-280B-50EE-80DE0026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8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31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87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0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55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767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983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524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8864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1608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115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4622-9EA7-5D56-9035-5866E0CF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B8C2F-998A-956E-D94F-E826BF737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A49F4-4304-6DBD-1032-C3B04E70E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51392-119C-E9BA-D0C8-8DFCF87D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8EAD-D235-9C52-5C6B-5E646E08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27DFC-1A07-5096-8090-EC57835D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22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4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6865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1313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392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594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6962400" y="2615367"/>
            <a:ext cx="42696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1"/>
          </p:nvPr>
        </p:nvSpPr>
        <p:spPr>
          <a:xfrm>
            <a:off x="6962400" y="3736500"/>
            <a:ext cx="4269600" cy="12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972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6"/>
          <p:cNvSpPr txBox="1">
            <a:spLocks noGrp="1"/>
          </p:cNvSpPr>
          <p:nvPr>
            <p:ph type="title"/>
          </p:nvPr>
        </p:nvSpPr>
        <p:spPr>
          <a:xfrm flipH="1">
            <a:off x="959500" y="593367"/>
            <a:ext cx="68588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 txBox="1">
            <a:spLocks noGrp="1"/>
          </p:cNvSpPr>
          <p:nvPr>
            <p:ph type="title" idx="2"/>
          </p:nvPr>
        </p:nvSpPr>
        <p:spPr>
          <a:xfrm flipH="1">
            <a:off x="4644799" y="2533033"/>
            <a:ext cx="29024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4" name="Google Shape;504;p16"/>
          <p:cNvSpPr txBox="1">
            <a:spLocks noGrp="1"/>
          </p:cNvSpPr>
          <p:nvPr>
            <p:ph type="subTitle" idx="1"/>
          </p:nvPr>
        </p:nvSpPr>
        <p:spPr>
          <a:xfrm flipH="1">
            <a:off x="4644784" y="3005571"/>
            <a:ext cx="29024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3"/>
          </p:nvPr>
        </p:nvSpPr>
        <p:spPr>
          <a:xfrm flipH="1">
            <a:off x="959645" y="2533033"/>
            <a:ext cx="290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subTitle" idx="4"/>
          </p:nvPr>
        </p:nvSpPr>
        <p:spPr>
          <a:xfrm flipH="1">
            <a:off x="959484" y="3005567"/>
            <a:ext cx="290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title" idx="5"/>
          </p:nvPr>
        </p:nvSpPr>
        <p:spPr>
          <a:xfrm flipH="1">
            <a:off x="4644800" y="5020996"/>
            <a:ext cx="29024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6"/>
          </p:nvPr>
        </p:nvSpPr>
        <p:spPr>
          <a:xfrm flipH="1">
            <a:off x="4644800" y="5492996"/>
            <a:ext cx="29024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 idx="7"/>
          </p:nvPr>
        </p:nvSpPr>
        <p:spPr>
          <a:xfrm flipH="1">
            <a:off x="960065" y="5020996"/>
            <a:ext cx="290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subTitle" idx="8"/>
          </p:nvPr>
        </p:nvSpPr>
        <p:spPr>
          <a:xfrm flipH="1">
            <a:off x="960065" y="5492996"/>
            <a:ext cx="290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 idx="9"/>
          </p:nvPr>
        </p:nvSpPr>
        <p:spPr>
          <a:xfrm flipH="1">
            <a:off x="8329367" y="2533033"/>
            <a:ext cx="29024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subTitle" idx="13"/>
          </p:nvPr>
        </p:nvSpPr>
        <p:spPr>
          <a:xfrm flipH="1">
            <a:off x="8329352" y="3005576"/>
            <a:ext cx="29024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6"/>
          <p:cNvSpPr txBox="1">
            <a:spLocks noGrp="1"/>
          </p:cNvSpPr>
          <p:nvPr>
            <p:ph type="title" idx="14"/>
          </p:nvPr>
        </p:nvSpPr>
        <p:spPr>
          <a:xfrm flipH="1">
            <a:off x="8329367" y="5020996"/>
            <a:ext cx="29024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4" name="Google Shape;514;p16"/>
          <p:cNvSpPr txBox="1">
            <a:spLocks noGrp="1"/>
          </p:cNvSpPr>
          <p:nvPr>
            <p:ph type="subTitle" idx="15"/>
          </p:nvPr>
        </p:nvSpPr>
        <p:spPr>
          <a:xfrm flipH="1">
            <a:off x="8329367" y="5492995"/>
            <a:ext cx="29024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278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960000" y="2144400"/>
            <a:ext cx="4793200" cy="27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60000" y="4881200"/>
            <a:ext cx="4793200" cy="10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920000"/>
            <a:ext cx="4793200" cy="122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8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9958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">
  <p:cSld name="Title and Design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6096000" y="593367"/>
            <a:ext cx="513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73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"/>
          <p:cNvSpPr txBox="1">
            <a:spLocks noGrp="1"/>
          </p:cNvSpPr>
          <p:nvPr>
            <p:ph type="title" hasCustomPrompt="1"/>
          </p:nvPr>
        </p:nvSpPr>
        <p:spPr>
          <a:xfrm>
            <a:off x="4114800" y="3759200"/>
            <a:ext cx="7117200" cy="122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8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6" name="Google Shape;436;p11"/>
          <p:cNvSpPr txBox="1">
            <a:spLocks noGrp="1"/>
          </p:cNvSpPr>
          <p:nvPr>
            <p:ph type="subTitle" idx="1"/>
          </p:nvPr>
        </p:nvSpPr>
        <p:spPr>
          <a:xfrm>
            <a:off x="4114800" y="5192067"/>
            <a:ext cx="7117200" cy="5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81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78D4-78A8-2410-2813-23BF4934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FE7B3-F605-8483-4C9B-4F18AF0B8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7D678-EF9C-4487-1AC6-06A0D5D0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8937F-577E-AECE-3CFE-BFD4396C5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7B015-CF19-8093-90F4-65A01C8F2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1E70D-99FE-C593-18B8-0BEE3130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A83F8-D583-DD8B-D93E-D40D03BAF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8D708-DFCC-09C0-7720-379EC2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3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 txBox="1">
            <a:spLocks noGrp="1"/>
          </p:cNvSpPr>
          <p:nvPr>
            <p:ph type="title"/>
          </p:nvPr>
        </p:nvSpPr>
        <p:spPr>
          <a:xfrm>
            <a:off x="3225800" y="593367"/>
            <a:ext cx="800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4"/>
          <p:cNvSpPr txBox="1">
            <a:spLocks noGrp="1"/>
          </p:cNvSpPr>
          <p:nvPr>
            <p:ph type="title" idx="2"/>
          </p:nvPr>
        </p:nvSpPr>
        <p:spPr>
          <a:xfrm>
            <a:off x="7924800" y="3373684"/>
            <a:ext cx="2698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6" name="Google Shape;466;p14"/>
          <p:cNvSpPr txBox="1">
            <a:spLocks noGrp="1"/>
          </p:cNvSpPr>
          <p:nvPr>
            <p:ph type="subTitle" idx="1"/>
          </p:nvPr>
        </p:nvSpPr>
        <p:spPr>
          <a:xfrm>
            <a:off x="7924800" y="3787417"/>
            <a:ext cx="2698000" cy="9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4"/>
          <p:cNvSpPr txBox="1">
            <a:spLocks noGrp="1"/>
          </p:cNvSpPr>
          <p:nvPr>
            <p:ph type="title" idx="3"/>
          </p:nvPr>
        </p:nvSpPr>
        <p:spPr>
          <a:xfrm>
            <a:off x="7924800" y="4930167"/>
            <a:ext cx="2698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4"/>
          </p:nvPr>
        </p:nvSpPr>
        <p:spPr>
          <a:xfrm>
            <a:off x="7924805" y="5343900"/>
            <a:ext cx="2698000" cy="9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title" idx="5"/>
          </p:nvPr>
        </p:nvSpPr>
        <p:spPr>
          <a:xfrm>
            <a:off x="7924800" y="1817233"/>
            <a:ext cx="2698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subTitle" idx="6"/>
          </p:nvPr>
        </p:nvSpPr>
        <p:spPr>
          <a:xfrm>
            <a:off x="7924808" y="2230967"/>
            <a:ext cx="2698000" cy="9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282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6972400" y="3272667"/>
            <a:ext cx="4259600" cy="164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13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158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136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1"/>
          </p:nvPr>
        </p:nvSpPr>
        <p:spPr>
          <a:xfrm>
            <a:off x="960000" y="2907700"/>
            <a:ext cx="3117600" cy="8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2"/>
          </p:nvPr>
        </p:nvSpPr>
        <p:spPr>
          <a:xfrm>
            <a:off x="960000" y="4895867"/>
            <a:ext cx="3117600" cy="8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960000" y="2144100"/>
            <a:ext cx="311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4"/>
          </p:nvPr>
        </p:nvSpPr>
        <p:spPr>
          <a:xfrm>
            <a:off x="960000" y="4132267"/>
            <a:ext cx="311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254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24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4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07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54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44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72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9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0901-2DE0-CCDE-C56A-C5231304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3084B-062B-4103-A621-D5F5ECD4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D85E0-F290-AFE1-5769-14F54C16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86E33-0ABB-7DED-B5A0-508B87D4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7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7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48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871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77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37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369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8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06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1A973B-63E8-A8D8-B7F3-5FC415618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6283B-CF84-BCFC-F550-F2F877E2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924FA-19C9-A771-B765-0B9BBABC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69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36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48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3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75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A4090-6BA8-BB17-9359-9471897B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BF2F7-FE8F-5391-1830-23B203CE7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5621B-783F-22D5-0242-0E6CF7F2B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BAE90-8BD0-7630-2EB0-AED248C4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03A9F-01A7-D0AA-EFDA-3826B3B1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CF4A3-A85E-DDF3-D245-D575720D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FB33-9885-3DCC-E119-10CD571A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63F7A-BD79-5AF3-12DC-3A4054FC0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E516A-1B3B-0075-71A5-C5674AABB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A71C3-4FA4-C951-B1C4-F64A0EDF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3D411-4716-5F2F-5CC9-466FB149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AD46C-78F3-8EC4-6FC8-9D12BB9E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23DBC-8D9E-09B5-E1AB-852FCED8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E3C24-DA7E-E8B9-B9EA-EC52FE810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8BD3B-4507-53A3-F11E-DC25847DD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418B1-D0DE-495A-A513-FA425E38E70F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ECDCB-18E3-A610-22F2-BA0069019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AF1EA-52FA-DF93-67B7-1B1F6FD30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0E5E6-C846-4B32-8246-E130E5DDA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7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77B35-94AB-42CD-95C9-C035250EBE0E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6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A244-14B5-4DC6-AFCE-4686FCDB8C6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69B62-0463-4376-8FA1-271752F1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8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18" Type="http://schemas.openxmlformats.org/officeDocument/2006/relationships/image" Target="../media/image12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14.png"/><Relationship Id="rId7" Type="http://schemas.openxmlformats.org/officeDocument/2006/relationships/image" Target="../media/image2.jpeg"/><Relationship Id="rId12" Type="http://schemas.openxmlformats.org/officeDocument/2006/relationships/image" Target="../media/image7.gif"/><Relationship Id="rId17" Type="http://schemas.openxmlformats.org/officeDocument/2006/relationships/slide" Target="slide7.xml"/><Relationship Id="rId25" Type="http://schemas.openxmlformats.org/officeDocument/2006/relationships/image" Target="../media/image16.png"/><Relationship Id="rId2" Type="http://schemas.openxmlformats.org/officeDocument/2006/relationships/audio" Target="../media/media1.wma"/><Relationship Id="rId16" Type="http://schemas.openxmlformats.org/officeDocument/2006/relationships/image" Target="../media/image11.GIF"/><Relationship Id="rId20" Type="http://schemas.openxmlformats.org/officeDocument/2006/relationships/slide" Target="slide2.xml"/><Relationship Id="rId29" Type="http://schemas.openxmlformats.org/officeDocument/2006/relationships/image" Target="../media/image18.png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slide" Target="slide5.xml"/><Relationship Id="rId5" Type="http://schemas.openxmlformats.org/officeDocument/2006/relationships/slide" Target="slide10.xml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slide" Target="slide4.xml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9.gif"/><Relationship Id="rId22" Type="http://schemas.openxmlformats.org/officeDocument/2006/relationships/slide" Target="slide3.xml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29.wm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5" Type="http://schemas.openxmlformats.org/officeDocument/2006/relationships/image" Target="../media/image29.wm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29.wmf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29.wm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5" Type="http://schemas.openxmlformats.org/officeDocument/2006/relationships/image" Target="../media/image29.wmf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5" Type="http://schemas.openxmlformats.org/officeDocument/2006/relationships/image" Target="../media/image29.wmf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1.xml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0"/>
            <a:ext cx="12187269" cy="6858767"/>
          </a:xfrm>
          <a:prstGeom prst="rect">
            <a:avLst/>
          </a:prstGeom>
        </p:spPr>
      </p:pic>
      <p:pic>
        <p:nvPicPr>
          <p:cNvPr id="1026" name="Picture 2" descr="Tập tính bầy đàn khiến ong phản ứng dữ dội khi bị bị chọc tức">
            <a:extLst>
              <a:ext uri="{FF2B5EF4-FFF2-40B4-BE49-F238E27FC236}">
                <a16:creationId xmlns:a16="http://schemas.microsoft.com/office/drawing/2014/main" id="{CF48C69B-51EE-1FE2-D634-EB9B1317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05" y="1090662"/>
            <a:ext cx="6874179" cy="45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206" y="3012734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39" y="-522396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877" y="5727928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795" y="736422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865" y="3000555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2" name="mau3">
            <a:hlinkClick r:id="rId28" action="ppaction://hlinksldjump"/>
            <a:extLst>
              <a:ext uri="{FF2B5EF4-FFF2-40B4-BE49-F238E27FC236}">
                <a16:creationId xmlns:a16="http://schemas.microsoft.com/office/drawing/2014/main" id="{E984144D-3D42-FBEC-032A-DF6FBC47A462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3" name="mau6">
            <a:hlinkClick r:id="rId17" action="ppaction://hlinksldjump"/>
            <a:extLst>
              <a:ext uri="{FF2B5EF4-FFF2-40B4-BE49-F238E27FC236}">
                <a16:creationId xmlns:a16="http://schemas.microsoft.com/office/drawing/2014/main" id="{3EDD1CD7-A428-B188-1BDE-ADABF8C198DB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7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0518" y="4064774"/>
            <a:ext cx="2215017" cy="18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3DC79-68DB-7D26-B7CD-4CA516C7F6BA}"/>
              </a:ext>
            </a:extLst>
          </p:cNvPr>
          <p:cNvSpPr txBox="1"/>
          <p:nvPr/>
        </p:nvSpPr>
        <p:spPr>
          <a:xfrm>
            <a:off x="990600" y="690510"/>
            <a:ext cx="3908612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PHÂN LOẠI BASE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1915F3C8-4040-F6D9-0666-0A1582586F3A}"/>
              </a:ext>
            </a:extLst>
          </p:cNvPr>
          <p:cNvSpPr txBox="1"/>
          <p:nvPr/>
        </p:nvSpPr>
        <p:spPr>
          <a:xfrm>
            <a:off x="857276" y="1363111"/>
            <a:ext cx="106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nước, base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Base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NaOH, KOH, Ba(OH)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nước: Fe(OH)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Mg(OH)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,Cu(OH)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,Fe(OH)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3EFB9D-2977-B125-CC80-E5B08240E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76" y="3506614"/>
            <a:ext cx="6337204" cy="24369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18A0F3-CDDB-721D-2A60-C6C9877632C8}"/>
              </a:ext>
            </a:extLst>
          </p:cNvPr>
          <p:cNvSpPr txBox="1"/>
          <p:nvPr/>
        </p:nvSpPr>
        <p:spPr>
          <a:xfrm>
            <a:off x="990600" y="6117136"/>
            <a:ext cx="633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Fe(OH)</a:t>
            </a:r>
            <a:r>
              <a:rPr lang="en-US" sz="2400" baseline="-25000" dirty="0"/>
              <a:t>3</a:t>
            </a:r>
            <a:r>
              <a:rPr lang="en-US" sz="2400" dirty="0"/>
              <a:t>        Mg(OH)</a:t>
            </a:r>
            <a:r>
              <a:rPr lang="en-US" sz="2400" baseline="-25000" dirty="0"/>
              <a:t>2</a:t>
            </a:r>
            <a:r>
              <a:rPr lang="en-US" sz="2400" dirty="0"/>
              <a:t>         Cu(OH)</a:t>
            </a:r>
            <a:r>
              <a:rPr lang="en-US" sz="2400" baseline="-25000" dirty="0"/>
              <a:t>2                   </a:t>
            </a:r>
            <a:r>
              <a:rPr lang="en-US" sz="2400" dirty="0"/>
              <a:t>Fe(OH)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866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D7504-94B7-A201-C1D1-81B50520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79" y="254000"/>
            <a:ext cx="11743788" cy="6358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9F72A-691A-C5F1-FD64-C5342899EC99}"/>
              </a:ext>
            </a:extLst>
          </p:cNvPr>
          <p:cNvSpPr txBox="1"/>
          <p:nvPr/>
        </p:nvSpPr>
        <p:spPr>
          <a:xfrm>
            <a:off x="6968067" y="4665133"/>
            <a:ext cx="47836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KOH, Mg(OH)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Ca(OH)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Al(OH)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Zn(OH)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894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51340-22B8-A77E-0B7C-14C6596A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620FCBAA-7C05-7357-832F-FDC831C82D64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5D8337-900D-389E-E6B9-D110214058B5}"/>
              </a:ext>
            </a:extLst>
          </p:cNvPr>
          <p:cNvGrpSpPr/>
          <p:nvPr/>
        </p:nvGrpSpPr>
        <p:grpSpPr>
          <a:xfrm>
            <a:off x="352462" y="5289176"/>
            <a:ext cx="1727349" cy="1207776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42B54070-0CFF-8231-C04A-0E50EA21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4F758923-1149-FFC2-52CC-6281A7049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1C480E31-77EB-AF59-515B-E6C66837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480421-443B-D2D3-5693-C1491C359AF1}"/>
              </a:ext>
            </a:extLst>
          </p:cNvPr>
          <p:cNvSpPr txBox="1"/>
          <p:nvPr/>
        </p:nvSpPr>
        <p:spPr>
          <a:xfrm>
            <a:off x="990600" y="1386804"/>
            <a:ext cx="4482353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TÍNH CHẤT HÓA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D9A0B-1C98-C26D-2347-0B9FDA211A20}"/>
              </a:ext>
            </a:extLst>
          </p:cNvPr>
          <p:cNvSpPr txBox="1"/>
          <p:nvPr/>
        </p:nvSpPr>
        <p:spPr>
          <a:xfrm>
            <a:off x="1153608" y="1984122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505B99EF-E9DC-9B96-E1B4-8EA9E10D8CDB}"/>
              </a:ext>
            </a:extLst>
          </p:cNvPr>
          <p:cNvSpPr/>
          <p:nvPr/>
        </p:nvSpPr>
        <p:spPr>
          <a:xfrm>
            <a:off x="6273400" y="1297365"/>
            <a:ext cx="5723965" cy="2458514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dung dịch 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13CA4-E467-DF54-030D-8CD9DF009D14}"/>
              </a:ext>
            </a:extLst>
          </p:cNvPr>
          <p:cNvSpPr txBox="1"/>
          <p:nvPr/>
        </p:nvSpPr>
        <p:spPr>
          <a:xfrm>
            <a:off x="1153608" y="2647818"/>
            <a:ext cx="10047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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base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dịch phenolphthalein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BABE9-3D81-094E-0C44-30CFD6CC3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026" y="3909833"/>
            <a:ext cx="4240841" cy="249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26073-88F0-5C93-7499-67FB5BDAAC65}"/>
              </a:ext>
            </a:extLst>
          </p:cNvPr>
          <p:cNvSpPr txBox="1"/>
          <p:nvPr/>
        </p:nvSpPr>
        <p:spPr>
          <a:xfrm>
            <a:off x="2455624" y="391181"/>
            <a:ext cx="824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TN1: Sự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dung dịch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1EFD8-B2F0-945C-E485-A48756C007FC}"/>
              </a:ext>
            </a:extLst>
          </p:cNvPr>
          <p:cNvSpPr txBox="1"/>
          <p:nvPr/>
        </p:nvSpPr>
        <p:spPr>
          <a:xfrm>
            <a:off x="911430" y="815689"/>
            <a:ext cx="1058192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Dung dịch NaOH,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dịch phenolphthalein</a:t>
            </a:r>
          </a:p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1ml 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phenolphthalein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NaOH.</a:t>
            </a:r>
          </a:p>
          <a:p>
            <a:pPr algn="just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dung dịch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421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50+ Mẫu hình nền powerpoint ngộ nghĩnh, dễ thương cho bạ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03528" y="1220924"/>
            <a:ext cx="6158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0000"/>
                </a:solidFill>
                <a:latin typeface="Calibri"/>
              </a:rPr>
              <a:t>Bài tập 3: </a:t>
            </a:r>
            <a:r>
              <a:rPr lang="nl-NL" sz="3200" dirty="0">
                <a:solidFill>
                  <a:srgbClr val="FF0000"/>
                </a:solidFill>
                <a:latin typeface="Calibri"/>
              </a:rPr>
              <a:t>Có hai ống nghiệm không nhãn đựng dung dịch NaOH và dung dịch HCl. Hãy nêu cách nhận biết hai dung dịch trên . 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352463" y="5056094"/>
            <a:ext cx="1718384" cy="1440858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0518" y="4064774"/>
            <a:ext cx="2215017" cy="18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E5127C-BC3C-EC84-A619-871BC6EE7762}"/>
              </a:ext>
            </a:extLst>
          </p:cNvPr>
          <p:cNvSpPr txBox="1"/>
          <p:nvPr/>
        </p:nvSpPr>
        <p:spPr>
          <a:xfrm>
            <a:off x="1153609" y="2051204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8A8D2-B02F-5DE8-3F4C-FC3544028A8A}"/>
              </a:ext>
            </a:extLst>
          </p:cNvPr>
          <p:cNvSpPr txBox="1"/>
          <p:nvPr/>
        </p:nvSpPr>
        <p:spPr>
          <a:xfrm>
            <a:off x="1153609" y="2691476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F0AF4-12C8-19B9-8AA0-685D9097FF8D}"/>
              </a:ext>
            </a:extLst>
          </p:cNvPr>
          <p:cNvSpPr txBox="1"/>
          <p:nvPr/>
        </p:nvSpPr>
        <p:spPr>
          <a:xfrm>
            <a:off x="1225327" y="1401175"/>
            <a:ext cx="4482353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HÓA HỌC</a:t>
            </a:r>
          </a:p>
        </p:txBody>
      </p:sp>
    </p:spTree>
    <p:extLst>
      <p:ext uri="{BB962C8B-B14F-4D97-AF65-F5344CB8AC3E}">
        <p14:creationId xmlns:p14="http://schemas.microsoft.com/office/powerpoint/2010/main" val="328026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F979-FF28-B324-1ED5-16400A278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58D0CCD5-73D6-CBA4-E2B6-9F8C52DCDD6E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44CE8987-DD90-E703-E5F9-9B30FE49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824" y="351261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843B3-7060-AAE3-2AF3-B631FF52CDF5}"/>
              </a:ext>
            </a:extLst>
          </p:cNvPr>
          <p:cNvSpPr txBox="1"/>
          <p:nvPr/>
        </p:nvSpPr>
        <p:spPr>
          <a:xfrm>
            <a:off x="2523564" y="403623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TN2: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base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132F2-0395-A35A-844E-81962520D34A}"/>
              </a:ext>
            </a:extLst>
          </p:cNvPr>
          <p:cNvSpPr txBox="1"/>
          <p:nvPr/>
        </p:nvSpPr>
        <p:spPr>
          <a:xfrm>
            <a:off x="796023" y="914401"/>
            <a:ext cx="107186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dịch HCl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 dịch phenolphthalein.</a:t>
            </a:r>
          </a:p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ml 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phenolphthalein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dung dịch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dung dịch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932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4E0D01-DA24-C1E7-3068-B4B38E68B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434" y="1038740"/>
            <a:ext cx="5924406" cy="2499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AC7B1B-1BCF-A0CE-AB96-6A6C284F9644}"/>
              </a:ext>
            </a:extLst>
          </p:cNvPr>
          <p:cNvSpPr txBox="1"/>
          <p:nvPr/>
        </p:nvSpPr>
        <p:spPr>
          <a:xfrm>
            <a:off x="1053611" y="3538634"/>
            <a:ext cx="100847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phenolphthalein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base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phenolphthalein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NaOH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phenolphthalein.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F68B9-73D1-6AC8-BE66-EF325F399AB0}"/>
              </a:ext>
            </a:extLst>
          </p:cNvPr>
          <p:cNvSpPr txBox="1"/>
          <p:nvPr/>
        </p:nvSpPr>
        <p:spPr>
          <a:xfrm>
            <a:off x="2251003" y="515520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TN2: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base </a:t>
            </a:r>
            <a:r>
              <a:rPr lang="en-US" sz="2800" b="1" i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4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AEE80-8F87-87B0-4B0A-4FFFCED7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827C9910-340A-7936-6497-C131E99319C0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226D5DBD-4B82-358E-FD91-1140F2EB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CFE505-61BF-61EC-4060-E1DB1B2E5F01}"/>
              </a:ext>
            </a:extLst>
          </p:cNvPr>
          <p:cNvSpPr txBox="1"/>
          <p:nvPr/>
        </p:nvSpPr>
        <p:spPr>
          <a:xfrm>
            <a:off x="2523564" y="524531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TN3: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base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E2CF8-72E3-D56E-1384-FD78F9C8DD6D}"/>
              </a:ext>
            </a:extLst>
          </p:cNvPr>
          <p:cNvSpPr txBox="1"/>
          <p:nvPr/>
        </p:nvSpPr>
        <p:spPr>
          <a:xfrm>
            <a:off x="822918" y="1181101"/>
            <a:ext cx="10829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dõi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Sự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Thí nghiệm; ddHCl  + Mg(OH)2  - VQLHP (2)">
            <a:hlinkClick r:id="" action="ppaction://media"/>
            <a:extLst>
              <a:ext uri="{FF2B5EF4-FFF2-40B4-BE49-F238E27FC236}">
                <a16:creationId xmlns:a16="http://schemas.microsoft.com/office/drawing/2014/main" id="{3E980E2B-0F4C-8833-CFA5-671E5A114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3941" y="2996983"/>
            <a:ext cx="6346335" cy="35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87799-8121-FB0A-5706-4E4E9C61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FBCC332F-45B8-E7EA-0A08-3C9E6B715735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D0061BD5-4977-91E5-70D3-39C4376B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E01A0-4D1C-2407-C0EF-1060C94F10B5}"/>
              </a:ext>
            </a:extLst>
          </p:cNvPr>
          <p:cNvSpPr txBox="1"/>
          <p:nvPr/>
        </p:nvSpPr>
        <p:spPr>
          <a:xfrm>
            <a:off x="2523564" y="524531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TN3: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base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37702-EAB1-681A-C6DC-7DC66FB28DE4}"/>
              </a:ext>
            </a:extLst>
          </p:cNvPr>
          <p:cNvSpPr txBox="1"/>
          <p:nvPr/>
        </p:nvSpPr>
        <p:spPr>
          <a:xfrm>
            <a:off x="822918" y="1181101"/>
            <a:ext cx="10829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Mg(OH)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base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tan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HCl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hí nghiệm; ddHCl  + Mg(OH)2  - VQLHP (2)">
            <a:hlinkClick r:id="" action="ppaction://media"/>
            <a:extLst>
              <a:ext uri="{FF2B5EF4-FFF2-40B4-BE49-F238E27FC236}">
                <a16:creationId xmlns:a16="http://schemas.microsoft.com/office/drawing/2014/main" id="{09EB94A3-196A-4EDF-AE5F-5D033815E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3941" y="2996983"/>
            <a:ext cx="6346335" cy="35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00"/>
                </a:solidFill>
              </a:rPr>
              <a:t>Câu 1: Nhỏ dung dịch acid vào giấy quỳ tím, quỳ tím chuyển màu gì ?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" name="Thí nghiệm axit HCl làm đổi màu quỳ tím _ Tính chất hoá học của axit">
            <a:hlinkClick r:id="" action="ppaction://media"/>
            <a:extLst>
              <a:ext uri="{FF2B5EF4-FFF2-40B4-BE49-F238E27FC236}">
                <a16:creationId xmlns:a16="http://schemas.microsoft.com/office/drawing/2014/main" id="{7E701974-3587-8F16-3E2F-DE4D86A3F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90358" y="2777297"/>
            <a:ext cx="4558242" cy="25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F3715-0226-7175-4600-502E288A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64781C01-E171-22D0-DC49-C00C1FEF0F10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A54F21E3-D04D-68DD-973A-273DA962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F8308-B7FB-2309-4C17-D9054B2CD583}"/>
              </a:ext>
            </a:extLst>
          </p:cNvPr>
          <p:cNvSpPr txBox="1"/>
          <p:nvPr/>
        </p:nvSpPr>
        <p:spPr>
          <a:xfrm>
            <a:off x="1126482" y="610213"/>
            <a:ext cx="714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72A25B-7361-AED1-4822-BC6AE3F1A019}"/>
              </a:ext>
            </a:extLst>
          </p:cNvPr>
          <p:cNvSpPr txBox="1"/>
          <p:nvPr/>
        </p:nvSpPr>
        <p:spPr>
          <a:xfrm>
            <a:off x="1126482" y="1274935"/>
            <a:ext cx="9227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?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PTHH: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NaOH      +   H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          NaCl   +   H</a:t>
            </a:r>
            <a:r>
              <a:rPr lang="en-US" sz="2800" baseline="-25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Mg(OH)</a:t>
            </a:r>
            <a:r>
              <a:rPr kumimoji="0" lang="en-US" sz="2800" b="0" i="0" u="none" strike="noStrike" kern="1200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 2HCl         MgCl</a:t>
            </a:r>
            <a:r>
              <a:rPr kumimoji="0" lang="en-US" sz="2800" b="0" i="0" u="none" strike="noStrike" kern="1200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+ 2H</a:t>
            </a:r>
            <a:r>
              <a:rPr kumimoji="0" lang="en-US" sz="2800" b="0" i="0" u="none" strike="noStrike" kern="1200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Base</a:t>
            </a: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+ acid             </a:t>
            </a:r>
            <a:r>
              <a:rPr lang="en-US" sz="2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7A2662-7447-4D01-0EB3-5BBF7A2AB882}"/>
              </a:ext>
            </a:extLst>
          </p:cNvPr>
          <p:cNvCxnSpPr/>
          <p:nvPr/>
        </p:nvCxnSpPr>
        <p:spPr>
          <a:xfrm>
            <a:off x="5121677" y="1559335"/>
            <a:ext cx="618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F30C99-C0C2-48C6-C972-B170C8781FAC}"/>
              </a:ext>
            </a:extLst>
          </p:cNvPr>
          <p:cNvCxnSpPr/>
          <p:nvPr/>
        </p:nvCxnSpPr>
        <p:spPr>
          <a:xfrm>
            <a:off x="5193395" y="2007570"/>
            <a:ext cx="618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42EF71-AE3E-1454-916E-19763755FA9A}"/>
              </a:ext>
            </a:extLst>
          </p:cNvPr>
          <p:cNvCxnSpPr/>
          <p:nvPr/>
        </p:nvCxnSpPr>
        <p:spPr>
          <a:xfrm>
            <a:off x="5290354" y="2428911"/>
            <a:ext cx="618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Bazơ là gì? Lý thuyết về tính chất hóa học của bazơ">
            <a:extLst>
              <a:ext uri="{FF2B5EF4-FFF2-40B4-BE49-F238E27FC236}">
                <a16:creationId xmlns:a16="http://schemas.microsoft.com/office/drawing/2014/main" id="{5628D210-1A3A-C437-EE07-CDF8F023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7" y="4897315"/>
            <a:ext cx="3097472" cy="17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6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352463" y="5366605"/>
            <a:ext cx="1565984" cy="1153987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04951" y="4634753"/>
            <a:ext cx="1530584" cy="127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ED7AD-8D8A-768A-53DB-699A585CAB05}"/>
              </a:ext>
            </a:extLst>
          </p:cNvPr>
          <p:cNvSpPr txBox="1"/>
          <p:nvPr/>
        </p:nvSpPr>
        <p:spPr>
          <a:xfrm>
            <a:off x="3314700" y="76310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Góc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tập</a:t>
            </a:r>
            <a:endParaRPr lang="vi-VN" sz="36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17EA35-CCDB-1FF9-232C-CFE9AC12CBC1}"/>
              </a:ext>
            </a:extLst>
          </p:cNvPr>
          <p:cNvSpPr txBox="1"/>
          <p:nvPr/>
        </p:nvSpPr>
        <p:spPr>
          <a:xfrm>
            <a:off x="1562375" y="3698296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KOH, Ca(OH)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Fe(OH)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acid HCl, H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2EEBF-417A-8EAC-2F7D-19140CE5F2F5}"/>
              </a:ext>
            </a:extLst>
          </p:cNvPr>
          <p:cNvSpPr txBox="1"/>
          <p:nvPr/>
        </p:nvSpPr>
        <p:spPr>
          <a:xfrm>
            <a:off x="1562375" y="1599101"/>
            <a:ext cx="88176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đồng hồ 2 p">
            <a:hlinkClick r:id="" action="ppaction://media"/>
            <a:extLst>
              <a:ext uri="{FF2B5EF4-FFF2-40B4-BE49-F238E27FC236}">
                <a16:creationId xmlns:a16="http://schemas.microsoft.com/office/drawing/2014/main" id="{8791CEE1-4527-0B8F-940D-C82C2A9CD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4672" y="341880"/>
            <a:ext cx="13716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2"/>
          <p:cNvGrpSpPr/>
          <p:nvPr/>
        </p:nvGrpSpPr>
        <p:grpSpPr>
          <a:xfrm>
            <a:off x="5599058" y="265447"/>
            <a:ext cx="6615575" cy="5678240"/>
            <a:chOff x="4199293" y="199085"/>
            <a:chExt cx="4961681" cy="4258680"/>
          </a:xfrm>
        </p:grpSpPr>
        <p:sp>
          <p:nvSpPr>
            <p:cNvPr id="770" name="Google Shape;770;p22"/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81" name="Google Shape;781;p22"/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782" name="Google Shape;782;p22"/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2"/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2"/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2"/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2"/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2"/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2"/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2"/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2"/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2"/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2"/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2"/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2"/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2"/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2"/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2"/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2"/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2"/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2"/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2"/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2"/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2"/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2"/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2"/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2"/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2"/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2"/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2"/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2"/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2"/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2"/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2"/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2"/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2"/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2"/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2"/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2"/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2"/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2"/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2"/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2"/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2"/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2"/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2"/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2"/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2"/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2"/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2"/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2"/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2"/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2"/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2"/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2"/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2"/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2"/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2"/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2"/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2"/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2"/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2"/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2"/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2"/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2"/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2"/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2"/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2"/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2"/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2"/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2"/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2"/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2"/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2"/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2"/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2"/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2"/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2"/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2"/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2"/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2"/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2"/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2"/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2"/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2"/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2"/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22"/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2"/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2"/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2"/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2"/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2"/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2"/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2"/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2"/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2"/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2"/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2"/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2"/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2"/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2"/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2"/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2"/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2"/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2"/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2"/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2"/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2"/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2"/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2"/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2"/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2"/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2"/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2"/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2"/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2"/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2"/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2"/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2"/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2"/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2"/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2"/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2"/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2"/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2"/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2"/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2"/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2"/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22"/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2"/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2"/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2"/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22"/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22"/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2"/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2"/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2"/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2"/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2"/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2"/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2"/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2"/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2"/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2"/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2"/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2"/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2"/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2"/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2"/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2"/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2"/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2"/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2"/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2"/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2"/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2"/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2"/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2"/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2"/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2"/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2"/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2"/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2"/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2"/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2"/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2"/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2"/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2"/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2"/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2"/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22"/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22"/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22"/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22"/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22"/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22"/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22"/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22"/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22"/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2"/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22"/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22"/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2"/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2"/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2"/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2"/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2"/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2"/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2"/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22"/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22"/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22"/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2"/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2"/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2"/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2"/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2"/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22"/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22"/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2"/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2"/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2"/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2"/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2"/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2"/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2"/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2"/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2"/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2"/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2"/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2"/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2"/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2"/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2"/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2"/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2"/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2"/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2"/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2"/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2"/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2"/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2"/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2"/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2"/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2"/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2"/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2"/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2"/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2"/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2"/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2"/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2"/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2"/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2"/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2"/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2"/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2"/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2"/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2"/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22"/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22"/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2"/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2"/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2"/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2"/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2"/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22"/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60" name="Google Shape;1460;p22"/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461" name="Google Shape;1461;p22"/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22"/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22"/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22"/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22"/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22"/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22"/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22"/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69" name="Google Shape;1469;p22"/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22"/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22"/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22"/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22"/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22"/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22"/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22"/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22"/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22"/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22"/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22"/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22"/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22"/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22"/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17" name="Google Shape;1517;p22"/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1518" name="Google Shape;1518;p22"/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22"/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22"/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22"/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22"/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22"/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4" name="Google Shape;1524;p22"/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2"/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2"/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2"/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2"/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2"/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2"/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2"/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2"/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2"/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2"/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2"/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2"/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2"/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2"/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2"/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2"/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1541" name="Google Shape;1541;p22"/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2"/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2"/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2"/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5" name="Google Shape;1545;p22"/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6" name="Google Shape;1546;p22"/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2"/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2"/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9" name="Google Shape;1549;p22"/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p22"/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2"/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2"/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2"/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p22"/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5" name="Google Shape;1555;p22"/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p22"/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7" name="Google Shape;1557;p22"/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p22"/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9" name="Google Shape;1559;p22"/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0" name="Google Shape;1560;p22"/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1" name="Google Shape;1561;p22"/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p22"/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3" name="Google Shape;1563;p22"/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p22"/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5" name="Google Shape;1565;p22"/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p22"/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7" name="Google Shape;1567;p22"/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p22"/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9" name="Google Shape;1569;p22"/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p22"/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1" name="Google Shape;1571;p22"/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p22"/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p22"/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p22"/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5" name="Google Shape;1575;p22"/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p22"/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7" name="Google Shape;1577;p22"/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p22"/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9" name="Google Shape;1579;p22"/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p22"/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p22"/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2" name="Google Shape;1582;p22"/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3" name="Google Shape;1583;p22"/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584;p22"/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5" name="Google Shape;1585;p22"/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586;p22"/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7" name="Google Shape;1587;p22"/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p22"/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9" name="Google Shape;1589;p22"/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p22"/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591" name="Google Shape;1591;p22"/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22"/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22"/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22"/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22"/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22"/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22"/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2"/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2"/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2"/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22"/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22"/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22"/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22"/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2"/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2"/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2"/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60" name="Google Shape;1760;p22"/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1761" name="Google Shape;1761;p22"/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2" name="Google Shape;1762;p22"/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3" name="Google Shape;1763;p22"/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4" name="Google Shape;1764;p22"/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5" name="Google Shape;1765;p22"/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6" name="Google Shape;1766;p22"/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22"/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22"/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22"/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22"/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22"/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72" name="Google Shape;1772;p22"/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776" name="Google Shape;1794;p24">
            <a:extLst>
              <a:ext uri="{FF2B5EF4-FFF2-40B4-BE49-F238E27FC236}">
                <a16:creationId xmlns:a16="http://schemas.microsoft.com/office/drawing/2014/main" id="{5CEE4CE0-CB39-B181-72B9-4AC415701E63}"/>
              </a:ext>
            </a:extLst>
          </p:cNvPr>
          <p:cNvSpPr txBox="1">
            <a:spLocks/>
          </p:cNvSpPr>
          <p:nvPr/>
        </p:nvSpPr>
        <p:spPr>
          <a:xfrm>
            <a:off x="115692" y="1899477"/>
            <a:ext cx="7166761" cy="19811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cs typeface="Times New Roman" panose="02020603050405020304" pitchFamily="18" charset="0"/>
                <a:sym typeface="Arial"/>
              </a:rPr>
              <a:t>Vân dung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7AC5D-DFFE-B917-66A0-221CE5F6DCB2}"/>
              </a:ext>
            </a:extLst>
          </p:cNvPr>
          <p:cNvSpPr txBox="1"/>
          <p:nvPr/>
        </p:nvSpPr>
        <p:spPr>
          <a:xfrm>
            <a:off x="2519082" y="2890070"/>
            <a:ext cx="502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19442-862A-D7A5-9D83-D5E2C4F15EEF}"/>
              </a:ext>
            </a:extLst>
          </p:cNvPr>
          <p:cNvSpPr txBox="1"/>
          <p:nvPr/>
        </p:nvSpPr>
        <p:spPr>
          <a:xfrm>
            <a:off x="4150658" y="2890070"/>
            <a:ext cx="502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53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288056" y="5170340"/>
            <a:ext cx="1539090" cy="1396034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34075" y="4311763"/>
            <a:ext cx="1705462" cy="14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Những Điều Cần Làm Khi Bị Ong Đốt - Tin Sức Khỏe | Côn trùng, 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9" y="275681"/>
            <a:ext cx="4768039" cy="36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Remedies For Fire Ant Bi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35" y="275681"/>
            <a:ext cx="4861765" cy="36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7C96D9EC-683B-6B9A-95B0-BB18DFAE9C3E}"/>
              </a:ext>
            </a:extLst>
          </p:cNvPr>
          <p:cNvSpPr txBox="1"/>
          <p:nvPr/>
        </p:nvSpPr>
        <p:spPr>
          <a:xfrm>
            <a:off x="1877079" y="4122251"/>
            <a:ext cx="8350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ngứa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bôi vôi có tính kiềm (Ca</a:t>
            </a: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(OH)</a:t>
            </a:r>
            <a:r>
              <a:rPr lang="en-US" altLang="en-US" sz="2800" kern="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giúp trung hòa bớt lượng a</a:t>
            </a:r>
            <a:r>
              <a:rPr lang="en-US" alt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cid</a:t>
            </a:r>
            <a:r>
              <a:rPr lang="vi-VN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nên sẽ cảm giác bớt đau.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7640484-B14C-C466-E254-FEFA500A2D45}"/>
              </a:ext>
            </a:extLst>
          </p:cNvPr>
          <p:cNvSpPr txBox="1"/>
          <p:nvPr/>
        </p:nvSpPr>
        <p:spPr>
          <a:xfrm>
            <a:off x="1877079" y="4122251"/>
            <a:ext cx="8350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HCOOH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ngứa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9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F75911-6A31-5551-8779-30463269EE09}"/>
              </a:ext>
            </a:extLst>
          </p:cNvPr>
          <p:cNvGrpSpPr/>
          <p:nvPr/>
        </p:nvGrpSpPr>
        <p:grpSpPr>
          <a:xfrm>
            <a:off x="288056" y="5170340"/>
            <a:ext cx="1539090" cy="1396034"/>
            <a:chOff x="2246" y="7704"/>
            <a:chExt cx="3138" cy="2589"/>
          </a:xfrm>
        </p:grpSpPr>
        <p:pic>
          <p:nvPicPr>
            <p:cNvPr id="7" name="Picture 12" descr="slide0013_image018.png">
              <a:extLst>
                <a:ext uri="{FF2B5EF4-FFF2-40B4-BE49-F238E27FC236}">
                  <a16:creationId xmlns:a16="http://schemas.microsoft.com/office/drawing/2014/main" id="{0101BB23-26D2-2DEF-76EB-0D778663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>
              <a:extLst>
                <a:ext uri="{FF2B5EF4-FFF2-40B4-BE49-F238E27FC236}">
                  <a16:creationId xmlns:a16="http://schemas.microsoft.com/office/drawing/2014/main" id="{CEC45021-C9BC-2524-F63E-125D3D0D8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34075" y="4311763"/>
            <a:ext cx="1705462" cy="14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E282B-1286-8F05-3ED4-D48584EC4D65}"/>
              </a:ext>
            </a:extLst>
          </p:cNvPr>
          <p:cNvSpPr txBox="1"/>
          <p:nvPr/>
        </p:nvSpPr>
        <p:spPr>
          <a:xfrm>
            <a:off x="2091235" y="4698855"/>
            <a:ext cx="800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Al(OH)</a:t>
            </a:r>
            <a:r>
              <a:rPr lang="en-US" sz="2800" b="0" i="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Mg(OH)</a:t>
            </a:r>
            <a:r>
              <a:rPr lang="en-US" sz="2800" b="0" i="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1D8F8-63C4-7571-2F95-9A7A534F73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675"/>
          <a:stretch/>
        </p:blipFill>
        <p:spPr>
          <a:xfrm>
            <a:off x="2402200" y="272561"/>
            <a:ext cx="723127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11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2"/>
          <p:cNvGrpSpPr/>
          <p:nvPr/>
        </p:nvGrpSpPr>
        <p:grpSpPr>
          <a:xfrm>
            <a:off x="5599058" y="265447"/>
            <a:ext cx="6615575" cy="5678240"/>
            <a:chOff x="4199293" y="199085"/>
            <a:chExt cx="4961681" cy="4258680"/>
          </a:xfrm>
        </p:grpSpPr>
        <p:sp>
          <p:nvSpPr>
            <p:cNvPr id="770" name="Google Shape;770;p22"/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1" name="Google Shape;781;p22"/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782" name="Google Shape;782;p22"/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2"/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2"/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2"/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2"/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2"/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2"/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2"/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2"/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2"/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2"/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2"/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2"/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2"/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2"/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2"/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2"/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2"/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2"/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2"/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2"/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2"/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2"/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2"/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2"/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2"/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2"/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2"/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2"/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2"/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2"/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2"/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2"/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2"/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2"/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2"/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2"/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2"/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2"/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2"/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2"/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2"/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2"/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2"/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2"/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2"/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2"/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2"/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2"/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2"/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2"/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2"/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2"/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2"/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2"/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2"/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2"/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2"/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2"/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2"/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2"/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2"/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2"/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2"/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2"/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2"/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2"/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2"/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2"/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2"/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2"/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2"/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2"/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2"/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2"/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2"/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2"/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2"/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2"/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2"/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2"/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2"/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2"/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2"/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22"/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2"/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2"/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2"/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2"/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2"/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2"/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2"/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2"/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2"/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2"/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2"/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2"/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2"/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2"/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2"/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2"/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2"/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2"/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2"/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2"/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2"/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2"/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2"/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2"/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2"/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2"/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2"/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2"/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2"/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2"/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2"/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2"/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2"/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2"/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2"/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2"/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2"/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2"/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2"/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2"/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2"/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22"/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2"/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2"/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2"/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22"/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22"/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2"/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2"/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2"/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2"/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2"/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2"/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2"/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2"/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2"/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2"/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2"/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2"/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2"/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2"/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2"/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2"/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2"/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2"/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2"/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2"/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2"/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2"/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2"/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2"/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2"/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2"/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2"/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2"/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2"/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2"/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2"/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2"/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2"/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2"/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2"/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2"/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22"/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22"/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22"/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22"/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22"/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22"/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22"/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22"/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22"/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2"/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22"/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22"/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2"/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2"/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2"/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2"/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2"/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2"/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2"/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22"/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22"/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22"/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2"/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2"/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2"/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2"/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2"/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22"/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22"/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2"/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2"/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2"/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2"/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2"/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2"/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2"/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2"/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2"/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2"/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2"/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2"/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2"/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2"/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2"/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2"/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2"/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2"/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2"/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2"/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2"/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2"/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2"/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2"/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2"/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2"/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2"/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2"/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2"/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2"/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2"/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2"/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2"/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2"/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2"/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2"/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2"/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2"/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2"/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2"/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22"/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22"/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2"/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2"/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2"/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2"/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2"/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22"/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60" name="Google Shape;1460;p22"/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461" name="Google Shape;1461;p22"/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22"/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22"/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22"/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22"/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22"/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22"/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22"/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69" name="Google Shape;1469;p22"/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22"/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22"/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22"/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22"/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22"/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22"/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22"/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22"/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22"/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22"/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22"/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22"/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22"/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22"/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17" name="Google Shape;1517;p22"/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1518" name="Google Shape;1518;p22"/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22"/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22"/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22"/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22"/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22"/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4" name="Google Shape;1524;p22"/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2"/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2"/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2"/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2"/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2"/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2"/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2"/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2"/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2"/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2"/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2"/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2"/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2"/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2"/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2"/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2"/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1541" name="Google Shape;1541;p22"/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2"/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2"/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2"/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5" name="Google Shape;1545;p22"/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6" name="Google Shape;1546;p22"/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2"/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2"/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9" name="Google Shape;1549;p22"/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p22"/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2"/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2"/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2"/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p22"/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5" name="Google Shape;1555;p22"/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p22"/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7" name="Google Shape;1557;p22"/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p22"/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9" name="Google Shape;1559;p22"/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0" name="Google Shape;1560;p22"/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1" name="Google Shape;1561;p22"/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p22"/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3" name="Google Shape;1563;p22"/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p22"/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5" name="Google Shape;1565;p22"/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p22"/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7" name="Google Shape;1567;p22"/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p22"/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9" name="Google Shape;1569;p22"/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p22"/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1" name="Google Shape;1571;p22"/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p22"/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p22"/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p22"/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5" name="Google Shape;1575;p22"/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p22"/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7" name="Google Shape;1577;p22"/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p22"/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9" name="Google Shape;1579;p22"/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p22"/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p22"/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2" name="Google Shape;1582;p22"/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3" name="Google Shape;1583;p22"/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584;p22"/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5" name="Google Shape;1585;p22"/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586;p22"/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7" name="Google Shape;1587;p22"/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p22"/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9" name="Google Shape;1589;p22"/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p22"/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591" name="Google Shape;1591;p22"/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22"/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22"/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22"/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22"/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22"/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22"/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2"/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2"/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2"/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22"/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22"/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22"/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22"/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2"/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2"/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2"/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760" name="Google Shape;1760;p22"/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1761" name="Google Shape;1761;p22"/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2" name="Google Shape;1762;p22"/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3" name="Google Shape;1763;p22"/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4" name="Google Shape;1764;p22"/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5" name="Google Shape;1765;p22"/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6" name="Google Shape;1766;p22"/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22"/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22"/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22"/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22"/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22"/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72" name="Google Shape;1772;p22"/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76" name="Google Shape;1794;p24">
            <a:extLst>
              <a:ext uri="{FF2B5EF4-FFF2-40B4-BE49-F238E27FC236}">
                <a16:creationId xmlns:a16="http://schemas.microsoft.com/office/drawing/2014/main" id="{5CEE4CE0-CB39-B181-72B9-4AC415701E63}"/>
              </a:ext>
            </a:extLst>
          </p:cNvPr>
          <p:cNvSpPr txBox="1">
            <a:spLocks/>
          </p:cNvSpPr>
          <p:nvPr/>
        </p:nvSpPr>
        <p:spPr>
          <a:xfrm>
            <a:off x="115692" y="1899477"/>
            <a:ext cx="7166761" cy="19811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6000" b="1" kern="0" dirty="0" err="1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Khám</a:t>
            </a:r>
            <a:r>
              <a:rPr lang="en-US" sz="6000" b="1" kern="0" dirty="0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phá</a:t>
            </a:r>
            <a:endParaRPr lang="en-US" sz="6000" b="1" kern="0" dirty="0">
              <a:solidFill>
                <a:srgbClr val="00B05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74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ĐIỀU CHẾ CHẤT CHỈ THỊ AXIT - BAZƠ TỰ NHIÊN TỪ BẮP CẢI TÍM">
            <a:hlinkClick r:id="" action="ppaction://media"/>
            <a:extLst>
              <a:ext uri="{FF2B5EF4-FFF2-40B4-BE49-F238E27FC236}">
                <a16:creationId xmlns:a16="http://schemas.microsoft.com/office/drawing/2014/main" id="{F476B45A-2DDC-473E-741A-D0F995124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1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147" y="29371"/>
            <a:ext cx="108259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Làm chất chỉ thị màu thiên nhiên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339" y="691556"/>
            <a:ext cx="117807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+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Nghiền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cồn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nhuyễn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+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Cắt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ngâm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Lặp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+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dán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nhãn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sự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dịch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Quay video,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chụp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427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48"/>
            <a:ext cx="9144000" cy="685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6096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524000" y="990600"/>
            <a:ext cx="8991600" cy="5105400"/>
            <a:chOff x="500456" y="1063230"/>
            <a:chExt cx="7815960" cy="2952328"/>
          </a:xfrm>
        </p:grpSpPr>
        <p:pic>
          <p:nvPicPr>
            <p:cNvPr id="8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56" y="1063230"/>
              <a:ext cx="7815960" cy="295232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3"/>
            <p:cNvSpPr/>
            <p:nvPr/>
          </p:nvSpPr>
          <p:spPr>
            <a:xfrm>
              <a:off x="1767745" y="2187924"/>
              <a:ext cx="6120680" cy="241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rgbClr val="0099FF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67001" y="2762071"/>
            <a:ext cx="70103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: Thang pH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34794" y="178392"/>
            <a:ext cx="10522857" cy="1493915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2: Viết PTHH khi cho Zn tác dụng với HCl là: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1" name="Snip Diagonal Corner Rectangle 49">
            <a:extLst>
              <a:ext uri="{FF2B5EF4-FFF2-40B4-BE49-F238E27FC236}">
                <a16:creationId xmlns:a16="http://schemas.microsoft.com/office/drawing/2014/main" id="{FBED0B2A-3E24-B016-5BB4-7803F07A5C77}"/>
              </a:ext>
            </a:extLst>
          </p:cNvPr>
          <p:cNvSpPr/>
          <p:nvPr/>
        </p:nvSpPr>
        <p:spPr>
          <a:xfrm>
            <a:off x="1506414" y="1955123"/>
            <a:ext cx="6031523" cy="79951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Zn+ 2HCl                ZnCl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B7485F-D6CF-1D6F-3A36-092C94769817}"/>
              </a:ext>
            </a:extLst>
          </p:cNvPr>
          <p:cNvCxnSpPr/>
          <p:nvPr/>
        </p:nvCxnSpPr>
        <p:spPr>
          <a:xfrm>
            <a:off x="4051786" y="2399231"/>
            <a:ext cx="111662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nip Diagonal Corner Rectangle 49">
            <a:extLst>
              <a:ext uri="{FF2B5EF4-FFF2-40B4-BE49-F238E27FC236}">
                <a16:creationId xmlns:a16="http://schemas.microsoft.com/office/drawing/2014/main" id="{0B874B11-66E8-0539-12C3-890B7F7B039C}"/>
              </a:ext>
            </a:extLst>
          </p:cNvPr>
          <p:cNvSpPr/>
          <p:nvPr/>
        </p:nvSpPr>
        <p:spPr>
          <a:xfrm>
            <a:off x="1522531" y="2953927"/>
            <a:ext cx="6031523" cy="83555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Zn+ HCl                ZnCl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nip Diagonal Corner Rectangle 49">
            <a:extLst>
              <a:ext uri="{FF2B5EF4-FFF2-40B4-BE49-F238E27FC236}">
                <a16:creationId xmlns:a16="http://schemas.microsoft.com/office/drawing/2014/main" id="{9FD81AE3-95E5-BDF0-9A5C-4FF39B184F35}"/>
              </a:ext>
            </a:extLst>
          </p:cNvPr>
          <p:cNvSpPr/>
          <p:nvPr/>
        </p:nvSpPr>
        <p:spPr>
          <a:xfrm>
            <a:off x="1506413" y="4117442"/>
            <a:ext cx="6031523" cy="83555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2Zn+ 2HCl                Zn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nip Diagonal Corner Rectangle 49">
            <a:extLst>
              <a:ext uri="{FF2B5EF4-FFF2-40B4-BE49-F238E27FC236}">
                <a16:creationId xmlns:a16="http://schemas.microsoft.com/office/drawing/2014/main" id="{91CFCEA2-2F40-3156-A053-A47AAA1008B3}"/>
              </a:ext>
            </a:extLst>
          </p:cNvPr>
          <p:cNvSpPr/>
          <p:nvPr/>
        </p:nvSpPr>
        <p:spPr>
          <a:xfrm>
            <a:off x="1522530" y="5258891"/>
            <a:ext cx="6031523" cy="83555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Zn+ 2HCl                ZnCl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478D9A-9903-AE7B-32FA-E94A75BCA7D0}"/>
              </a:ext>
            </a:extLst>
          </p:cNvPr>
          <p:cNvCxnSpPr/>
          <p:nvPr/>
        </p:nvCxnSpPr>
        <p:spPr>
          <a:xfrm>
            <a:off x="4051785" y="3382360"/>
            <a:ext cx="111662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296D5D-5AF8-C09F-A3CE-62D280FAC75B}"/>
              </a:ext>
            </a:extLst>
          </p:cNvPr>
          <p:cNvCxnSpPr/>
          <p:nvPr/>
        </p:nvCxnSpPr>
        <p:spPr>
          <a:xfrm>
            <a:off x="4066436" y="5678532"/>
            <a:ext cx="111662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A4ED0A6-36BD-29D0-14FB-51F18822F1B0}"/>
              </a:ext>
            </a:extLst>
          </p:cNvPr>
          <p:cNvCxnSpPr/>
          <p:nvPr/>
        </p:nvCxnSpPr>
        <p:spPr>
          <a:xfrm>
            <a:off x="4085485" y="4522429"/>
            <a:ext cx="111662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13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9CCF5-716C-2BD1-8176-A0A02549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937D57D7-6849-0C79-5586-519F5A730DA8}"/>
              </a:ext>
            </a:extLst>
          </p:cNvPr>
          <p:cNvSpPr/>
          <p:nvPr/>
        </p:nvSpPr>
        <p:spPr>
          <a:xfrm>
            <a:off x="834571" y="436336"/>
            <a:ext cx="8919029" cy="850598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3: Chất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nào sau đây là acid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1C299B5A-CC6F-C1D4-4000-69639AEF7053}"/>
              </a:ext>
            </a:extLst>
          </p:cNvPr>
          <p:cNvSpPr/>
          <p:nvPr/>
        </p:nvSpPr>
        <p:spPr>
          <a:xfrm>
            <a:off x="834571" y="1464312"/>
            <a:ext cx="3821006" cy="174307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HCl</a:t>
            </a:r>
          </a:p>
        </p:txBody>
      </p:sp>
      <p:pic>
        <p:nvPicPr>
          <p:cNvPr id="46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6F261365-4AF7-960F-8CFE-CED8204801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B25C4822-A6FB-B61D-93D0-CFE529A8DF27}"/>
              </a:ext>
            </a:extLst>
          </p:cNvPr>
          <p:cNvSpPr/>
          <p:nvPr/>
        </p:nvSpPr>
        <p:spPr>
          <a:xfrm>
            <a:off x="5489369" y="1543420"/>
            <a:ext cx="3976363" cy="166396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CaCO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96363CD5-5C33-0E13-B4AC-F8AE8952E1AC}"/>
              </a:ext>
            </a:extLst>
          </p:cNvPr>
          <p:cNvSpPr/>
          <p:nvPr/>
        </p:nvSpPr>
        <p:spPr>
          <a:xfrm>
            <a:off x="957147" y="3922604"/>
            <a:ext cx="3820556" cy="156379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Al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id="{164F39DC-4144-8A5F-120F-566024BF7DC6}"/>
              </a:ext>
            </a:extLst>
          </p:cNvPr>
          <p:cNvSpPr/>
          <p:nvPr/>
        </p:nvSpPr>
        <p:spPr>
          <a:xfrm>
            <a:off x="5706117" y="3861272"/>
            <a:ext cx="3820556" cy="156379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Ca(OH)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Bột đá vôi là gì? [BẢNG BÁO GIÁ] Bột đá CaCO3 chất lượng">
            <a:extLst>
              <a:ext uri="{FF2B5EF4-FFF2-40B4-BE49-F238E27FC236}">
                <a16:creationId xmlns:a16="http://schemas.microsoft.com/office/drawing/2014/main" id="{2CDCBFF6-998B-73D2-E532-B18C2797F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50" y="1679852"/>
            <a:ext cx="1719998" cy="140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76F341-C81E-D244-28A0-CDC76FF69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923" y="4002771"/>
            <a:ext cx="1609204" cy="1280795"/>
          </a:xfrm>
          <a:prstGeom prst="rect">
            <a:avLst/>
          </a:prstGeom>
        </p:spPr>
      </p:pic>
      <p:pic>
        <p:nvPicPr>
          <p:cNvPr id="1030" name="Picture 6" descr="Đá Ruby – Khải Toàn Phong thủy &amp; Thiền định">
            <a:extLst>
              <a:ext uri="{FF2B5EF4-FFF2-40B4-BE49-F238E27FC236}">
                <a16:creationId xmlns:a16="http://schemas.microsoft.com/office/drawing/2014/main" id="{7800A5A1-A116-0F9A-EC00-E487F72F8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8" t="19505" r="36147" b="47707"/>
          <a:stretch/>
        </p:blipFill>
        <p:spPr bwMode="auto">
          <a:xfrm>
            <a:off x="2745074" y="4122287"/>
            <a:ext cx="1784593" cy="11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432A7-CE63-FB9A-7EE1-E3B241EA1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1996" y="1711489"/>
            <a:ext cx="1970249" cy="13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4</a:t>
            </a:r>
            <a:r>
              <a:rPr lang="nl-NL" sz="3200" b="1" dirty="0">
                <a:solidFill>
                  <a:srgbClr val="FF0000"/>
                </a:solidFill>
              </a:rPr>
              <a:t>: Acid có trong giấm ăn là?</a:t>
            </a:r>
            <a:endParaRPr lang="vi-VN" sz="32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388754" y="2946400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HCl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BEC86E71-4448-5A22-58F5-5EADC5F2365F}"/>
              </a:ext>
            </a:extLst>
          </p:cNvPr>
          <p:cNvSpPr/>
          <p:nvPr/>
        </p:nvSpPr>
        <p:spPr>
          <a:xfrm>
            <a:off x="6236195" y="2914414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CH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67153D5D-39DE-8D52-AE04-1FFD48505DED}"/>
              </a:ext>
            </a:extLst>
          </p:cNvPr>
          <p:cNvSpPr/>
          <p:nvPr/>
        </p:nvSpPr>
        <p:spPr>
          <a:xfrm>
            <a:off x="1388754" y="4678218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NaOH</a:t>
            </a:r>
          </a:p>
        </p:txBody>
      </p:sp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id="{29FE7403-C5BC-F8DE-243F-7A0433637B20}"/>
              </a:ext>
            </a:extLst>
          </p:cNvPr>
          <p:cNvSpPr/>
          <p:nvPr/>
        </p:nvSpPr>
        <p:spPr>
          <a:xfrm>
            <a:off x="6236195" y="4462673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Mg(OH)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FCA73-74ED-3658-DD6F-31FE480C8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23" r="34985"/>
          <a:stretch/>
        </p:blipFill>
        <p:spPr>
          <a:xfrm>
            <a:off x="8942472" y="497485"/>
            <a:ext cx="896120" cy="20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75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5: Hóa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trị của Ca trong hợp chất Ca(OH)</a:t>
            </a:r>
            <a:r>
              <a:rPr kumimoji="0" lang="nl-NL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388754" y="2946400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I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BEC86E71-4448-5A22-58F5-5EADC5F2365F}"/>
              </a:ext>
            </a:extLst>
          </p:cNvPr>
          <p:cNvSpPr/>
          <p:nvPr/>
        </p:nvSpPr>
        <p:spPr>
          <a:xfrm>
            <a:off x="6236195" y="2914414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II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67153D5D-39DE-8D52-AE04-1FFD48505DED}"/>
              </a:ext>
            </a:extLst>
          </p:cNvPr>
          <p:cNvSpPr/>
          <p:nvPr/>
        </p:nvSpPr>
        <p:spPr>
          <a:xfrm>
            <a:off x="1388754" y="4678218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III</a:t>
            </a:r>
          </a:p>
        </p:txBody>
      </p:sp>
      <p:sp>
        <p:nvSpPr>
          <p:cNvPr id="4" name="Snip Diagonal Corner Rectangle 49">
            <a:extLst>
              <a:ext uri="{FF2B5EF4-FFF2-40B4-BE49-F238E27FC236}">
                <a16:creationId xmlns:a16="http://schemas.microsoft.com/office/drawing/2014/main" id="{29FE7403-C5BC-F8DE-243F-7A0433637B20}"/>
              </a:ext>
            </a:extLst>
          </p:cNvPr>
          <p:cNvSpPr/>
          <p:nvPr/>
        </p:nvSpPr>
        <p:spPr>
          <a:xfrm>
            <a:off x="6236195" y="4462673"/>
            <a:ext cx="3820556" cy="127272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2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661EC-6642-62FE-BBF3-FBBC8322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B9A26073-6E43-2738-C6A9-D633119640FE}"/>
              </a:ext>
            </a:extLst>
          </p:cNvPr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6: Hợp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chất tạo bởi Mg(II) và Cl (I) là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916CBE82-2B9E-9083-DA39-6E7CA891DA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84B05EC-14FA-1399-4AFF-D6ABC12AF76A}"/>
              </a:ext>
            </a:extLst>
          </p:cNvPr>
          <p:cNvGrpSpPr/>
          <p:nvPr/>
        </p:nvGrpSpPr>
        <p:grpSpPr>
          <a:xfrm>
            <a:off x="1388754" y="2914414"/>
            <a:ext cx="8667997" cy="3036527"/>
            <a:chOff x="1388754" y="2914414"/>
            <a:chExt cx="8667997" cy="3036527"/>
          </a:xfrm>
        </p:grpSpPr>
        <p:sp>
          <p:nvSpPr>
            <p:cNvPr id="50" name="Snip Diagonal Corner Rectangle 49">
              <a:extLst>
                <a:ext uri="{FF2B5EF4-FFF2-40B4-BE49-F238E27FC236}">
                  <a16:creationId xmlns:a16="http://schemas.microsoft.com/office/drawing/2014/main" id="{57502DEF-AB1D-B562-08F8-212965447AE0}"/>
                </a:ext>
              </a:extLst>
            </p:cNvPr>
            <p:cNvSpPr/>
            <p:nvPr/>
          </p:nvSpPr>
          <p:spPr>
            <a:xfrm>
              <a:off x="1388754" y="2946400"/>
              <a:ext cx="3820556" cy="1272723"/>
            </a:xfrm>
            <a:prstGeom prst="snip2DiagRect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MgCl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Snip Diagonal Corner Rectangle 49">
              <a:extLst>
                <a:ext uri="{FF2B5EF4-FFF2-40B4-BE49-F238E27FC236}">
                  <a16:creationId xmlns:a16="http://schemas.microsoft.com/office/drawing/2014/main" id="{7F4CE1EA-BA97-16FC-6F68-F26FD2C1A551}"/>
                </a:ext>
              </a:extLst>
            </p:cNvPr>
            <p:cNvSpPr/>
            <p:nvPr/>
          </p:nvSpPr>
          <p:spPr>
            <a:xfrm>
              <a:off x="6236195" y="2914414"/>
              <a:ext cx="3820556" cy="1272723"/>
            </a:xfrm>
            <a:prstGeom prst="snip2DiagRect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MgCl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Snip Diagonal Corner Rectangle 49">
              <a:extLst>
                <a:ext uri="{FF2B5EF4-FFF2-40B4-BE49-F238E27FC236}">
                  <a16:creationId xmlns:a16="http://schemas.microsoft.com/office/drawing/2014/main" id="{A2590183-8162-D119-EB0C-1467BCB7D0FA}"/>
                </a:ext>
              </a:extLst>
            </p:cNvPr>
            <p:cNvSpPr/>
            <p:nvPr/>
          </p:nvSpPr>
          <p:spPr>
            <a:xfrm>
              <a:off x="1388754" y="4678218"/>
              <a:ext cx="3820556" cy="1272723"/>
            </a:xfrm>
            <a:prstGeom prst="snip2DiagRect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Mg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Snip Diagonal Corner Rectangle 49">
              <a:extLst>
                <a:ext uri="{FF2B5EF4-FFF2-40B4-BE49-F238E27FC236}">
                  <a16:creationId xmlns:a16="http://schemas.microsoft.com/office/drawing/2014/main" id="{46DBA3C7-6646-27B7-CEE8-B4F48A00D841}"/>
                </a:ext>
              </a:extLst>
            </p:cNvPr>
            <p:cNvSpPr/>
            <p:nvPr/>
          </p:nvSpPr>
          <p:spPr>
            <a:xfrm>
              <a:off x="6236195" y="4462673"/>
              <a:ext cx="3820556" cy="1272723"/>
            </a:xfrm>
            <a:prstGeom prst="snip2DiagRect">
              <a:avLst/>
            </a:pr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Mg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C107938-8E15-7670-E6FF-C7754A177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42"/>
          <a:stretch/>
        </p:blipFill>
        <p:spPr>
          <a:xfrm>
            <a:off x="2616038" y="2914414"/>
            <a:ext cx="6679535" cy="30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5772D-7DA0-C9DA-5DD2-B50682C7A632}"/>
              </a:ext>
            </a:extLst>
          </p:cNvPr>
          <p:cNvSpPr txBox="1"/>
          <p:nvPr/>
        </p:nvSpPr>
        <p:spPr>
          <a:xfrm>
            <a:off x="4498290" y="268070"/>
            <a:ext cx="6284259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 9: BASE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5127C-BC3C-EC84-A619-871BC6EE7762}"/>
              </a:ext>
            </a:extLst>
          </p:cNvPr>
          <p:cNvSpPr txBox="1"/>
          <p:nvPr/>
        </p:nvSpPr>
        <p:spPr>
          <a:xfrm>
            <a:off x="1055843" y="919491"/>
            <a:ext cx="3442447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KHÁI NIỆM BASE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822912"/>
              </p:ext>
            </p:extLst>
          </p:nvPr>
        </p:nvGraphicFramePr>
        <p:xfrm>
          <a:off x="8238150" y="1181101"/>
          <a:ext cx="3730148" cy="4061643"/>
        </p:xfrm>
        <a:graphic>
          <a:graphicData uri="http://schemas.openxmlformats.org/drawingml/2006/table">
            <a:tbl>
              <a:tblPr firstRow="1" bandRow="1"/>
              <a:tblGrid>
                <a:gridCol w="900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 dirty="0"/>
                        <a:t>Tên</a:t>
                      </a:r>
                      <a:r>
                        <a:rPr lang="vi-VN" baseline="0" dirty="0"/>
                        <a:t> base</a:t>
                      </a:r>
                      <a:endParaRPr lang="vi-VN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 dirty="0"/>
                        <a:t>CTHH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Cation kim loại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Anion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Sodium hydroxide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NaOH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Na</a:t>
                      </a:r>
                      <a:r>
                        <a:rPr lang="vi-VN" baseline="3000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 dirty="0"/>
                        <a:t>OH</a:t>
                      </a:r>
                      <a:r>
                        <a:rPr lang="vi-VN" baseline="300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 dirty="0"/>
                        <a:t>Barium</a:t>
                      </a:r>
                      <a:r>
                        <a:rPr lang="vi-VN" baseline="0" dirty="0"/>
                        <a:t> hydroxide</a:t>
                      </a:r>
                      <a:endParaRPr lang="vi-VN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Ba(OH)</a:t>
                      </a:r>
                      <a:r>
                        <a:rPr lang="vi-VN" baseline="-25000"/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 dirty="0"/>
                        <a:t>Ba</a:t>
                      </a:r>
                      <a:r>
                        <a:rPr lang="vi-VN" baseline="30000" dirty="0"/>
                        <a:t>2+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OH</a:t>
                      </a:r>
                      <a:r>
                        <a:rPr lang="vi-VN" baseline="3000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Potassium</a:t>
                      </a:r>
                      <a:r>
                        <a:rPr lang="vi-VN" baseline="0"/>
                        <a:t> </a:t>
                      </a:r>
                      <a:r>
                        <a:rPr lang="vi-VN"/>
                        <a:t> hydroxide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KOH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/>
                        <a:t>K</a:t>
                      </a:r>
                      <a:r>
                        <a:rPr lang="vi-VN" baseline="3000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vi-VN" dirty="0"/>
                        <a:t>OH</a:t>
                      </a:r>
                      <a:r>
                        <a:rPr lang="vi-VN" baseline="300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18B1A78-40B3-2F69-1DCE-B00CBA703387}"/>
              </a:ext>
            </a:extLst>
          </p:cNvPr>
          <p:cNvSpPr txBox="1"/>
          <p:nvPr/>
        </p:nvSpPr>
        <p:spPr>
          <a:xfrm>
            <a:off x="1055843" y="2064772"/>
            <a:ext cx="45840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 bảng thông tin về một số base thông dụng, công thức hóa học...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4A0ECCF1-6AE9-BE66-05A9-0FEABE3B0D96}"/>
              </a:ext>
            </a:extLst>
          </p:cNvPr>
          <p:cNvSpPr/>
          <p:nvPr/>
        </p:nvSpPr>
        <p:spPr>
          <a:xfrm>
            <a:off x="264292" y="1959003"/>
            <a:ext cx="7882805" cy="412484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hydroxide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-OH)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base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base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anion OH</a:t>
            </a:r>
            <a:r>
              <a:rPr kumimoji="0" lang="en-US" sz="21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hydroxide. Khi tan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ion OH</a:t>
            </a:r>
            <a:r>
              <a:rPr kumimoji="0" lang="en-US" sz="2100" b="1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?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Ca(OH)</a:t>
            </a: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; Al(OH)</a:t>
            </a: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 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base =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+ hydroxide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Ca(OH)</a:t>
            </a: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: calcium hydroxide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Al(OH)</a:t>
            </a: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sz="2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hydroxide</a:t>
            </a:r>
            <a:r>
              <a:rPr kumimoji="0" lang="en-US" sz="21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1" i="0" u="none" strike="noStrike" kern="0" cap="none" spc="0" normalizeH="0" baseline="-2500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>
            <a:extLst>
              <a:ext uri="{FF2B5EF4-FFF2-40B4-BE49-F238E27FC236}">
                <a16:creationId xmlns:a16="http://schemas.microsoft.com/office/drawing/2014/main" id="{7DF3ECDF-DD24-8C31-2495-4DC8E2D0E629}"/>
              </a:ext>
            </a:extLst>
          </p:cNvPr>
          <p:cNvSpPr>
            <a:spLocks noTextEdit="1"/>
          </p:cNvSpPr>
          <p:nvPr/>
        </p:nvSpPr>
        <p:spPr>
          <a:xfrm>
            <a:off x="990600" y="914401"/>
            <a:ext cx="2930049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049"/>
              </a:avLst>
            </a:prstTxWarp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Picture 6" descr="BOOK1">
            <a:extLst>
              <a:ext uri="{FF2B5EF4-FFF2-40B4-BE49-F238E27FC236}">
                <a16:creationId xmlns:a16="http://schemas.microsoft.com/office/drawing/2014/main" id="{FAE7A194-852D-778B-77D9-51B89653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24" y="5668930"/>
            <a:ext cx="1821913" cy="8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om1">
            <a:extLst>
              <a:ext uri="{FF2B5EF4-FFF2-40B4-BE49-F238E27FC236}">
                <a16:creationId xmlns:a16="http://schemas.microsoft.com/office/drawing/2014/main" id="{965DF878-038A-1EF5-5C02-F08ED771B6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0518" y="4064774"/>
            <a:ext cx="2215017" cy="18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87992-FD1B-E0BF-B56B-C0D967BFEE02}"/>
              </a:ext>
            </a:extLst>
          </p:cNvPr>
          <p:cNvSpPr txBox="1"/>
          <p:nvPr/>
        </p:nvSpPr>
        <p:spPr>
          <a:xfrm>
            <a:off x="716755" y="391181"/>
            <a:ext cx="3442447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KHÁI NIỆM 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C7053-5B54-FEB2-A499-5321F672A5E1}"/>
              </a:ext>
            </a:extLst>
          </p:cNvPr>
          <p:cNvSpPr txBox="1"/>
          <p:nvPr/>
        </p:nvSpPr>
        <p:spPr>
          <a:xfrm>
            <a:off x="646416" y="997263"/>
            <a:ext cx="842944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Base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hydroxide. Khi tan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nước base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ion OH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NaOH: Sodium hydroxide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NaOH              Na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OH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Ca(OH)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Calcium hydroxide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Ca(OH)</a:t>
            </a:r>
            <a:r>
              <a:rPr kumimoji="0" lang="en-US" sz="28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Ca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+ 2OH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E0EC6E-D165-58A4-235E-FE0C929BCD84}"/>
              </a:ext>
            </a:extLst>
          </p:cNvPr>
          <p:cNvCxnSpPr/>
          <p:nvPr/>
        </p:nvCxnSpPr>
        <p:spPr>
          <a:xfrm>
            <a:off x="4159202" y="2989385"/>
            <a:ext cx="702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377C07-5D22-9803-FDAC-641FFD7ED76E}"/>
              </a:ext>
            </a:extLst>
          </p:cNvPr>
          <p:cNvCxnSpPr/>
          <p:nvPr/>
        </p:nvCxnSpPr>
        <p:spPr>
          <a:xfrm>
            <a:off x="4294017" y="3889131"/>
            <a:ext cx="702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3003AB-BAF9-5D57-4F14-020BF689AE3B}"/>
              </a:ext>
            </a:extLst>
          </p:cNvPr>
          <p:cNvSpPr txBox="1"/>
          <p:nvPr/>
        </p:nvSpPr>
        <p:spPr>
          <a:xfrm>
            <a:off x="716755" y="4188668"/>
            <a:ext cx="7906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base: Cu(OH)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HCl, MgSO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NaCl, Ba(OH)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COOH, H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4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1673</Words>
  <Application>Microsoft Office PowerPoint</Application>
  <PresentationFormat>Widescreen</PresentationFormat>
  <Paragraphs>146</Paragraphs>
  <Slides>28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Algerian</vt:lpstr>
      <vt:lpstr>Arial</vt:lpstr>
      <vt:lpstr>Calibri</vt:lpstr>
      <vt:lpstr>Calibri Light</vt:lpstr>
      <vt:lpstr>Corbel</vt:lpstr>
      <vt:lpstr>Times New Roman</vt:lpstr>
      <vt:lpstr>Wingdings</vt:lpstr>
      <vt:lpstr>方正卡通简体</vt:lpstr>
      <vt:lpstr>Office Theme</vt:lpstr>
      <vt:lpstr>1_Office Theme</vt:lpstr>
      <vt:lpstr>Basis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SingPC</dc:creator>
  <cp:lastModifiedBy>SingPC</cp:lastModifiedBy>
  <cp:revision>77</cp:revision>
  <dcterms:created xsi:type="dcterms:W3CDTF">2024-01-26T09:30:33Z</dcterms:created>
  <dcterms:modified xsi:type="dcterms:W3CDTF">2024-04-04T15:14:43Z</dcterms:modified>
</cp:coreProperties>
</file>