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62" r:id="rId2"/>
    <p:sldId id="361" r:id="rId3"/>
    <p:sldId id="363" r:id="rId4"/>
    <p:sldId id="310" r:id="rId5"/>
    <p:sldId id="314" r:id="rId6"/>
    <p:sldId id="315" r:id="rId7"/>
    <p:sldId id="316" r:id="rId8"/>
    <p:sldId id="318" r:id="rId9"/>
    <p:sldId id="319" r:id="rId10"/>
    <p:sldId id="320" r:id="rId11"/>
    <p:sldId id="364" r:id="rId12"/>
    <p:sldId id="321" r:id="rId13"/>
    <p:sldId id="322" r:id="rId14"/>
    <p:sldId id="323" r:id="rId15"/>
    <p:sldId id="366" r:id="rId16"/>
    <p:sldId id="367" r:id="rId17"/>
    <p:sldId id="368" r:id="rId18"/>
    <p:sldId id="369" r:id="rId19"/>
    <p:sldId id="371" r:id="rId20"/>
    <p:sldId id="372" r:id="rId21"/>
    <p:sldId id="373" r:id="rId22"/>
    <p:sldId id="370" r:id="rId23"/>
    <p:sldId id="308" r:id="rId2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3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T" type="integer" max="2.14748E9" units="dev"/>
        </inkml:traceFormat>
        <inkml:channelProperties>
          <inkml:channelProperty channel="X" name="resolution" value="28.34646" units="1/cm"/>
          <inkml:channelProperty channel="Y" name="resolution" value="28.34646" units="1/cm"/>
          <inkml:channelProperty channel="T" name="resolution" value="28.34646" units="1/dev"/>
        </inkml:channelProperties>
      </inkml:inkSource>
      <inkml:timestamp xml:id="ts0" timeString="2021-08-27T16:42:30"/>
    </inkml:context>
    <inkml:brush xml:id="br0">
      <inkml:brushProperty name="width" value="0.05292" units="cm"/>
      <inkml:brushProperty name="height" value="0.05292" units="cm"/>
      <inkml:brushProperty name="color" value="#FF0000"/>
    </inkml:brush>
  </inkml:definitions>
  <inkml:trace contextRef="#ctx0" brushRef="#br0">9871 17723 0,'0'8'16,"0"0"0,0-2 0,0 2 16,0-4 0,0 5 0,0-3 0</inkml:trace>
  <inkml:trace contextRef="#ctx0" brushRef="#br0">26222 4222 0,'126'-75'0,"-24"19"0,-17-3 16,-7 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2428641547"/>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08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97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46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39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33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73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41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01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4/5/2024</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11.bin"/><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1.wmf"/><Relationship Id="rId18" Type="http://schemas.openxmlformats.org/officeDocument/2006/relationships/oleObject" Target="../embeddings/oleObject6.bin"/><Relationship Id="rId3" Type="http://schemas.openxmlformats.org/officeDocument/2006/relationships/image" Target="../media/image25.jpeg"/><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23.wmf"/><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21.png"/><Relationship Id="rId11" Type="http://schemas.openxmlformats.org/officeDocument/2006/relationships/image" Target="../media/image20.wmf"/><Relationship Id="rId5" Type="http://schemas.openxmlformats.org/officeDocument/2006/relationships/image" Target="../media/image26.png"/><Relationship Id="rId15" Type="http://schemas.openxmlformats.org/officeDocument/2006/relationships/image" Target="../media/image22.wmf"/><Relationship Id="rId10" Type="http://schemas.openxmlformats.org/officeDocument/2006/relationships/oleObject" Target="../embeddings/oleObject2.bin"/><Relationship Id="rId19" Type="http://schemas.openxmlformats.org/officeDocument/2006/relationships/image" Target="../media/image24.wmf"/><Relationship Id="rId4" Type="http://schemas.openxmlformats.org/officeDocument/2006/relationships/image" Target="../media/image17.GIF"/><Relationship Id="rId9" Type="http://schemas.openxmlformats.org/officeDocument/2006/relationships/image" Target="../media/image18.png"/><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0.wmf"/><Relationship Id="rId3" Type="http://schemas.openxmlformats.org/officeDocument/2006/relationships/notesSlide" Target="../notesSlides/notesSlide2.xml"/><Relationship Id="rId7" Type="http://schemas.openxmlformats.org/officeDocument/2006/relationships/image" Target="../media/image27.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9.wmf"/><Relationship Id="rId5" Type="http://schemas.openxmlformats.org/officeDocument/2006/relationships/image" Target="../media/image31.emf"/><Relationship Id="rId10" Type="http://schemas.openxmlformats.org/officeDocument/2006/relationships/oleObject" Target="../embeddings/oleObject9.bin"/><Relationship Id="rId4" Type="http://schemas.openxmlformats.org/officeDocument/2006/relationships/image" Target="../media/image28.png"/><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66" t="11163" r="6866" b="10742"/>
          <a:stretch>
            <a:fillRect/>
          </a:stretch>
        </p:blipFill>
        <p:spPr>
          <a:xfrm>
            <a:off x="923109" y="0"/>
            <a:ext cx="12993188" cy="82949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836023" y="1353413"/>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panose="02020603050405020304"/>
                <a:ea typeface="Times New Roman" panose="02020603050405020304"/>
              </a:rPr>
              <a:t>Khi mô tả tập hợp L các chữ cái trong từ NHA TRANG bằng cách liệt kê  các phần tử, bạn Nam viết :</a:t>
            </a:r>
          </a:p>
          <a:p>
            <a:pPr>
              <a:lnSpc>
                <a:spcPct val="150000"/>
              </a:lnSpc>
            </a:pPr>
            <a:r>
              <a:rPr lang="en-US" sz="3360">
                <a:solidFill>
                  <a:prstClr val="black"/>
                </a:solidFill>
                <a:latin typeface="Times New Roman" panose="02020603050405020304"/>
                <a:ea typeface="Times New Roman" panose="02020603050405020304"/>
              </a:rPr>
              <a:t>     L = {N; H; A; T; R; A; N; G}.	</a:t>
            </a:r>
          </a:p>
          <a:p>
            <a:pPr>
              <a:lnSpc>
                <a:spcPct val="150000"/>
              </a:lnSpc>
              <a:tabLst>
                <a:tab pos="548640" algn="l"/>
              </a:tabLst>
            </a:pPr>
            <a:r>
              <a:rPr lang="en-US" sz="3360">
                <a:solidFill>
                  <a:prstClr val="black"/>
                </a:solidFill>
                <a:latin typeface="Times New Roman" panose="02020603050405020304"/>
                <a:ea typeface="Times New Roman" panose="02020603050405020304"/>
              </a:rPr>
              <a:t>Theo em, bạn Nam viết đúng hay sai?  Nếu sai hãy sửa lại cho đúng.</a:t>
            </a:r>
          </a:p>
          <a:p>
            <a:pPr>
              <a:lnSpc>
                <a:spcPct val="150000"/>
              </a:lnSpc>
              <a:tabLst>
                <a:tab pos="548640" algn="l"/>
              </a:tabLst>
            </a:pPr>
            <a:r>
              <a:rPr lang="en-US" sz="3360">
                <a:solidFill>
                  <a:prstClr val="black"/>
                </a:solidFill>
                <a:latin typeface="Times New Roman" panose="02020603050405020304"/>
                <a:ea typeface="Times New Roman" panose="02020603050405020304"/>
              </a:rPr>
              <a:t>………………………………………………………………...</a:t>
            </a:r>
            <a:endParaRPr lang="en-US" sz="3360" dirty="0">
              <a:solidFill>
                <a:prstClr val="black"/>
              </a:solidFill>
              <a:latin typeface="Times New Roman" panose="02020603050405020304"/>
              <a:ea typeface="Times New Roman" panose="02020603050405020304"/>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lnSpc>
                    <a:spcPct val="150000"/>
                  </a:lnSpc>
                  <a:spcBef>
                    <a:spcPct val="0"/>
                  </a:spcBef>
                  <a:spcAft>
                    <a:spcPct val="0"/>
                  </a:spcAft>
                </a:pPr>
                <a:r>
                  <a:rPr lang="en-US" sz="288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1; 2; 3;...</a:t>
                </a:r>
                <a:endParaRPr lang="en-US" sz="2880" dirty="0">
                  <a:solidFill>
                    <a:prstClr val="black"/>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 {0; 1; 2; 3;...}.</a:t>
                </a:r>
                <a:endParaRPr lang="en-US" sz="2880" dirty="0">
                  <a:solidFill>
                    <a:prstClr val="black"/>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pP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{n</a:t>
                </a: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nl-NL"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&lt; 6}. </a:t>
                </a:r>
              </a:p>
              <a:p>
                <a:pPr fontAlgn="base">
                  <a:lnSpc>
                    <a:spcPct val="150000"/>
                  </a:lnSpc>
                  <a:spcBef>
                    <a:spcPct val="0"/>
                  </a:spcBef>
                  <a:spcAft>
                    <a:spcPct val="0"/>
                  </a:spcAf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hoặc P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r>
                      <a:rPr lang="en-US" sz="2880" i="1">
                        <a:solidFill>
                          <a:prstClr val="black"/>
                        </a:solidFill>
                        <a:latin typeface="Cambria Math" panose="02040503050406030204"/>
                        <a:ea typeface="Cambria Math" panose="02040503050406030204"/>
                        <a:cs typeface="Times New Roman" panose="02020603050405020304" pitchFamily="18" charset="0"/>
                      </a:rPr>
                      <m:t>𝑁</m:t>
                    </m:r>
                  </m:oMath>
                </a14:m>
                <a:r>
                  <a:rPr lang="en-US" sz="2880" dirty="0">
                    <a:solidFill>
                      <a:prstClr val="black"/>
                    </a:solidFill>
                    <a:latin typeface="Times New Roman" panose="02020603050405020304" pitchFamily="18" charset="0"/>
                    <a:cs typeface="Times New Roman" panose="02020603050405020304" pitchFamily="18" charset="0"/>
                  </a:rPr>
                  <a:t>, n &lt; </a:t>
                </a:r>
                <a:r>
                  <a:rPr lang="en-US" sz="2880">
                    <a:solidFill>
                      <a:prstClr val="black"/>
                    </a:solidFill>
                    <a:latin typeface="Times New Roman" panose="02020603050405020304" pitchFamily="18" charset="0"/>
                    <a:cs typeface="Times New Roman" panose="02020603050405020304" pitchFamily="18" charset="0"/>
                  </a:rPr>
                  <a:t>6}</a:t>
                </a:r>
                <a:endParaRPr lang="en-US" sz="288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rotWithShape="1">
                <a:blip r:embed="rId3"/>
                <a:stretch>
                  <a:fillRect l="-2" t="-12" r="3" b="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eaLnBrk="0" fontAlgn="base" hangingPunct="0">
              <a:lnSpc>
                <a:spcPct val="150000"/>
              </a:lnSpc>
              <a:spcBef>
                <a:spcPct val="0"/>
              </a:spcBef>
              <a:spcAft>
                <a:spcPct val="0"/>
              </a:spcAft>
              <a:tabLst>
                <a:tab pos="5876925" algn="l"/>
              </a:tabLst>
            </a:pPr>
            <a:r>
              <a:rPr lang="en-US" sz="288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876925" algn="l"/>
              </a:tabLs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viết: 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{1; 2; 3;...}.</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anose="02020603050405020304" pitchFamily="18" charset="0"/>
                <a:cs typeface="Times New Roman" panose="02020603050405020304" pitchFamily="18" charset="0"/>
              </a:rPr>
              <a:t>* Chú ý:</a:t>
            </a:r>
            <a:endParaRPr lang="en-US" sz="4800" dirty="0">
              <a:solidFill>
                <a:prstClr val="black"/>
              </a:solidFill>
              <a:latin typeface="SVN-A Love Of Thunder"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p:cNvGrpSpPr/>
          <p:nvPr/>
        </p:nvGrpSpPr>
        <p:grpSpPr>
          <a:xfrm>
            <a:off x="921527" y="1763947"/>
            <a:ext cx="10979184" cy="2542171"/>
            <a:chOff x="1649228" y="1465215"/>
            <a:chExt cx="9149320" cy="2118476"/>
          </a:xfrm>
        </p:grpSpPr>
        <p:cxnSp>
          <p:nvCxnSpPr>
            <p:cNvPr id="7" name="Straight Arrow Connector 6"/>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9" name="Oval 8"/>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0" name="Oval 9"/>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1" name="Oval 10"/>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2" name="Oval 11"/>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13" name="Rectangle 12"/>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20" name="Oval 19"/>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0">
                <a:solidFill>
                  <a:schemeClr val="bg1"/>
                </a:solidFill>
              </a:endParaRPr>
            </a:p>
          </p:txBody>
        </p:sp>
        <p:sp>
          <p:nvSpPr>
            <p:cNvPr id="21" name="Rectangle 20"/>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0">
                <a:solidFill>
                  <a:schemeClr val="bg1"/>
                </a:solidFill>
              </a:endParaRPr>
            </a:p>
          </p:txBody>
        </p:sp>
        <p:sp>
          <p:nvSpPr>
            <p:cNvPr id="23" name="Right Brace 22"/>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0">
                <a:solidFill>
                  <a:schemeClr val="bg1"/>
                </a:solidFill>
              </a:endParaRPr>
            </a:p>
          </p:txBody>
        </p:sp>
        <p:sp>
          <p:nvSpPr>
            <p:cNvPr id="24" name="Rectangle 23"/>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mc:AlternateContent xmlns:mc="http://schemas.openxmlformats.org/markup-compatibility/2006" xmlns:p14="http://schemas.microsoft.com/office/powerpoint/2010/main">
        <mc:Choice Requires="p14">
          <p:contentPart p14:bwMode="auto" r:id="rId4">
            <p14:nvContentPartPr>
              <p14:cNvPr id="29" name="Ink 28"/>
              <p14:cNvContentPartPr/>
              <p14:nvPr/>
            </p14:nvContentPartPr>
            <p14:xfrm>
              <a:off x="3453973" y="761017"/>
              <a:ext cx="6027264" cy="4962384"/>
            </p14:xfrm>
          </p:contentPart>
        </mc:Choice>
        <mc:Fallback xmlns="">
          <p:pic>
            <p:nvPicPr>
              <p:cNvPr id="29" name="Ink 28"/>
            </p:nvPicPr>
            <p:blipFill>
              <a:blip r:embed="rId5"/>
            </p:blipFill>
            <p:spPr>
              <a:xfrm>
                <a:off x="3453973" y="761017"/>
                <a:ext cx="6027264" cy="4962384"/>
              </a:xfrm>
              <a:prstGeom prst="rect"/>
            </p:spPr>
          </p:pic>
        </mc:Fallback>
      </mc:AlternateContent>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4735662" y="1093561"/>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p:cNvGrpSpPr/>
          <p:nvPr/>
        </p:nvGrpSpPr>
        <p:grpSpPr>
          <a:xfrm>
            <a:off x="1" y="4457111"/>
            <a:ext cx="1546556" cy="3223891"/>
            <a:chOff x="-4018550" y="6383788"/>
            <a:chExt cx="831350" cy="1733000"/>
          </a:xfrm>
        </p:grpSpPr>
        <p:sp>
          <p:nvSpPr>
            <p:cNvPr id="110"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1"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2"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3"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4"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5"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6"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7"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8"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19"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0"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1"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2"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3"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4"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5"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6"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7"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8"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29"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0"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1"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2"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3"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4"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5"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6"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7"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8"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39"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0"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1"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2"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3"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4"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5"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6"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7"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8"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49"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0"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1"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2"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3"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4"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5"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6"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7"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8"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59"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0"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1"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2"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3"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4"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5"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6"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7"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8"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69"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0"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1"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2"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3"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4"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5"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6"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77"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mc:AlternateContent xmlns:mc="http://schemas.openxmlformats.org/markup-compatibility/2006" xmlns:a14="http://schemas.microsoft.com/office/drawing/2010/main">
        <mc:Choice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anose="02020603050405020304" pitchFamily="18" charset="0"/>
                    <a:cs typeface="Times New Roman" panose="02020603050405020304" pitchFamily="18" charset="0"/>
                  </a:rPr>
                  <a:t>Viết </a:t>
                </a:r>
                <a:r>
                  <a:rPr lang="en-US" sz="2880" b="1" dirty="0" err="1">
                    <a:solidFill>
                      <a:prstClr val="black"/>
                    </a:solidFill>
                    <a:latin typeface="Times New Roman" panose="02020603050405020304" pitchFamily="18" charset="0"/>
                    <a:cs typeface="Times New Roman" panose="02020603050405020304" pitchFamily="18" charset="0"/>
                  </a:rPr>
                  <a:t>các</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tập</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hợp</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sau</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bằng</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cách</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liệt</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kê</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các</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phần</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tử</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của</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chúng</a:t>
                </a:r>
                <a:endParaRPr lang="en-US" sz="2880" b="1" dirty="0">
                  <a:solidFill>
                    <a:prstClr val="black"/>
                  </a:solidFill>
                  <a:latin typeface="Times New Roman" panose="02020603050405020304" pitchFamily="18" charset="0"/>
                  <a:cs typeface="Times New Roman" panose="02020603050405020304" pitchFamily="18" charset="0"/>
                </a:endParaRPr>
              </a:p>
              <a:p>
                <a:pPr>
                  <a:lnSpc>
                    <a:spcPct val="150000"/>
                  </a:lnSpc>
                  <a:spcAft>
                    <a:spcPts val="1200"/>
                  </a:spcAft>
                </a:pPr>
                <a:r>
                  <a:rPr lang="en-US" sz="2880" b="1" dirty="0">
                    <a:solidFill>
                      <a:prstClr val="black"/>
                    </a:solidFill>
                    <a:latin typeface="Times New Roman" panose="02020603050405020304" pitchFamily="18" charset="0"/>
                    <a:cs typeface="Times New Roman" panose="02020603050405020304" pitchFamily="18" charset="0"/>
                  </a:rPr>
                  <a:t>    A = </a:t>
                </a:r>
                <a:r>
                  <a:rPr lang="nl-NL" sz="2880" dirty="0">
                    <a:solidFill>
                      <a:prstClr val="black"/>
                    </a:solidFill>
                    <a:latin typeface="Times New Roman" panose="02020603050405020304"/>
                    <a:ea typeface="Calibri" panose="020F0502020204030204"/>
                  </a:rPr>
                  <a:t>{ x </a:t>
                </a:r>
                <a14:m>
                  <m:oMath xmlns:m="http://schemas.openxmlformats.org/officeDocument/2006/math">
                    <m:r>
                      <a:rPr lang="nl-NL" sz="2880" i="1">
                        <a:solidFill>
                          <a:prstClr val="black"/>
                        </a:solidFill>
                        <a:latin typeface="Cambria Math" panose="02040503050406030204"/>
                        <a:ea typeface="Calibri" panose="020F0502020204030204"/>
                      </a:rPr>
                      <m:t>∈</m:t>
                    </m:r>
                  </m:oMath>
                </a14:m>
                <a:r>
                  <a:rPr lang="nl-NL" sz="2880" dirty="0">
                    <a:solidFill>
                      <a:prstClr val="black"/>
                    </a:solidFill>
                    <a:latin typeface="Times New Roman" panose="02020603050405020304"/>
                    <a:ea typeface="Calibri" panose="020F0502020204030204"/>
                  </a:rPr>
                  <a:t> </a:t>
                </a:r>
                <a14:m>
                  <m:oMath xmlns:m="http://schemas.openxmlformats.org/officeDocument/2006/math">
                    <m:r>
                      <a:rPr lang="nl-NL" sz="2880" i="1">
                        <a:solidFill>
                          <a:prstClr val="black"/>
                        </a:solidFill>
                        <a:latin typeface="Cambria Math" panose="02040503050406030204"/>
                        <a:ea typeface="Calibri" panose="020F0502020204030204"/>
                      </a:rPr>
                      <m:t>ℕ</m:t>
                    </m:r>
                  </m:oMath>
                </a14:m>
                <a:r>
                  <a:rPr lang="nl-NL" sz="2880" dirty="0">
                    <a:solidFill>
                      <a:prstClr val="black"/>
                    </a:solidFill>
                    <a:latin typeface="Times New Roman" panose="02020603050405020304"/>
                    <a:ea typeface="Calibri" panose="020F0502020204030204"/>
                  </a:rPr>
                  <a:t>, x &lt; 5}</a:t>
                </a:r>
              </a:p>
              <a:p>
                <a:pPr>
                  <a:lnSpc>
                    <a:spcPct val="150000"/>
                  </a:lnSpc>
                  <a:spcAft>
                    <a:spcPts val="1200"/>
                  </a:spcAft>
                </a:pPr>
                <a:r>
                  <a:rPr lang="nl-NL" sz="2880" dirty="0">
                    <a:solidFill>
                      <a:prstClr val="black"/>
                    </a:solidFill>
                    <a:latin typeface="Times New Roman" panose="02020603050405020304"/>
                    <a:ea typeface="Calibri" panose="020F0502020204030204"/>
                  </a:rPr>
                  <a:t>    B = { x </a:t>
                </a:r>
                <a14:m>
                  <m:oMath xmlns:m="http://schemas.openxmlformats.org/officeDocument/2006/math">
                    <m:r>
                      <a:rPr lang="nl-NL" sz="2880" i="1">
                        <a:solidFill>
                          <a:prstClr val="black"/>
                        </a:solidFill>
                        <a:latin typeface="Cambria Math" panose="02040503050406030204"/>
                        <a:ea typeface="Calibri" panose="020F0502020204030204"/>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panose="02040503050406030204"/>
                            <a:ea typeface="Cambria Math" panose="02040503050406030204"/>
                          </a:rPr>
                          <m:t>ℕ</m:t>
                        </m:r>
                      </m:e>
                      <m:sup>
                        <m:r>
                          <a:rPr lang="en-US" sz="2880" i="1">
                            <a:solidFill>
                              <a:prstClr val="black"/>
                            </a:solidFill>
                            <a:latin typeface="Cambria Math" panose="02040503050406030204"/>
                          </a:rPr>
                          <m:t>∗</m:t>
                        </m:r>
                      </m:sup>
                    </m:sSup>
                  </m:oMath>
                </a14:m>
                <a:r>
                  <a:rPr lang="nl-NL" sz="2880" dirty="0">
                    <a:solidFill>
                      <a:prstClr val="black"/>
                    </a:solidFill>
                    <a:latin typeface="Times New Roman" panose="02020603050405020304"/>
                    <a:ea typeface="Calibri" panose="020F0502020204030204"/>
                  </a:rPr>
                  <a:t>, x &lt; </a:t>
                </a:r>
                <a:r>
                  <a:rPr lang="nl-NL" sz="2880">
                    <a:solidFill>
                      <a:prstClr val="black"/>
                    </a:solidFill>
                    <a:latin typeface="Times New Roman" panose="02020603050405020304"/>
                    <a:ea typeface="Calibri" panose="020F0502020204030204"/>
                  </a:rPr>
                  <a:t>5}</a:t>
                </a:r>
                <a:endParaRPr lang="nl-NL" sz="2880" dirty="0">
                  <a:solidFill>
                    <a:prstClr val="black"/>
                  </a:solidFill>
                  <a:latin typeface="Times New Roman" panose="02020603050405020304"/>
                  <a:ea typeface="Calibri" panose="020F0502020204030204"/>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rotWithShape="1">
                <a:blip r:embed="rId3"/>
                <a:stretch>
                  <a:fillRect l="-2" t="-2" r="1" b="19"/>
                </a:stretch>
              </a:blipFill>
            </p:spPr>
            <p:txBody>
              <a:bodyPr/>
              <a:lstStyle/>
              <a:p>
                <a:r>
                  <a:rPr lang="en-US" alt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anose="02020603050405020304" pitchFamily="18" charset="0"/>
              </a:rPr>
              <a:t>LUYỆN TẬP 2</a:t>
            </a:r>
            <a:endParaRPr lang="en-US" sz="3360" b="1" dirty="0">
              <a:solidFill>
                <a:prstClr val="black"/>
              </a:solidFill>
              <a:latin typeface="SVN-A Love Of Thunder"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p:cNvGrpSpPr/>
          <p:nvPr/>
        </p:nvGrpSpPr>
        <p:grpSpPr>
          <a:xfrm flipH="1">
            <a:off x="4735662" y="1093561"/>
            <a:ext cx="4492801" cy="331810"/>
            <a:chOff x="4345425" y="2175475"/>
            <a:chExt cx="800750" cy="176025"/>
          </a:xfrm>
        </p:grpSpPr>
        <p:sp>
          <p:nvSpPr>
            <p:cNvPr id="179"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p:cNvGrpSpPr/>
          <p:nvPr/>
        </p:nvGrpSpPr>
        <p:grpSpPr>
          <a:xfrm>
            <a:off x="1" y="4457111"/>
            <a:ext cx="1546556" cy="3223891"/>
            <a:chOff x="-4018550" y="6383788"/>
            <a:chExt cx="831350" cy="1733000"/>
          </a:xfrm>
        </p:grpSpPr>
        <p:sp>
          <p:nvSpPr>
            <p:cNvPr id="182"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3"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4"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5"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6"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7"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8"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89"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0"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1"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2"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3"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4"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5"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6"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7"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8"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199"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0"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1"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2"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3"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4"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5"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6"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7"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8"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09"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0"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1"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2"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3"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4"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5"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6"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7"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8"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19"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0"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1"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2"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3"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4"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5"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6"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7"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8"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29"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0"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1"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2"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3"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4"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5"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6"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7"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8"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39"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0"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1"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2"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3"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4"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5"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6"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7"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8"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49"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anose="02020603050405020304" pitchFamily="18" charset="0"/>
              </a:rPr>
              <a:t>LUYỆN TẬP 3</a:t>
            </a:r>
            <a:endParaRPr lang="en-US" sz="3360" b="1" dirty="0">
              <a:solidFill>
                <a:prstClr val="black"/>
              </a:solidFill>
              <a:latin typeface="SVN-A Love Of Thunder" panose="0204060305050602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anose="02020603050405020304" pitchFamily="18" charset="0"/>
                  <a:cs typeface="Times New Roman" panose="02020603050405020304" pitchFamily="18" charset="0"/>
                </a:endParaRPr>
              </a:p>
              <a:p>
                <a:r>
                  <a:rPr lang="en-US" sz="3840" dirty="0" err="1">
                    <a:solidFill>
                      <a:prstClr val="black"/>
                    </a:solidFill>
                    <a:latin typeface="Times New Roman" panose="02020603050405020304" pitchFamily="18" charset="0"/>
                    <a:cs typeface="Times New Roman" panose="02020603050405020304" pitchFamily="18" charset="0"/>
                  </a:rPr>
                  <a:t>Gọi</a:t>
                </a:r>
                <a:r>
                  <a:rPr lang="en-US" sz="3840" dirty="0">
                    <a:solidFill>
                      <a:prstClr val="black"/>
                    </a:solidFill>
                    <a:latin typeface="Times New Roman" panose="02020603050405020304" pitchFamily="18" charset="0"/>
                    <a:cs typeface="Times New Roman" panose="02020603050405020304" pitchFamily="18" charset="0"/>
                  </a:rPr>
                  <a:t> M </a:t>
                </a:r>
                <a:r>
                  <a:rPr lang="en-US" sz="3840" dirty="0" err="1">
                    <a:solidFill>
                      <a:prstClr val="black"/>
                    </a:solidFill>
                    <a:latin typeface="Times New Roman" panose="02020603050405020304" pitchFamily="18" charset="0"/>
                    <a:cs typeface="Times New Roman" panose="02020603050405020304" pitchFamily="18" charset="0"/>
                  </a:rPr>
                  <a:t>là</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các</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số</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tự</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nhiên</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lớn</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hơn</a:t>
                </a:r>
                <a:r>
                  <a:rPr lang="en-US" sz="3840" dirty="0">
                    <a:solidFill>
                      <a:prstClr val="black"/>
                    </a:solidFill>
                    <a:latin typeface="Times New Roman" panose="02020603050405020304" pitchFamily="18" charset="0"/>
                    <a:cs typeface="Times New Roman" panose="02020603050405020304" pitchFamily="18" charset="0"/>
                  </a:rPr>
                  <a:t> 6 </a:t>
                </a:r>
                <a:r>
                  <a:rPr lang="en-US" sz="3840" dirty="0" err="1">
                    <a:solidFill>
                      <a:prstClr val="black"/>
                    </a:solidFill>
                    <a:latin typeface="Times New Roman" panose="02020603050405020304" pitchFamily="18" charset="0"/>
                    <a:cs typeface="Times New Roman" panose="02020603050405020304" pitchFamily="18" charset="0"/>
                  </a:rPr>
                  <a:t>và</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nhỏ</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hơn</a:t>
                </a:r>
                <a:r>
                  <a:rPr lang="en-US" sz="3840" dirty="0">
                    <a:solidFill>
                      <a:prstClr val="black"/>
                    </a:solidFill>
                    <a:latin typeface="Times New Roman" panose="02020603050405020304" pitchFamily="18" charset="0"/>
                    <a:cs typeface="Times New Roman" panose="02020603050405020304" pitchFamily="18" charset="0"/>
                  </a:rPr>
                  <a:t> 10</a:t>
                </a:r>
              </a:p>
              <a:p>
                <a:r>
                  <a:rPr lang="en-US" sz="3840" dirty="0">
                    <a:solidFill>
                      <a:prstClr val="black"/>
                    </a:solidFill>
                    <a:latin typeface="Times New Roman" panose="02020603050405020304" pitchFamily="18" charset="0"/>
                    <a:cs typeface="Times New Roman" panose="02020603050405020304" pitchFamily="18" charset="0"/>
                  </a:rPr>
                  <a:t>a) </a:t>
                </a:r>
                <a:r>
                  <a:rPr lang="en-US" sz="3840" dirty="0" err="1">
                    <a:solidFill>
                      <a:prstClr val="black"/>
                    </a:solidFill>
                    <a:latin typeface="Times New Roman" panose="02020603050405020304" pitchFamily="18" charset="0"/>
                    <a:cs typeface="Times New Roman" panose="02020603050405020304" pitchFamily="18" charset="0"/>
                  </a:rPr>
                  <a:t>Thay</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thế</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dấu</a:t>
                </a:r>
                <a:r>
                  <a:rPr lang="en-US" sz="3840" dirty="0">
                    <a:solidFill>
                      <a:prstClr val="black"/>
                    </a:solidFill>
                    <a:latin typeface="Times New Roman" panose="02020603050405020304" pitchFamily="18" charset="0"/>
                    <a:cs typeface="Times New Roman" panose="02020603050405020304" pitchFamily="18" charset="0"/>
                  </a:rPr>
                  <a:t> “?” </a:t>
                </a:r>
                <a:r>
                  <a:rPr lang="en-US" sz="3840" dirty="0" err="1">
                    <a:solidFill>
                      <a:prstClr val="black"/>
                    </a:solidFill>
                    <a:latin typeface="Times New Roman" panose="02020603050405020304" pitchFamily="18" charset="0"/>
                    <a:cs typeface="Times New Roman" panose="02020603050405020304" pitchFamily="18" charset="0"/>
                  </a:rPr>
                  <a:t>bằng</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dấu</a:t>
                </a:r>
                <a:r>
                  <a:rPr lang="en-US" sz="384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840" i="1">
                        <a:solidFill>
                          <a:prstClr val="black"/>
                        </a:solidFill>
                        <a:latin typeface="Cambria Math" panose="02040503050406030204"/>
                        <a:ea typeface="Cambria Math" panose="02040503050406030204"/>
                        <a:cs typeface="Times New Roman" panose="02020603050405020304" pitchFamily="18" charset="0"/>
                      </a:rPr>
                      <m:t>∉</m:t>
                    </m:r>
                  </m:oMath>
                </a14:m>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hoặc</a:t>
                </a:r>
                <a:r>
                  <a:rPr lang="en-US" sz="384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840" i="1">
                        <a:solidFill>
                          <a:prstClr val="black"/>
                        </a:solidFill>
                        <a:latin typeface="Cambria Math" panose="02040503050406030204"/>
                        <a:ea typeface="Cambria Math" panose="02040503050406030204"/>
                        <a:cs typeface="Times New Roman" panose="02020603050405020304" pitchFamily="18" charset="0"/>
                      </a:rPr>
                      <m:t>∉ </m:t>
                    </m:r>
                  </m:oMath>
                </a14:m>
                <a:r>
                  <a:rPr lang="en-US" sz="3840" dirty="0">
                    <a:solidFill>
                      <a:prstClr val="black"/>
                    </a:solidFill>
                    <a:latin typeface="Times New Roman" panose="02020603050405020304" pitchFamily="18" charset="0"/>
                    <a:cs typeface="Times New Roman" panose="02020603050405020304" pitchFamily="18" charset="0"/>
                  </a:rPr>
                  <a:t>:   5        M ;    9       M ;  </a:t>
                </a:r>
              </a:p>
              <a:p>
                <a:r>
                  <a:rPr lang="en-US" sz="3840" dirty="0">
                    <a:solidFill>
                      <a:prstClr val="black"/>
                    </a:solidFill>
                    <a:latin typeface="Times New Roman" panose="02020603050405020304" pitchFamily="18" charset="0"/>
                    <a:cs typeface="Times New Roman" panose="02020603050405020304" pitchFamily="18" charset="0"/>
                  </a:rPr>
                  <a:t>b) </a:t>
                </a:r>
                <a:r>
                  <a:rPr lang="en-US" sz="3840" dirty="0" err="1">
                    <a:solidFill>
                      <a:prstClr val="black"/>
                    </a:solidFill>
                    <a:latin typeface="Times New Roman" panose="02020603050405020304" pitchFamily="18" charset="0"/>
                    <a:cs typeface="Times New Roman" panose="02020603050405020304" pitchFamily="18" charset="0"/>
                  </a:rPr>
                  <a:t>Mô</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tả</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tập</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hợp</a:t>
                </a:r>
                <a:r>
                  <a:rPr lang="en-US" sz="3840" dirty="0">
                    <a:solidFill>
                      <a:prstClr val="black"/>
                    </a:solidFill>
                    <a:latin typeface="Times New Roman" panose="02020603050405020304" pitchFamily="18" charset="0"/>
                    <a:cs typeface="Times New Roman" panose="02020603050405020304" pitchFamily="18" charset="0"/>
                  </a:rPr>
                  <a:t> M </a:t>
                </a:r>
                <a:r>
                  <a:rPr lang="en-US" sz="3840" dirty="0" err="1">
                    <a:solidFill>
                      <a:prstClr val="black"/>
                    </a:solidFill>
                    <a:latin typeface="Times New Roman" panose="02020603050405020304" pitchFamily="18" charset="0"/>
                    <a:cs typeface="Times New Roman" panose="02020603050405020304" pitchFamily="18" charset="0"/>
                  </a:rPr>
                  <a:t>bằng</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hai</a:t>
                </a:r>
                <a:r>
                  <a:rPr lang="en-US" sz="3840" dirty="0">
                    <a:solidFill>
                      <a:prstClr val="black"/>
                    </a:solidFill>
                    <a:latin typeface="Times New Roman" panose="02020603050405020304" pitchFamily="18" charset="0"/>
                    <a:cs typeface="Times New Roman" panose="02020603050405020304" pitchFamily="18" charset="0"/>
                  </a:rPr>
                  <a:t> </a:t>
                </a:r>
                <a:r>
                  <a:rPr lang="en-US" sz="3840" dirty="0" err="1">
                    <a:solidFill>
                      <a:prstClr val="black"/>
                    </a:solidFill>
                    <a:latin typeface="Times New Roman" panose="02020603050405020304" pitchFamily="18" charset="0"/>
                    <a:cs typeface="Times New Roman" panose="02020603050405020304" pitchFamily="18" charset="0"/>
                  </a:rPr>
                  <a:t>cách</a:t>
                </a:r>
                <a:r>
                  <a:rPr lang="en-US" sz="384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rotWithShape="1">
                <a:blip r:embed="rId3"/>
                <a:stretch>
                  <a:fillRect l="-4" t="-4" r="3" b="25"/>
                </a:stretch>
              </a:blipFill>
            </p:spPr>
            <p:txBody>
              <a:bodyPr/>
              <a:lstStyle/>
              <a:p>
                <a:r>
                  <a:rPr lang="en-US" alt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anose="02020603050405020304" pitchFamily="18" charset="0"/>
                <a:cs typeface="Times New Roman" panose="02020603050405020304" pitchFamily="18" charset="0"/>
              </a:rPr>
              <a:t>?</a:t>
            </a: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a:ea typeface="Times New Roman" panose="02020603050405020304"/>
              </a:rPr>
              <a:t>Các</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viết</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tập</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hợp</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nào</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sau</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đây</a:t>
            </a:r>
            <a:r>
              <a:rPr lang="en-US" dirty="0">
                <a:solidFill>
                  <a:srgbClr val="000000"/>
                </a:solidFill>
                <a:latin typeface="Times New Roman" panose="02020603050405020304"/>
                <a:ea typeface="Times New Roman" panose="02020603050405020304"/>
              </a:rPr>
              <a:t> </a:t>
            </a:r>
            <a:r>
              <a:rPr lang="en-US" dirty="0" err="1">
                <a:solidFill>
                  <a:srgbClr val="000000"/>
                </a:solidFill>
                <a:latin typeface="Times New Roman" panose="02020603050405020304"/>
                <a:ea typeface="Times New Roman" panose="02020603050405020304"/>
              </a:rPr>
              <a:t>đúng</a:t>
            </a:r>
            <a:r>
              <a:rPr lang="en-US" dirty="0">
                <a:solidFill>
                  <a:srgbClr val="000000"/>
                </a:solidFill>
                <a:latin typeface="Times New Roman" panose="02020603050405020304"/>
                <a:ea typeface="Times New Roman" panose="02020603050405020304"/>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panose="020F0302020204030204"/>
                <a:ea typeface="+mj-ea"/>
                <a:cs typeface="Times New Roman" panose="02020603050405020304" pitchFamily="18" charset="0"/>
              </a:rPr>
              <a:t> </a:t>
            </a:r>
            <a:r>
              <a:rPr lang="en-US" sz="3840">
                <a:solidFill>
                  <a:srgbClr val="000000"/>
                </a:solidFill>
                <a:latin typeface="Times New Roman" panose="02020603050405020304"/>
                <a:ea typeface="Times New Roman" panose="02020603050405020304"/>
                <a:cs typeface="Times New Roman" panose="02020603050405020304"/>
              </a:rPr>
              <a:t>A = [1; 2; 3; 4]     </a:t>
            </a:r>
            <a:endParaRPr lang="en-US" sz="3840">
              <a:latin typeface="Times New Roman" panose="02020603050405020304"/>
              <a:ea typeface="Calibri" panose="020F0502020204030204"/>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panose="02020603050405020304"/>
                <a:ea typeface="Times New Roman" panose="02020603050405020304"/>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panose="02020603050405020304"/>
                <a:ea typeface="Times New Roman" panose="02020603050405020304"/>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panose="02020603050405020304"/>
                <a:ea typeface="Calibri" panose="020F0502020204030204"/>
              </a:rPr>
              <a:t>A =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D</a:t>
            </a: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panose="02020603050405020304"/>
                <a:ea typeface="Times New Roman" panose="02020603050405020304"/>
              </a:rPr>
              <a:t>Cho B = {2; 3; 4; 5}. </a:t>
            </a:r>
            <a:r>
              <a:rPr lang="en-US" sz="5280" dirty="0" err="1">
                <a:solidFill>
                  <a:srgbClr val="000000"/>
                </a:solidFill>
                <a:latin typeface="Times New Roman" panose="02020603050405020304"/>
                <a:ea typeface="Times New Roman" panose="02020603050405020304"/>
              </a:rPr>
              <a:t>Chọn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đáp</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án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sai</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trong</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các</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đáp</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án</a:t>
            </a:r>
            <a:r>
              <a:rPr lang="en-US" sz="5280" dirty="0">
                <a:solidFill>
                  <a:srgbClr val="000000"/>
                </a:solidFill>
                <a:latin typeface="Times New Roman" panose="02020603050405020304"/>
                <a:ea typeface="Times New Roman" panose="02020603050405020304"/>
              </a:rPr>
              <a:t> </a:t>
            </a:r>
            <a:r>
              <a:rPr lang="en-US" sz="5280" dirty="0" err="1">
                <a:solidFill>
                  <a:srgbClr val="000000"/>
                </a:solidFill>
                <a:latin typeface="Times New Roman" panose="02020603050405020304"/>
                <a:ea typeface="Times New Roman" panose="02020603050405020304"/>
              </a:rPr>
              <a:t>sau</a:t>
            </a:r>
            <a:r>
              <a:rPr lang="en-US" sz="5280" dirty="0">
                <a:solidFill>
                  <a:srgbClr val="000000"/>
                </a:solidFill>
                <a:latin typeface="Times New Roman" panose="02020603050405020304"/>
                <a:ea typeface="Times New Roman" panose="02020603050405020304"/>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panose="02020603050405020304"/>
                <a:ea typeface="Times New Roman" panose="02020603050405020304"/>
              </a:rPr>
              <a:t> A. 2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panose="02020603050405020304"/>
                <a:ea typeface="Times New Roman" panose="02020603050405020304"/>
              </a:rPr>
              <a:t>B. 5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a:ea typeface="Calibri" panose="020F0502020204030204"/>
              </a:rPr>
              <a:t> C.  6 </a:t>
            </a:r>
            <a:r>
              <a:rPr lang="en-US" sz="3840" dirty="0">
                <a:solidFill>
                  <a:prstClr val="black"/>
                </a:solidFill>
                <a:latin typeface="Cambria Math" panose="02040503050406030204"/>
                <a:ea typeface="Calibri" panose="020F0502020204030204"/>
                <a:cs typeface="Cambria Math" panose="02040503050406030204"/>
              </a:rPr>
              <a:t>∈</a:t>
            </a:r>
            <a:r>
              <a:rPr lang="en-US" sz="3840" dirty="0">
                <a:solidFill>
                  <a:prstClr val="black"/>
                </a:solidFill>
                <a:latin typeface="Times New Roman" panose="02020603050405020304"/>
                <a:ea typeface="Calibri" panose="020F0502020204030204"/>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panose="02020603050405020304"/>
                <a:ea typeface="Calibri" panose="020F0502020204030204"/>
              </a:rPr>
              <a:t>D. </a:t>
            </a:r>
            <a:r>
              <a:rPr lang="en-US" sz="3840" dirty="0">
                <a:solidFill>
                  <a:srgbClr val="000000"/>
                </a:solidFill>
                <a:latin typeface="Times New Roman" panose="02020603050405020304"/>
                <a:ea typeface="Times New Roman" panose="02020603050405020304"/>
              </a:rPr>
              <a:t>1 </a:t>
            </a:r>
            <a:r>
              <a:rPr lang="en-US" sz="3840" dirty="0">
                <a:solidFill>
                  <a:srgbClr val="000000"/>
                </a:solidFill>
                <a:latin typeface="Cambria Math" panose="02040503050406030204"/>
                <a:ea typeface="Times New Roman" panose="02020603050405020304"/>
                <a:cs typeface="Cambria Math" panose="02040503050406030204"/>
              </a:rPr>
              <a:t>∉</a:t>
            </a:r>
            <a:r>
              <a:rPr lang="en-US" sz="3840" dirty="0">
                <a:solidFill>
                  <a:srgbClr val="000000"/>
                </a:solidFill>
                <a:latin typeface="Times New Roman" panose="02020603050405020304"/>
                <a:ea typeface="Times New Roman" panose="02020603050405020304"/>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C</a:t>
            </a: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a:ea typeface="Times New Roman" panose="02020603050405020304"/>
                <a:cs typeface="Times New Roman" panose="02020603050405020304"/>
              </a:rPr>
              <a:t>Viết</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tập</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hợp</a:t>
            </a:r>
            <a:r>
              <a:rPr lang="en-US" sz="4800" dirty="0">
                <a:solidFill>
                  <a:srgbClr val="000000"/>
                </a:solidFill>
                <a:latin typeface="Times New Roman" panose="02020603050405020304"/>
                <a:ea typeface="Times New Roman" panose="02020603050405020304"/>
                <a:cs typeface="Times New Roman" panose="02020603050405020304"/>
              </a:rPr>
              <a:t> A </a:t>
            </a:r>
            <a:r>
              <a:rPr lang="en-US" sz="4800" dirty="0" err="1">
                <a:solidFill>
                  <a:srgbClr val="000000"/>
                </a:solidFill>
                <a:latin typeface="Times New Roman" panose="02020603050405020304"/>
                <a:ea typeface="Times New Roman" panose="02020603050405020304"/>
                <a:cs typeface="Times New Roman" panose="02020603050405020304"/>
              </a:rPr>
              <a:t>các</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số</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tự</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nhiên</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lớn</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hơn</a:t>
            </a:r>
            <a:r>
              <a:rPr lang="en-US" sz="4800" dirty="0">
                <a:solidFill>
                  <a:srgbClr val="000000"/>
                </a:solidFill>
                <a:latin typeface="Times New Roman" panose="02020603050405020304"/>
                <a:ea typeface="Times New Roman" panose="02020603050405020304"/>
                <a:cs typeface="Times New Roman" panose="02020603050405020304"/>
              </a:rPr>
              <a:t> 5 </a:t>
            </a:r>
            <a:r>
              <a:rPr lang="en-US" sz="4800" dirty="0" err="1">
                <a:solidFill>
                  <a:srgbClr val="000000"/>
                </a:solidFill>
                <a:latin typeface="Times New Roman" panose="02020603050405020304"/>
                <a:ea typeface="Times New Roman" panose="02020603050405020304"/>
                <a:cs typeface="Times New Roman" panose="02020603050405020304"/>
              </a:rPr>
              <a:t>và</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nhỏ</a:t>
            </a:r>
            <a:r>
              <a:rPr lang="en-US" sz="4800" dirty="0">
                <a:solidFill>
                  <a:srgbClr val="000000"/>
                </a:solidFill>
                <a:latin typeface="Times New Roman" panose="02020603050405020304"/>
                <a:ea typeface="Times New Roman" panose="02020603050405020304"/>
                <a:cs typeface="Times New Roman" panose="02020603050405020304"/>
              </a:rPr>
              <a:t> </a:t>
            </a:r>
            <a:r>
              <a:rPr lang="en-US" sz="4800" dirty="0" err="1">
                <a:solidFill>
                  <a:srgbClr val="000000"/>
                </a:solidFill>
                <a:latin typeface="Times New Roman" panose="02020603050405020304"/>
                <a:ea typeface="Times New Roman" panose="02020603050405020304"/>
                <a:cs typeface="Times New Roman" panose="02020603050405020304"/>
              </a:rPr>
              <a:t>hơn</a:t>
            </a:r>
            <a:r>
              <a:rPr lang="en-US" sz="4800" dirty="0">
                <a:solidFill>
                  <a:srgbClr val="000000"/>
                </a:solidFill>
                <a:latin typeface="Times New Roman" panose="02020603050405020304"/>
                <a:ea typeface="Times New Roman" panose="02020603050405020304"/>
                <a:cs typeface="Times New Roman" panose="02020603050405020304"/>
              </a:rPr>
              <a:t> 10.</a:t>
            </a:r>
            <a:endParaRPr lang="en-US" sz="4800" dirty="0">
              <a:latin typeface="Times New Roman" panose="02020603050405020304"/>
              <a:ea typeface="Calibri" panose="020F0502020204030204"/>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panose="02020603050405020304"/>
                <a:ea typeface="Calibri" panose="020F0502020204030204"/>
              </a:rPr>
              <a:t>A. A =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panose="02020603050405020304"/>
                <a:ea typeface="Times New Roman" panose="02020603050405020304"/>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panose="02020603050405020304"/>
                <a:ea typeface="Times New Roman" panose="02020603050405020304"/>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panose="02020603050405020304"/>
                <a:ea typeface="Times New Roman" panose="02020603050405020304"/>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A</a:t>
            </a: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panose="02020603050405020304"/>
                <a:ea typeface="Times New Roman" panose="02020603050405020304"/>
                <a:cs typeface="Times New Roman" panose="02020603050405020304"/>
              </a:rPr>
              <a:t>Viết</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tập</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hợp</a:t>
            </a:r>
            <a:r>
              <a:rPr lang="en-US" sz="3360" dirty="0">
                <a:solidFill>
                  <a:srgbClr val="000000"/>
                </a:solidFill>
                <a:latin typeface="Times New Roman" panose="02020603050405020304"/>
                <a:ea typeface="Times New Roman" panose="02020603050405020304"/>
                <a:cs typeface="Times New Roman" panose="02020603050405020304"/>
              </a:rPr>
              <a:t> P </a:t>
            </a:r>
            <a:r>
              <a:rPr lang="en-US" sz="3360" dirty="0" err="1">
                <a:solidFill>
                  <a:srgbClr val="000000"/>
                </a:solidFill>
                <a:latin typeface="Times New Roman" panose="02020603050405020304"/>
                <a:ea typeface="Times New Roman" panose="02020603050405020304"/>
                <a:cs typeface="Times New Roman" panose="02020603050405020304"/>
              </a:rPr>
              <a:t>các</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chữ</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cái</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khác</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nhau</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trong</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cụm</a:t>
            </a:r>
            <a:r>
              <a:rPr lang="en-US" sz="3360" dirty="0">
                <a:solidFill>
                  <a:srgbClr val="000000"/>
                </a:solidFill>
                <a:latin typeface="Times New Roman" panose="02020603050405020304"/>
                <a:ea typeface="Times New Roman" panose="02020603050405020304"/>
                <a:cs typeface="Times New Roman" panose="02020603050405020304"/>
              </a:rPr>
              <a:t> </a:t>
            </a:r>
            <a:r>
              <a:rPr lang="en-US" sz="3360" dirty="0" err="1">
                <a:solidFill>
                  <a:srgbClr val="000000"/>
                </a:solidFill>
                <a:latin typeface="Times New Roman" panose="02020603050405020304"/>
                <a:ea typeface="Times New Roman" panose="02020603050405020304"/>
                <a:cs typeface="Times New Roman" panose="02020603050405020304"/>
              </a:rPr>
              <a:t>từ</a:t>
            </a:r>
            <a:r>
              <a:rPr lang="en-US" sz="3360" dirty="0">
                <a:solidFill>
                  <a:srgbClr val="000000"/>
                </a:solidFill>
                <a:latin typeface="Times New Roman" panose="02020603050405020304"/>
                <a:ea typeface="Times New Roman" panose="02020603050405020304"/>
                <a:cs typeface="Times New Roman" panose="02020603050405020304"/>
              </a:rPr>
              <a:t>: “HOC SINH”</a:t>
            </a:r>
            <a:endParaRPr lang="en-US" sz="3360" dirty="0">
              <a:latin typeface="Times New Roman" panose="02020603050405020304"/>
              <a:ea typeface="Calibri" panose="020F0502020204030204"/>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panose="020F0302020204030204"/>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anose="02020603050405020304" pitchFamily="18" charset="0"/>
                <a:cs typeface="Times New Roman" panose="02020603050405020304"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panose="02020603050405020304"/>
                <a:ea typeface="Times New Roman" panose="02020603050405020304"/>
                <a:cs typeface="Times New Roman" panose="02020603050405020304"/>
              </a:rPr>
              <a:t>A. P = {H; O; C; S; I; N; H}     </a:t>
            </a:r>
            <a:endParaRPr lang="en-US" sz="3840" dirty="0">
              <a:latin typeface="Times New Roman" panose="02020603050405020304"/>
              <a:ea typeface="Calibri" panose="020F0502020204030204"/>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panose="02020603050405020304"/>
                <a:ea typeface="Calibri" panose="020F0502020204030204"/>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panose="02020603050405020304"/>
                <a:ea typeface="Times New Roman" panose="02020603050405020304"/>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panose="02020603050405020304"/>
                <a:ea typeface="Times New Roman" panose="02020603050405020304"/>
                <a:cs typeface="Times New Roman" panose="02020603050405020304"/>
              </a:rPr>
              <a:t> D. P = {H; O; C; H; I; N}</a:t>
            </a:r>
            <a:endParaRPr lang="en-US" sz="3840" dirty="0">
              <a:latin typeface="Times New Roman" panose="02020603050405020304"/>
              <a:ea typeface="Calibri" panose="020F0502020204030204"/>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tập hợp A = {a, b, c, x, y} và </a:t>
                </a:r>
              </a:p>
              <a:p>
                <a:pPr>
                  <a:lnSpc>
                    <a:spcPct val="150000"/>
                  </a:lnSpc>
                </a:pPr>
                <a:r>
                  <a:rPr lang="en-US" sz="3840">
                    <a:latin typeface="Times New Roman" panose="02020603050405020304" pitchFamily="18" charset="0"/>
                    <a:cs typeface="Times New Roman" panose="02020603050405020304" pitchFamily="18" charset="0"/>
                  </a:rPr>
                  <a:t>B = {b, d, y, t, u, v} . Dùng kí hiệu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hoặc “</a:t>
                </a:r>
                <a14:m>
                  <m:oMath xmlns:m="http://schemas.openxmlformats.org/officeDocument/2006/math">
                    <m:r>
                      <a:rPr lang="en-US" sz="3840">
                        <a:latin typeface="Cambria Math" panose="02040503050406030204" pitchFamily="18" charset="0"/>
                        <a:ea typeface="Cambria Math" panose="02040503050406030204"/>
                        <a:cs typeface="Times New Roman" panose="02020603050405020304" pitchFamily="18" charset="0"/>
                      </a:rPr>
                      <m:t> </m:t>
                    </m:r>
                    <m:r>
                      <a:rPr lang="en-US" sz="3840" i="1">
                        <a:latin typeface="Cambria Math" panose="02040503050406030204"/>
                        <a:ea typeface="Cambria Math" panose="02040503050406030204"/>
                        <a:cs typeface="Times New Roman" panose="02020603050405020304" pitchFamily="18" charset="0"/>
                      </a:rPr>
                      <m:t>∉</m:t>
                    </m:r>
                    <m:r>
                      <a:rPr lang="en-US" sz="3840">
                        <a:latin typeface="Cambria Math" panose="02040503050406030204" pitchFamily="18" charset="0"/>
                        <a:ea typeface="Cambria Math" panose="02040503050406030204"/>
                        <a:cs typeface="Times New Roman" panose="02020603050405020304" pitchFamily="18" charset="0"/>
                      </a:rPr>
                      <m:t>"</m:t>
                    </m:r>
                  </m:oMath>
                </a14:m>
                <a:r>
                  <a:rPr lang="en-US" sz="3840">
                    <a:latin typeface="Times New Roman" panose="02020603050405020304" pitchFamily="18" charset="0"/>
                    <a:cs typeface="Times New Roman" panose="02020603050405020304" pitchFamily="18" charset="0"/>
                  </a:rPr>
                  <a:t>  để trả lời câu hỏi: Mỗi phần tử a, b, x, u thuộc tập hợp nào và không thuộc tập hợp nào?</a:t>
                </a:r>
              </a:p>
            </p:txBody>
          </p:sp>
        </mc:Choice>
        <mc:Fallback xmlns="">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rotWithShape="1">
                <a:blip r:embed="rId4"/>
                <a:stretch>
                  <a:fillRect l="-6" t="-3" r="5" b="4"/>
                </a:stretch>
              </a:blipFill>
            </p:spPr>
            <p:txBody>
              <a:bodyPr/>
              <a:lstStyle/>
              <a:p>
                <a:r>
                  <a:rPr lang="en-US" altLang="en-US">
                    <a:noFill/>
                  </a:rPr>
                  <a:t> </a:t>
                </a:r>
              </a:p>
            </p:txBody>
          </p:sp>
        </mc:Fallback>
      </mc:AlternateContent>
      <p:graphicFrame>
        <p:nvGraphicFramePr>
          <p:cNvPr id="6" name="Object 5"/>
          <p:cNvGraphicFramePr>
            <a:graphicFrameLocks noChangeAspect="1"/>
          </p:cNvGraphicFramePr>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7" name="Equation" r:id="rId5" imgW="3962400" imgH="6400800" progId="Equation.DSMT4">
                  <p:embed/>
                </p:oleObj>
              </mc:Choice>
              <mc:Fallback>
                <p:oleObj name="Equation" r:id="rId5" imgW="3962400" imgH="6400800" progId="Equation.DSMT4">
                  <p:embed/>
                  <p:pic>
                    <p:nvPicPr>
                      <p:cNvPr id="0" name="Picture 7173"/>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57" t="8928" r="49905" b="8482"/>
          <a:stretch>
            <a:fillRect/>
          </a:stretch>
        </p:blipFill>
        <p:spPr>
          <a:xfrm>
            <a:off x="470263" y="3344094"/>
            <a:ext cx="3518264" cy="4476205"/>
          </a:xfrm>
          <a:prstGeom prst="rect">
            <a:avLst/>
          </a:prstGeom>
          <a:blipFill>
            <a:blip r:embed="rId4"/>
            <a:tile tx="0" ty="0" sx="100000" sy="100000" flip="none" algn="tl"/>
          </a:blipFill>
        </p:spPr>
      </p:pic>
      <p:sp>
        <p:nvSpPr>
          <p:cNvPr id="7" name="TextBox 6"/>
          <p:cNvSpPr txBox="1"/>
          <p:nvPr/>
        </p:nvSpPr>
        <p:spPr>
          <a:xfrm>
            <a:off x="4180114" y="3469342"/>
            <a:ext cx="9788435" cy="4524315"/>
          </a:xfrm>
          <a:prstGeom prst="rect">
            <a:avLst/>
          </a:prstGeom>
          <a:noFill/>
        </p:spPr>
        <p:txBody>
          <a:bodyPr wrap="square" rtlCol="0">
            <a:spAutoFit/>
          </a:bodyPr>
          <a:lstStyle/>
          <a:p>
            <a:r>
              <a:rPr lang="vi-VN" sz="2400">
                <a:latin typeface="+mj-lt"/>
              </a:rPr>
              <a:t>Các em học sinh yêu quý! Bác Hồ luôn nhắc nh</a:t>
            </a:r>
            <a:r>
              <a:rPr lang="en-US" sz="2400">
                <a:latin typeface="+mj-lt"/>
              </a:rPr>
              <a:t>ở</a:t>
            </a:r>
            <a:r>
              <a:rPr lang="vi-VN" sz="2400">
                <a:latin typeface="+mj-lt"/>
              </a:rPr>
              <a:t> "Học đi đôi với hành", nghĩa là trong học tập, em phải vừa nắm vững kiến thức vừa rèn luyện kĩ năng và biết cách vận dụng vào đời sống thực tế. Kiến thức và kĩ năng là hai nhân tố quan trọng để các em phát triển năng lực của mình. Sách TOÁN 6 được biên soạn theo định hướng phát triển phẩm chất và năng lực của học sinh, chú trọng rèn luyện kĩ năng và gắn kết kiến thức với cuộc sống. Các kiến thức trong sách sẽ đến với các em một cách tự nhiên, bắt nguồn từ thực tế và giúp các em biết cách giải quyết những vấn đề đặt ra trong cuộc sống. Với cách thể hiện phong phú và lôi cuốn, hình thức trình bảy hấp dẫn và thân thiện, TOÁN 6 là người bạn đồng hành, giúp các em học Toán dễ dàng. Ngoài ra, TOÁN 6 sẽ cùng các em khám phá vẻ đẹp của Toán học, qua đó các em ngày càng yêu Toán hơn. Chúc các em học tập chăm chỉ và thành công.</a:t>
            </a:r>
            <a:endParaRPr lang="en-US" sz="2400">
              <a:latin typeface="+mj-lt"/>
            </a:endParaRPr>
          </a:p>
        </p:txBody>
      </p:sp>
      <p:sp>
        <p:nvSpPr>
          <p:cNvPr id="8" name="TextBox 7"/>
          <p:cNvSpPr txBox="1"/>
          <p:nvPr/>
        </p:nvSpPr>
        <p:spPr>
          <a:xfrm>
            <a:off x="5747657" y="1480458"/>
            <a:ext cx="3437159" cy="757130"/>
          </a:xfrm>
          <a:prstGeom prst="rect">
            <a:avLst/>
          </a:prstGeom>
          <a:noFill/>
        </p:spPr>
        <p:txBody>
          <a:bodyPr wrap="none" rtlCol="0">
            <a:spAutoFit/>
          </a:bodyPr>
          <a:lstStyle/>
          <a:p>
            <a:r>
              <a:rPr lang="en-US" sz="4320">
                <a:latin typeface="SVN-A Love Of Thunder" panose="02040603050506020204" pitchFamily="18" charset="0"/>
                <a:cs typeface="Times New Roman" panose="02020603050405020304" pitchFamily="18" charset="0"/>
              </a:rPr>
              <a:t>LỜI NÓI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spAutoFit/>
          </a:bodyPr>
          <a:lstStyle/>
          <a:p>
            <a:endParaRPr lang="en-US" sz="2590"/>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p>
            <a:endParaRPr lang="en-US" sz="2590"/>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lstStyle/>
          <a:p>
            <a:endParaRPr lang="en-US" sz="2590"/>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GB"/>
              <a:t>Thanks!</a:t>
            </a: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p:cNvGrpSpPr/>
          <p:nvPr/>
        </p:nvGrpSpPr>
        <p:grpSpPr>
          <a:xfrm>
            <a:off x="310580" y="2"/>
            <a:ext cx="3064763" cy="2244056"/>
            <a:chOff x="194111" y="0"/>
            <a:chExt cx="1915477" cy="1402535"/>
          </a:xfrm>
        </p:grpSpPr>
        <p:sp>
          <p:nvSpPr>
            <p:cNvPr id="20"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1"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grpSp>
        <p:nvGrpSpPr>
          <p:cNvPr id="23" name="Nhóm 22"/>
          <p:cNvGrpSpPr/>
          <p:nvPr/>
        </p:nvGrpSpPr>
        <p:grpSpPr>
          <a:xfrm>
            <a:off x="799093" y="679269"/>
            <a:ext cx="1723381" cy="720273"/>
            <a:chOff x="135276" y="1055962"/>
            <a:chExt cx="1521443" cy="503650"/>
          </a:xfrm>
        </p:grpSpPr>
        <p:grpSp>
          <p:nvGrpSpPr>
            <p:cNvPr id="24" name="Google Shape;1018;p41"/>
            <p:cNvGrpSpPr/>
            <p:nvPr/>
          </p:nvGrpSpPr>
          <p:grpSpPr>
            <a:xfrm rot="5400000">
              <a:off x="644172" y="547065"/>
              <a:ext cx="503650" cy="1521443"/>
              <a:chOff x="3226403" y="2109272"/>
              <a:chExt cx="691049" cy="2087545"/>
            </a:xfrm>
          </p:grpSpPr>
          <p:sp>
            <p:nvSpPr>
              <p:cNvPr id="26"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7"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28"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sp>
          <p:nvSpPr>
            <p:cNvPr id="25" name="Hộp Văn bản 24"/>
            <p:cNvSpPr txBox="1"/>
            <p:nvPr/>
          </p:nvSpPr>
          <p:spPr>
            <a:xfrm>
              <a:off x="272238" y="1157213"/>
              <a:ext cx="1338485" cy="339234"/>
            </a:xfrm>
            <a:prstGeom prst="rect">
              <a:avLst/>
            </a:prstGeom>
            <a:noFill/>
          </p:spPr>
          <p:txBody>
            <a:bodyPr wrap="square" rtlCol="0">
              <a:spAutoFit/>
            </a:bodyPr>
            <a:lstStyle/>
            <a:p>
              <a:pPr algn="ctr" defTabSz="1463040">
                <a:defRPr/>
              </a:pPr>
              <a:r>
                <a:rPr lang="en-US" sz="2560" kern="0">
                  <a:solidFill>
                    <a:sysClr val="windowText" lastClr="000000"/>
                  </a:solidFill>
                  <a:latin typeface="Times New Roman" panose="02020603050405020304" pitchFamily="18" charset="0"/>
                  <a:cs typeface="Times New Roman" panose="02020603050405020304" pitchFamily="18" charset="0"/>
                </a:rPr>
                <a:t>TOÁN 6</a:t>
              </a:r>
              <a:endParaRPr lang="vi-VN" sz="2560" kern="0">
                <a:solidFill>
                  <a:sysClr val="windowText" lastClr="000000"/>
                </a:solidFill>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3272242" y="349387"/>
            <a:ext cx="11056620" cy="755650"/>
          </a:xfrm>
          <a:prstGeom prst="rect">
            <a:avLst/>
          </a:prstGeom>
          <a:noFill/>
        </p:spPr>
        <p:txBody>
          <a:bodyPr wrap="none" rtlCol="0">
            <a:spAutoFit/>
          </a:bodyPr>
          <a:lstStyle/>
          <a:p>
            <a:r>
              <a:rPr lang="en-US" sz="4320">
                <a:latin typeface="Lexend Deca" charset="0"/>
                <a:cs typeface="Lexend Deca" charset="0"/>
              </a:rPr>
              <a:t>CHƯƠNG 1: TẬP HỢP CÁC SỐ TỰ NHIÊN </a:t>
            </a: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781925" cy="1309370"/>
          </a:xfrm>
          <a:prstGeom prst="rect">
            <a:avLst/>
          </a:prstGeom>
          <a:noFill/>
        </p:spPr>
        <p:txBody>
          <a:bodyPr wrap="none" rtlCol="0">
            <a:spAutoFit/>
          </a:bodyPr>
          <a:lstStyle/>
          <a:p>
            <a:r>
              <a:rPr lang="en-US" sz="7920">
                <a:solidFill>
                  <a:srgbClr val="FF0000"/>
                </a:solidFill>
                <a:latin typeface="Lexend Deca" charset="0"/>
                <a:cs typeface="Lexend Deca" charset="0"/>
              </a:rPr>
              <a:t>BÀI 1: TẬP HỢP</a:t>
            </a: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p:cNvGrpSpPr/>
          <p:nvPr/>
        </p:nvGrpSpPr>
        <p:grpSpPr>
          <a:xfrm>
            <a:off x="310579" y="2"/>
            <a:ext cx="3364438" cy="2088540"/>
            <a:chOff x="194111" y="0"/>
            <a:chExt cx="1915477" cy="1402535"/>
          </a:xfrm>
        </p:grpSpPr>
        <p:sp>
          <p:nvSpPr>
            <p:cNvPr id="20"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p>
          </p:txBody>
        </p:sp>
        <p:sp>
          <p:nvSpPr>
            <p:cNvPr id="21"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p>
          </p:txBody>
        </p:sp>
      </p:grpSp>
      <p:pic>
        <p:nvPicPr>
          <p:cNvPr id="22" name="Picture 2" descr="Tongue Frog Sticker by Fruit by the Foot for iOS &amp; Android | GIPHY"/>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p:cNvGrpSpPr/>
          <p:nvPr/>
        </p:nvGrpSpPr>
        <p:grpSpPr>
          <a:xfrm>
            <a:off x="920477" y="1299195"/>
            <a:ext cx="1945403" cy="571941"/>
            <a:chOff x="135275" y="1055962"/>
            <a:chExt cx="1717449" cy="504924"/>
          </a:xfrm>
        </p:grpSpPr>
        <p:grpSp>
          <p:nvGrpSpPr>
            <p:cNvPr id="24" name="Google Shape;1018;p41"/>
            <p:cNvGrpSpPr/>
            <p:nvPr/>
          </p:nvGrpSpPr>
          <p:grpSpPr>
            <a:xfrm rot="5400000">
              <a:off x="644172" y="547065"/>
              <a:ext cx="503650" cy="1521443"/>
              <a:chOff x="3226403" y="2109272"/>
              <a:chExt cx="691049" cy="2087545"/>
            </a:xfrm>
          </p:grpSpPr>
          <p:sp>
            <p:nvSpPr>
              <p:cNvPr id="26"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sp>
            <p:nvSpPr>
              <p:cNvPr id="27"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sp>
            <p:nvSpPr>
              <p:cNvPr id="28"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p>
            </p:txBody>
          </p:sp>
        </p:grpSp>
        <p:sp>
          <p:nvSpPr>
            <p:cNvPr id="25" name="Hộp Văn bản 24"/>
            <p:cNvSpPr txBox="1"/>
            <p:nvPr/>
          </p:nvSpPr>
          <p:spPr>
            <a:xfrm>
              <a:off x="135275" y="1132592"/>
              <a:ext cx="1717449" cy="428294"/>
            </a:xfrm>
            <a:prstGeom prst="rect">
              <a:avLst/>
            </a:prstGeom>
            <a:noFill/>
          </p:spPr>
          <p:txBody>
            <a:bodyPr wrap="square" rtlCol="0">
              <a:spAutoFit/>
            </a:bodyPr>
            <a:lstStyle/>
            <a:p>
              <a:pPr algn="ctr" defTabSz="1463040">
                <a:defRPr/>
              </a:pPr>
              <a:r>
                <a:rPr lang="en-US" sz="2560" kern="0">
                  <a:latin typeface="Times New Roman" panose="02020603050405020304" pitchFamily="18" charset="0"/>
                  <a:cs typeface="Times New Roman" panose="02020603050405020304" pitchFamily="18" charset="0"/>
                </a:rPr>
                <a:t>Quan sát</a:t>
              </a:r>
            </a:p>
          </p:txBody>
        </p:sp>
      </p:grpSp>
      <p:sp>
        <p:nvSpPr>
          <p:cNvPr id="29" name="Hộp Văn bản 28"/>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a:fillRect/>
          </a:stretch>
        </p:blipFill>
        <p:spPr>
          <a:xfrm>
            <a:off x="9687913" y="1822168"/>
            <a:ext cx="4033019" cy="2349932"/>
          </a:xfrm>
          <a:prstGeom prst="rect">
            <a:avLst/>
          </a:prstGeom>
        </p:spPr>
      </p:pic>
      <p:sp>
        <p:nvSpPr>
          <p:cNvPr id="31" name="Rectangle 30"/>
          <p:cNvSpPr/>
          <p:nvPr/>
        </p:nvSpPr>
        <p:spPr>
          <a:xfrm>
            <a:off x="1407830" y="4116889"/>
            <a:ext cx="2787815" cy="1289007"/>
          </a:xfrm>
          <a:prstGeom prst="rect">
            <a:avLst/>
          </a:prstGeom>
        </p:spPr>
        <p:txBody>
          <a:bodyPr wrap="square">
            <a:spAutoFit/>
          </a:bodyPr>
          <a:lstStyle/>
          <a:p>
            <a:pPr algn="ctr"/>
            <a:r>
              <a:rPr lang="nl-NL" sz="2590"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0"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p:cNvSpPr/>
          <p:nvPr/>
        </p:nvSpPr>
        <p:spPr>
          <a:xfrm>
            <a:off x="5375119" y="4116890"/>
            <a:ext cx="3205872" cy="890115"/>
          </a:xfrm>
          <a:prstGeom prst="rect">
            <a:avLst/>
          </a:prstGeom>
        </p:spPr>
        <p:txBody>
          <a:bodyPr wrap="square">
            <a:spAutoFit/>
          </a:bodyPr>
          <a:lstStyle/>
          <a:p>
            <a:pPr algn="ctr"/>
            <a:r>
              <a:rPr lang="nl-NL" sz="2590"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0"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p:cNvSpPr/>
          <p:nvPr/>
        </p:nvSpPr>
        <p:spPr>
          <a:xfrm>
            <a:off x="5596791" y="7139135"/>
            <a:ext cx="2762528" cy="890115"/>
          </a:xfrm>
          <a:prstGeom prst="rect">
            <a:avLst/>
          </a:prstGeom>
        </p:spPr>
        <p:txBody>
          <a:bodyPr wrap="square">
            <a:spAutoFit/>
          </a:bodyPr>
          <a:lstStyle/>
          <a:p>
            <a:pPr algn="ctr"/>
            <a:r>
              <a:rPr lang="nl-NL" sz="2590">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0" dirty="0">
              <a:latin typeface="Arial" panose="020B0604020202020204" pitchFamily="34" charset="0"/>
              <a:cs typeface="Arial" panose="020B0604020202020204" pitchFamily="34" charset="0"/>
            </a:endParaRPr>
          </a:p>
        </p:txBody>
      </p:sp>
      <p:sp>
        <p:nvSpPr>
          <p:cNvPr id="36" name="Rectangle 35"/>
          <p:cNvSpPr/>
          <p:nvPr/>
        </p:nvSpPr>
        <p:spPr>
          <a:xfrm>
            <a:off x="1443268" y="7041073"/>
            <a:ext cx="3195333" cy="890115"/>
          </a:xfrm>
          <a:prstGeom prst="rect">
            <a:avLst/>
          </a:prstGeom>
        </p:spPr>
        <p:txBody>
          <a:bodyPr wrap="square">
            <a:spAutoFit/>
          </a:bodyPr>
          <a:lstStyle/>
          <a:p>
            <a:pPr algn="ctr"/>
            <a:r>
              <a:rPr lang="en-US" sz="2590"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0" dirty="0">
              <a:latin typeface="Arial" panose="020B0604020202020204" pitchFamily="34" charset="0"/>
              <a:cs typeface="Arial" panose="020B0604020202020204" pitchFamily="34" charset="0"/>
            </a:endParaRPr>
          </a:p>
        </p:txBody>
      </p:sp>
      <p:pic>
        <p:nvPicPr>
          <p:cNvPr id="37" name="Picture 36" descr="Địa chỉ thanh lý bàn học cũ tại Hà Nội"/>
          <p:cNvPicPr>
            <a:picLocks noChangeAspect="1" noChangeArrowheads="1"/>
          </p:cNvPicPr>
          <p:nvPr/>
        </p:nvPicPr>
        <p:blipFill>
          <a:blip r:embed="rId5" cstate="print">
            <a:extLst>
              <a:ext uri="{28A0092B-C50C-407E-A947-70E740481C1C}">
                <a14:useLocalDpi xmlns:a14="http://schemas.microsoft.com/office/drawing/2010/main" val="0"/>
              </a:ext>
            </a:extLst>
          </a:blip>
          <a:srcRect l="1271"/>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p:cNvPicPr>
            <a:picLocks noChangeAspect="1" noChangeArrowheads="1"/>
          </p:cNvPicPr>
          <p:nvPr/>
        </p:nvPicPr>
        <p:blipFill>
          <a:blip r:embed="rId6" cstate="print">
            <a:extLst>
              <a:ext uri="{28A0092B-C50C-407E-A947-70E740481C1C}">
                <a14:useLocalDpi xmlns:a14="http://schemas.microsoft.com/office/drawing/2010/main" val="0"/>
              </a:ext>
            </a:extLst>
          </a:blip>
          <a:srcRect t="19682" r="11324" b="12921"/>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p:cNvPicPr>
            <a:picLocks noChangeAspect="1" noChangeArrowheads="1"/>
          </p:cNvPicPr>
          <p:nvPr/>
        </p:nvPicPr>
        <p:blipFill>
          <a:blip r:embed="rId7">
            <a:extLst>
              <a:ext uri="{28A0092B-C50C-407E-A947-70E740481C1C}">
                <a14:useLocalDpi xmlns:a14="http://schemas.microsoft.com/office/drawing/2010/main" val="0"/>
              </a:ext>
            </a:extLst>
          </a:blip>
          <a:srcRect t="33661" r="1356" b="9796"/>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p:cNvPicPr>
            <a:picLocks noChangeAspect="1" noChangeArrowheads="1"/>
          </p:cNvPicPr>
          <p:nvPr/>
        </p:nvPicPr>
        <p:blipFill>
          <a:blip r:embed="rId8" cstate="print">
            <a:extLst>
              <a:ext uri="{28A0092B-C50C-407E-A947-70E740481C1C}">
                <a14:useLocalDpi xmlns:a14="http://schemas.microsoft.com/office/drawing/2010/main" val="0"/>
              </a:ext>
            </a:extLst>
          </a:blip>
          <a:srcRect t="19550" b="19550"/>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p:cNvGrpSpPr/>
          <p:nvPr/>
        </p:nvGrpSpPr>
        <p:grpSpPr>
          <a:xfrm>
            <a:off x="140422" y="-98232"/>
            <a:ext cx="3064763" cy="2244056"/>
            <a:chOff x="194111" y="0"/>
            <a:chExt cx="1915477" cy="1402535"/>
          </a:xfrm>
        </p:grpSpPr>
        <p:sp>
          <p:nvSpPr>
            <p:cNvPr id="6"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7"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grpSp>
        <p:nvGrpSpPr>
          <p:cNvPr id="9" name="Google Shape;1018;p41"/>
          <p:cNvGrpSpPr/>
          <p:nvPr/>
        </p:nvGrpSpPr>
        <p:grpSpPr>
          <a:xfrm rot="5400000">
            <a:off x="1080853" y="629570"/>
            <a:ext cx="570497" cy="1723381"/>
            <a:chOff x="3226403" y="2109272"/>
            <a:chExt cx="691049" cy="2087545"/>
          </a:xfrm>
        </p:grpSpPr>
        <p:sp>
          <p:nvSpPr>
            <p:cNvPr id="11" name="Google Shape;1019;p41"/>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12" name="Google Shape;1020;p41"/>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13" name="Google Shape;1021;p41"/>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sp>
        <p:nvSpPr>
          <p:cNvPr id="15" name="Hộp Văn bản 14"/>
          <p:cNvSpPr txBox="1"/>
          <p:nvPr/>
        </p:nvSpPr>
        <p:spPr>
          <a:xfrm>
            <a:off x="3462941" y="486429"/>
            <a:ext cx="9585695" cy="607695"/>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1, Tập hợp và phần tử của tập hợp.</a:t>
            </a:r>
            <a:endParaRPr lang="vi-VN" sz="3360">
              <a:latin typeface="Times New Roman" panose="02020603050405020304" pitchFamily="18" charset="0"/>
              <a:cs typeface="Times New Roman" panose="02020603050405020304" pitchFamily="18" charset="0"/>
            </a:endParaRPr>
          </a:p>
        </p:txBody>
      </p:sp>
      <p:pic>
        <p:nvPicPr>
          <p:cNvPr id="16" name="Picture 2" descr="Gambar terkait | Cosas lindas para dibujar, Protectores de pantalla lindos,  Gif lindo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p:cNvSpPr txBox="1"/>
          <p:nvPr/>
        </p:nvSpPr>
        <p:spPr>
          <a:xfrm>
            <a:off x="740641" y="1258375"/>
            <a:ext cx="1516140" cy="485140"/>
          </a:xfrm>
          <a:prstGeom prst="rect">
            <a:avLst/>
          </a:prstGeom>
          <a:noFill/>
        </p:spPr>
        <p:txBody>
          <a:bodyPr wrap="square" rtlCol="0">
            <a:spAutoFit/>
          </a:bodyPr>
          <a:lstStyle/>
          <a:p>
            <a:pPr algn="ctr" defTabSz="1463040">
              <a:defRPr/>
            </a:pPr>
            <a:r>
              <a:rPr lang="en-US" sz="2560" kern="0">
                <a:solidFill>
                  <a:sysClr val="windowText" lastClr="000000"/>
                </a:solidFill>
                <a:latin typeface="Times New Roman" panose="02020603050405020304" pitchFamily="18" charset="0"/>
                <a:cs typeface="Times New Roman" panose="02020603050405020304" pitchFamily="18" charset="0"/>
              </a:rPr>
              <a:t>TOÁN 6</a:t>
            </a:r>
            <a:endParaRPr lang="vi-VN" sz="2560" kern="0">
              <a:solidFill>
                <a:sysClr val="windowText" lastClr="000000"/>
              </a:solidFill>
              <a:latin typeface="Times New Roman" panose="02020603050405020304" pitchFamily="18" charset="0"/>
              <a:cs typeface="Times New Roman" panose="02020603050405020304" pitchFamily="18"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Tập hợp gồm các số có trong hình quả trứng: 1;4;8;9</a:t>
            </a:r>
          </a:p>
          <a:p>
            <a:pPr>
              <a:lnSpc>
                <a:spcPct val="150000"/>
              </a:lnSpc>
            </a:pPr>
            <a:r>
              <a:rPr lang="en-US" sz="3360">
                <a:latin typeface="Times New Roman" panose="02020603050405020304" pitchFamily="18" charset="0"/>
                <a:cs typeface="Times New Roman" panose="02020603050405020304" pitchFamily="18" charset="0"/>
              </a:rPr>
              <a:t>- Tập hợp gồm các số không trong hình quả trứng: 7</a:t>
            </a:r>
          </a:p>
        </p:txBody>
      </p:sp>
      <p:pic>
        <p:nvPicPr>
          <p:cNvPr id="1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4"/>
          <a:stretch>
            <a:fillRect/>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p:cNvGrpSpPr/>
          <p:nvPr/>
        </p:nvGrpSpPr>
        <p:grpSpPr>
          <a:xfrm>
            <a:off x="-63679" y="-178884"/>
            <a:ext cx="3658139" cy="1846192"/>
            <a:chOff x="194111" y="0"/>
            <a:chExt cx="1915477" cy="1402535"/>
          </a:xfrm>
        </p:grpSpPr>
        <p:sp>
          <p:nvSpPr>
            <p:cNvPr id="399" name="Google Shape;1330;p51"/>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sp>
          <p:nvSpPr>
            <p:cNvPr id="400" name="Google Shape;1331;p51"/>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40">
                <a:defRPr/>
              </a:pPr>
              <a:endParaRPr sz="2880" kern="0">
                <a:solidFill>
                  <a:sysClr val="windowText" lastClr="000000"/>
                </a:solidFill>
              </a:endParaRPr>
            </a:p>
          </p:txBody>
        </p:sp>
      </p:grpSp>
      <p:pic>
        <p:nvPicPr>
          <p:cNvPr id="401" name="Picture 2" descr="Gambar terkait | Cosas lindas para dibujar, Protectores de pantalla lindos,  Gif lindo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p:cNvSpPr txBox="1"/>
          <p:nvPr/>
        </p:nvSpPr>
        <p:spPr>
          <a:xfrm>
            <a:off x="830926" y="1093904"/>
            <a:ext cx="1516140" cy="485140"/>
          </a:xfrm>
          <a:prstGeom prst="rect">
            <a:avLst/>
          </a:prstGeom>
          <a:noFill/>
        </p:spPr>
        <p:txBody>
          <a:bodyPr wrap="square" rtlCol="0">
            <a:spAutoFit/>
          </a:bodyPr>
          <a:lstStyle/>
          <a:p>
            <a:pPr algn="ctr" defTabSz="1463040">
              <a:defRPr/>
            </a:pPr>
            <a:r>
              <a:rPr lang="en-US" sz="2560" kern="0">
                <a:solidFill>
                  <a:sysClr val="windowText" lastClr="000000"/>
                </a:solidFill>
                <a:latin typeface="Times New Roman" panose="02020603050405020304" pitchFamily="18" charset="0"/>
                <a:cs typeface="Times New Roman" panose="02020603050405020304" pitchFamily="18" charset="0"/>
              </a:rPr>
              <a:t>TOÁN 6</a:t>
            </a:r>
            <a:endParaRPr lang="vi-VN" sz="2560" kern="0">
              <a:solidFill>
                <a:sysClr val="windowText" lastClr="000000"/>
              </a:solidFill>
              <a:latin typeface="Times New Roman" panose="02020603050405020304" pitchFamily="18" charset="0"/>
              <a:cs typeface="Times New Roman" panose="02020603050405020304" pitchFamily="18" charset="0"/>
            </a:endParaRPr>
          </a:p>
        </p:txBody>
      </p:sp>
      <p:sp>
        <p:nvSpPr>
          <p:cNvPr id="403" name="Hộp Văn bản 14"/>
          <p:cNvSpPr txBox="1"/>
          <p:nvPr/>
        </p:nvSpPr>
        <p:spPr>
          <a:xfrm>
            <a:off x="3462941" y="486429"/>
            <a:ext cx="9585695" cy="607695"/>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1, Tập hợp và phần tử của tập hợp.</a:t>
            </a:r>
            <a:endParaRPr lang="vi-VN" sz="3360">
              <a:latin typeface="Times New Roman" panose="02020603050405020304" pitchFamily="18" charset="0"/>
              <a:cs typeface="Times New Roman" panose="02020603050405020304" pitchFamily="18" charset="0"/>
            </a:endParaRPr>
          </a:p>
        </p:txBody>
      </p:sp>
      <p:pic>
        <p:nvPicPr>
          <p:cNvPr id="4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p>
              <a:p>
                <a:pPr>
                  <a:lnSpc>
                    <a:spcPct val="150000"/>
                  </a:lnSpc>
                </a:pPr>
                <a:r>
                  <a:rPr lang="en-US" sz="2880">
                    <a:latin typeface="Times New Roman" panose="02020603050405020304" pitchFamily="18" charset="0"/>
                    <a:cs typeface="Times New Roman" panose="02020603050405020304" pitchFamily="18" charset="0"/>
                  </a:rPr>
                  <a:t>    Đọc là y không thuộc A</a:t>
                </a:r>
              </a:p>
            </p:txBody>
          </p:sp>
        </mc:Choice>
        <mc:Fallback xmlns="">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rotWithShape="1">
                <a:blip r:embed="rId6"/>
                <a:stretch>
                  <a:fillRect l="-8" t="-20" r="-362" b="22"/>
                </a:stretch>
              </a:blipFill>
            </p:spPr>
            <p:txBody>
              <a:bodyPr/>
              <a:lstStyle/>
              <a:p>
                <a:r>
                  <a:rPr lang="en-US" altLang="en-US">
                    <a:noFill/>
                  </a:rPr>
                  <a:t> </a:t>
                </a:r>
              </a:p>
            </p:txBody>
          </p:sp>
        </mc:Fallback>
      </mc:AlternateContent>
      <p:graphicFrame>
        <p:nvGraphicFramePr>
          <p:cNvPr id="397" name="Object 396"/>
          <p:cNvGraphicFramePr>
            <a:graphicFrameLocks noChangeAspect="1"/>
          </p:cNvGraphicFramePr>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29" name="Equation" r:id="rId7" imgW="17068800" imgH="8229600" progId="Equation.DSMT4">
                  <p:embed/>
                </p:oleObj>
              </mc:Choice>
              <mc:Fallback>
                <p:oleObj name="Equation" r:id="rId7" imgW="17068800" imgH="8229600" progId="Equation.DSMT4">
                  <p:embed/>
                  <p:pic>
                    <p:nvPicPr>
                      <p:cNvPr id="0" name="Picture 1120"/>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5854"/>
          <a:stretch>
            <a:fillRect/>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30" name="Equation" r:id="rId10" imgW="10058400" imgH="3962400" progId="Equation.DSMT4">
                  <p:embed/>
                </p:oleObj>
              </mc:Choice>
              <mc:Fallback>
                <p:oleObj name="Equation" r:id="rId10" imgW="10058400" imgH="3962400" progId="Equation.DSMT4">
                  <p:embed/>
                  <p:pic>
                    <p:nvPicPr>
                      <p:cNvPr id="0"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31" name="Equation" r:id="rId12" imgW="10058400" imgH="4267200" progId="Equation.DSMT4">
                  <p:embed/>
                </p:oleObj>
              </mc:Choice>
              <mc:Fallback>
                <p:oleObj name="Equation" r:id="rId12" imgW="10058400" imgH="4267200" progId="Equation.DSMT4">
                  <p:embed/>
                  <p:pic>
                    <p:nvPicPr>
                      <p:cNvPr id="0"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32" name="Equation" r:id="rId14" imgW="10058400" imgH="4267200" progId="Equation.DSMT4">
                  <p:embed/>
                </p:oleObj>
              </mc:Choice>
              <mc:Fallback>
                <p:oleObj name="Equation" r:id="rId14" imgW="10058400" imgH="4267200" progId="Equation.DSMT4">
                  <p:embed/>
                  <p:pic>
                    <p:nvPicPr>
                      <p:cNvPr id="0"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33" name="Equation" r:id="rId16" imgW="17068800" imgH="6400800" progId="Equation.DSMT4">
                  <p:embed/>
                </p:oleObj>
              </mc:Choice>
              <mc:Fallback>
                <p:oleObj name="Equation" r:id="rId16" imgW="17068800" imgH="6400800" progId="Equation.DSMT4">
                  <p:embed/>
                  <p:pic>
                    <p:nvPicPr>
                      <p:cNvPr id="0" name="Picture 1124"/>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34" name="Equation" r:id="rId18" imgW="16154400" imgH="6096000" progId="Equation.DSMT4">
                  <p:embed/>
                </p:oleObj>
              </mc:Choice>
              <mc:Fallback>
                <p:oleObj name="Equation" r:id="rId18" imgW="16154400" imgH="6096000" progId="Equation.DSMT4">
                  <p:embed/>
                  <p:pic>
                    <p:nvPicPr>
                      <p:cNvPr id="0" name="Picture 1125"/>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Người ta thường đặt tên tập hợp bằng chữ cái in hoa : A,B,C,...</a:t>
            </a:r>
            <a:endParaRPr lang="en-US" sz="288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36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36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3360" dirty="0">
              <a:solidFill>
                <a:prstClr val="black"/>
              </a:solidFill>
              <a:latin typeface="Times New Roman" panose="02020603050405020304" pitchFamily="18" charset="0"/>
              <a:cs typeface="Times New Roman" panose="02020603050405020304"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indent="541020" fontAlgn="base">
                  <a:spcBef>
                    <a:spcPct val="0"/>
                  </a:spcBef>
                  <a:spcAft>
                    <a:spcPct val="0"/>
                  </a:spcAft>
                </a:pPr>
                <a:r>
                  <a:rPr lang="en-US"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hiệu</a:t>
                </a:r>
                <a14:m>
                  <m:oMath xmlns:m="http://schemas.openxmlformats.org/officeDocument/2006/math">
                    <m:r>
                      <a:rPr lang="en-US" sz="2880">
                        <a:solidFill>
                          <a:prstClr val="black"/>
                        </a:solidFill>
                        <a:latin typeface="Cambria Math" panose="02040503050406030204"/>
                        <a:ea typeface="Cambria Math" panose="02040503050406030204"/>
                        <a:cs typeface="Times New Roman" panose="02020603050405020304" pitchFamily="18" charset="0"/>
                      </a:rPr>
                      <m:t> </m:t>
                    </m:r>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880" i="1">
                        <a:solidFill>
                          <a:prstClr val="black"/>
                        </a:solidFill>
                        <a:latin typeface="Cambria Math" panose="02040503050406030204"/>
                        <a:ea typeface="Cambria Math" panose="02040503050406030204"/>
                        <a:cs typeface="Times New Roman" panose="02020603050405020304" pitchFamily="18" charset="0"/>
                      </a:rPr>
                      <m:t>∉</m:t>
                    </m:r>
                  </m:oMath>
                </a14:m>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vào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8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rotWithShape="1">
                <a:blip r:embed="rId4"/>
                <a:stretch>
                  <a:fillRect t="-88" r="3" b="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 </a:t>
            </a: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7.... A ;        5.... A;      6 ....A                                                         </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 phần tử nằm trong A gồm các số:.......................</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không chứa các phần tử  ...............................................</a:t>
            </a:r>
            <a:endParaRPr lang="en-US" sz="2880" dirty="0">
              <a:solidFill>
                <a:prstClr val="black"/>
              </a:solidFill>
              <a:latin typeface="Times New Roman" panose="02020603050405020304" pitchFamily="18" charset="0"/>
              <a:cs typeface="Times New Roman" panose="02020603050405020304"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Người ta đặt tên tập hợp bằng ............................................</a:t>
            </a:r>
            <a:endParaRPr lang="nl-NL" sz="2880" dirty="0">
              <a:solidFill>
                <a:prstClr val="black"/>
              </a:solidFill>
              <a:latin typeface="Times New Roman" panose="02020603050405020304" pitchFamily="18" charset="0"/>
              <a:cs typeface="Times New Roman" panose="02020603050405020304"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76" name="Equation" r:id="rId6" imgW="3048000" imgH="3048000" progId="Equation.DSMT4">
                  <p:embed/>
                </p:oleObj>
              </mc:Choice>
              <mc:Fallback>
                <p:oleObj name="Equation" r:id="rId6" imgW="3048000" imgH="3048000" progId="Equation.DSMT4">
                  <p:embed/>
                  <p:pic>
                    <p:nvPicPr>
                      <p:cNvPr id="0"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77" name="Equation" r:id="rId8" imgW="3048000" imgH="3657600" progId="Equation.DSMT4">
                  <p:embed/>
                </p:oleObj>
              </mc:Choice>
              <mc:Fallback>
                <p:oleObj name="Equation" r:id="rId8" imgW="3048000" imgH="3657600" progId="Equation.DSMT4">
                  <p:embed/>
                  <p:pic>
                    <p:nvPicPr>
                      <p:cNvPr id="0"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78" name="Equation" r:id="rId10" imgW="127000" imgH="127000" progId="Equation.DSMT4">
                  <p:embed/>
                </p:oleObj>
              </mc:Choice>
              <mc:Fallback>
                <p:oleObj name="Equation" r:id="rId10" imgW="127000" imgH="127000" progId="Equation.DSMT4">
                  <p:embed/>
                  <p:pic>
                    <p:nvPicPr>
                      <p:cNvPr id="0"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p:spPr>
                  </p:pic>
                </p:oleObj>
              </mc:Fallback>
            </mc:AlternateContent>
          </a:graphicData>
        </a:graphic>
      </p:graphicFrame>
      <p:graphicFrame>
        <p:nvGraphicFramePr>
          <p:cNvPr id="34" name="Object 33"/>
          <p:cNvGraphicFramePr>
            <a:graphicFrameLocks noChangeAspect="1"/>
          </p:cNvGraphicFramePr>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79" name="Equation" r:id="rId12" imgW="127000" imgH="152400" progId="Equation.DSMT4">
                  <p:embed/>
                </p:oleObj>
              </mc:Choice>
              <mc:Fallback>
                <p:oleObj name="Equation" r:id="rId12" imgW="127000" imgH="152400"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anose="02020603050405020304" pitchFamily="18" charset="0"/>
                <a:cs typeface="Times New Roman" panose="02020603050405020304" pitchFamily="18" charset="0"/>
              </a:rPr>
              <a:t>2; 4; 5</a:t>
            </a: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anose="02020603050405020304" pitchFamily="18" charset="0"/>
                <a:cs typeface="Times New Roman" panose="02020603050405020304" pitchFamily="18" charset="0"/>
              </a:rPr>
              <a:t>6; 7</a:t>
            </a: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panose="02020603050405020304"/>
                <a:ea typeface="Times New Roman" panose="02020603050405020304"/>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anose="02020603050405020304" pitchFamily="18" charset="0"/>
                <a:cs typeface="Times New Roman" panose="02020603050405020304" pitchFamily="18" charset="0"/>
              </a:rPr>
              <a:t>Luyện</a:t>
            </a:r>
            <a:r>
              <a:rPr lang="en-US" sz="2880" b="1" dirty="0">
                <a:solidFill>
                  <a:prstClr val="black"/>
                </a:solidFill>
                <a:latin typeface="Times New Roman" panose="02020603050405020304" pitchFamily="18" charset="0"/>
                <a:cs typeface="Times New Roman" panose="02020603050405020304" pitchFamily="18" charset="0"/>
              </a:rPr>
              <a:t> </a:t>
            </a:r>
            <a:r>
              <a:rPr lang="en-US" sz="2880" b="1" dirty="0" err="1">
                <a:solidFill>
                  <a:prstClr val="black"/>
                </a:solidFill>
                <a:latin typeface="Times New Roman" panose="02020603050405020304" pitchFamily="18" charset="0"/>
                <a:cs typeface="Times New Roman" panose="02020603050405020304" pitchFamily="18" charset="0"/>
              </a:rPr>
              <a:t>tập</a:t>
            </a:r>
            <a:r>
              <a:rPr lang="en-US" sz="2880" b="1" dirty="0">
                <a:solidFill>
                  <a:prstClr val="black"/>
                </a:solidFill>
                <a:latin typeface="Times New Roman" panose="02020603050405020304" pitchFamily="18" charset="0"/>
                <a:cs typeface="Times New Roman" panose="02020603050405020304" pitchFamily="18" charset="0"/>
              </a:rPr>
              <a:t> 1: </a:t>
            </a:r>
          </a:p>
          <a:p>
            <a:r>
              <a:rPr lang="en-US" sz="2880" dirty="0" err="1">
                <a:solidFill>
                  <a:prstClr val="black"/>
                </a:solidFill>
                <a:latin typeface="Times New Roman" panose="02020603050405020304" pitchFamily="18" charset="0"/>
                <a:cs typeface="Times New Roman" panose="02020603050405020304" pitchFamily="18" charset="0"/>
              </a:rPr>
              <a:t>Gọi</a:t>
            </a:r>
            <a:r>
              <a:rPr lang="en-US" sz="2880" dirty="0">
                <a:solidFill>
                  <a:prstClr val="black"/>
                </a:solidFill>
                <a:latin typeface="Times New Roman" panose="02020603050405020304" pitchFamily="18" charset="0"/>
                <a:cs typeface="Times New Roman" panose="02020603050405020304" pitchFamily="18" charset="0"/>
              </a:rPr>
              <a:t> B </a:t>
            </a:r>
            <a:r>
              <a:rPr lang="en-US" sz="2880" dirty="0" err="1">
                <a:solidFill>
                  <a:prstClr val="black"/>
                </a:solidFill>
                <a:latin typeface="Times New Roman" panose="02020603050405020304" pitchFamily="18" charset="0"/>
                <a:cs typeface="Times New Roman" panose="02020603050405020304" pitchFamily="18" charset="0"/>
              </a:rPr>
              <a:t>là</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hợp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các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tổ</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trưởng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trong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lớp</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em</a:t>
            </a:r>
            <a:r>
              <a:rPr lang="en-US" sz="2880" dirty="0">
                <a:solidFill>
                  <a:prstClr val="black"/>
                </a:solidFill>
                <a:latin typeface="Times New Roman" panose="02020603050405020304" pitchFamily="18" charset="0"/>
                <a:cs typeface="Times New Roman" panose="02020603050405020304" pitchFamily="18" charset="0"/>
              </a:rPr>
              <a:t>.</a:t>
            </a:r>
          </a:p>
          <a:p>
            <a:r>
              <a:rPr lang="en-US" sz="2880" dirty="0" err="1">
                <a:solidFill>
                  <a:prstClr val="black"/>
                </a:solidFill>
                <a:latin typeface="Times New Roman" panose="02020603050405020304" pitchFamily="18" charset="0"/>
                <a:cs typeface="Times New Roman" panose="02020603050405020304" pitchFamily="18" charset="0"/>
              </a:rPr>
              <a:t>Em</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hãy</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chỉ</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ra</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thuộc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B </a:t>
            </a:r>
            <a:r>
              <a:rPr lang="en-US" sz="2880" dirty="0" err="1">
                <a:solidFill>
                  <a:prstClr val="black"/>
                </a:solidFill>
                <a:latin typeface="Times New Roman" panose="02020603050405020304" pitchFamily="18" charset="0"/>
                <a:cs typeface="Times New Roman" panose="02020603050405020304" pitchFamily="18" charset="0"/>
              </a:rPr>
              <a:t>và</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một</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bạn</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không</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thuộc</a:t>
            </a:r>
            <a:r>
              <a:rPr lang="en-US" sz="2880" dirty="0">
                <a:solidFill>
                  <a:prstClr val="black"/>
                </a:solidFill>
                <a:latin typeface="Times New Roman" panose="02020603050405020304" pitchFamily="18" charset="0"/>
                <a:cs typeface="Times New Roman" panose="02020603050405020304" pitchFamily="18" charset="0"/>
              </a:rPr>
              <a:t> </a:t>
            </a:r>
            <a:r>
              <a:rPr lang="en-US" sz="2880" dirty="0" err="1">
                <a:solidFill>
                  <a:prstClr val="black"/>
                </a:solidFill>
                <a:latin typeface="Times New Roman" panose="02020603050405020304" pitchFamily="18" charset="0"/>
                <a:cs typeface="Times New Roman" panose="02020603050405020304" pitchFamily="18" charset="0"/>
              </a:rPr>
              <a:t>tập</a:t>
            </a:r>
            <a:r>
              <a:rPr lang="en-US" sz="2880" dirty="0">
                <a:solidFill>
                  <a:prstClr val="black"/>
                </a:solidFill>
                <a:latin typeface="Times New Roman" panose="02020603050405020304" pitchFamily="18" charset="0"/>
                <a:cs typeface="Times New Roman" panose="02020603050405020304" pitchFamily="18" charset="0"/>
              </a:rPr>
              <a:t> B.</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p:cNvGrpSpPr/>
          <p:nvPr/>
        </p:nvGrpSpPr>
        <p:grpSpPr>
          <a:xfrm flipH="1">
            <a:off x="1410476" y="1112046"/>
            <a:ext cx="4492801" cy="331810"/>
            <a:chOff x="4345425" y="2175475"/>
            <a:chExt cx="800750" cy="176025"/>
          </a:xfrm>
        </p:grpSpPr>
        <p:sp>
          <p:nvSpPr>
            <p:cNvPr id="32"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algn="just" fontAlgn="base">
              <a:spcBef>
                <a:spcPct val="0"/>
              </a:spcBef>
              <a:spcAft>
                <a:spcPct val="0"/>
              </a:spcAft>
            </a:pP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1.4. </a:t>
            </a: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8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8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grpSp>
        <p:nvGrpSpPr>
          <p:cNvPr id="26" name="Google Shape;3682;p80"/>
          <p:cNvGrpSpPr/>
          <p:nvPr/>
        </p:nvGrpSpPr>
        <p:grpSpPr>
          <a:xfrm>
            <a:off x="789882" y="1666827"/>
            <a:ext cx="1546556" cy="3223891"/>
            <a:chOff x="-4018550" y="6383788"/>
            <a:chExt cx="831350" cy="1733000"/>
          </a:xfrm>
        </p:grpSpPr>
        <p:sp>
          <p:nvSpPr>
            <p:cNvPr id="27"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8"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29"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4"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5"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6"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7"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8"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39"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0"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1"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2"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3"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4"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5"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6"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7"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8"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49"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0"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1"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2"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3"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4"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5"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6"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7"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8"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59"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0"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1"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2"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3"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4"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5"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6"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7"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8"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69"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0"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1"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2"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3"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4"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5"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6"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7"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8"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79"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0"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1"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2"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3"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4"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5"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6"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7"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8"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89"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0"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1"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2"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3"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4"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5"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6"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7"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sp>
          <p:nvSpPr>
            <p:cNvPr id="98"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720">
                <a:buClr>
                  <a:srgbClr val="000000"/>
                </a:buClr>
                <a:defRPr/>
              </a:pPr>
              <a:endParaRPr sz="2985" kern="0">
                <a:solidFill>
                  <a:srgbClr val="000000"/>
                </a:solidFill>
                <a:latin typeface="Arial" panose="020B0604020202020204"/>
                <a:cs typeface="Arial" panose="020B0604020202020204"/>
                <a:sym typeface="Arial" panose="020B0604020202020204"/>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spcBef>
                <a:spcPct val="0"/>
              </a:spcBef>
              <a:spcAft>
                <a:spcPct val="0"/>
              </a:spcAft>
            </a:pPr>
            <a:r>
              <a:rPr lang="en-US" altLang="en-US" sz="288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 Liệt kê các phần tử của tập hợp,</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tức là viết các phần tử của tập hợp trong dấu ngoặc {}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theo thứ tự tuỳ ý</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nhưng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mỗi phần tử chỉ được viết một lần.</a:t>
            </a:r>
          </a:p>
          <a:p>
            <a:pPr eaLnBrk="0" fontAlgn="base" hangingPunct="0">
              <a:spcBef>
                <a:spcPct val="0"/>
              </a:spcBef>
              <a:spcAft>
                <a:spcPct val="0"/>
              </a:spcAft>
            </a:pPr>
            <a:endParaRPr lang="en-US" altLang="en-US" sz="288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Ví dụ, với tập P gồm các số 0: 1: 2; 3: 4; 5 ở Hình 1.4, ta viết:</a:t>
            </a:r>
            <a:endParaRPr lang="en-US" altLang="en-US" sz="288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endParaRPr lang="en-US" sz="2590"/>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spAutoFit/>
          </a:bodyPr>
          <a:lstStyle/>
          <a:p>
            <a:pPr eaLnBrk="0" fontAlgn="base" hangingPunct="0">
              <a:spcBef>
                <a:spcPct val="0"/>
              </a:spcBef>
              <a:spcAft>
                <a:spcPct val="0"/>
              </a:spcAft>
            </a:pPr>
            <a:r>
              <a:rPr lang="en-US" sz="2880" i="1">
                <a:solidFill>
                  <a:srgbClr val="FF0000"/>
                </a:solidFill>
                <a:latin typeface="Times New Roman" panose="02020603050405020304" pitchFamily="18" charset="0"/>
                <a:cs typeface="Times New Roman" panose="02020603050405020304" pitchFamily="18" charset="0"/>
              </a:rPr>
              <a:t>Cách </a:t>
            </a:r>
            <a:r>
              <a:rPr lang="en-US" sz="2880" i="1" dirty="0">
                <a:solidFill>
                  <a:srgbClr val="FF0000"/>
                </a:solidFill>
                <a:latin typeface="Times New Roman" panose="02020603050405020304" pitchFamily="18" charset="0"/>
                <a:cs typeface="Times New Roman" panose="02020603050405020304" pitchFamily="18" charset="0"/>
              </a:rPr>
              <a:t>2.</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Nêu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dấu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hiệu</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đặc</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trưng</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cho</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các</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phần</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tử</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của</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tập</a:t>
            </a:r>
            <a:r>
              <a:rPr lang="en-US" sz="2880" i="1" dirty="0">
                <a:solidFill>
                  <a:prstClr val="black"/>
                </a:solidFill>
                <a:latin typeface="Times New Roman" panose="02020603050405020304" pitchFamily="18" charset="0"/>
                <a:cs typeface="Times New Roman" panose="02020603050405020304" pitchFamily="18" charset="0"/>
              </a:rPr>
              <a:t> </a:t>
            </a:r>
            <a:r>
              <a:rPr lang="en-US" sz="2880" i="1" dirty="0" err="1">
                <a:solidFill>
                  <a:prstClr val="black"/>
                </a:solidFill>
                <a:latin typeface="Times New Roman" panose="02020603050405020304" pitchFamily="18" charset="0"/>
                <a:cs typeface="Times New Roman" panose="02020603050405020304" pitchFamily="18" charset="0"/>
              </a:rPr>
              <a:t>hợp</a:t>
            </a:r>
            <a:r>
              <a:rPr lang="en-US" sz="2880" i="1" dirty="0">
                <a:solidFill>
                  <a:prstClr val="black"/>
                </a:solidFill>
                <a:latin typeface="Times New Roman" panose="02020603050405020304" pitchFamily="18" charset="0"/>
                <a:cs typeface="Times New Roman" panose="02020603050405020304" pitchFamily="18" charset="0"/>
              </a:rPr>
              <a:t> </a:t>
            </a:r>
            <a:endParaRPr lang="en-US" sz="2880" dirty="0">
              <a:solidFill>
                <a:prstClr val="black"/>
              </a:solidFill>
              <a:latin typeface="Times New Roman" panose="02020603050405020304" pitchFamily="18" charset="0"/>
              <a:cs typeface="Times New Roman" panose="02020603050405020304"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Ví</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dụ</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với</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tập</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P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xem</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H.1.4) ta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cũng</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có</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thể</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viết</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a:t>
            </a:r>
          </a:p>
          <a:p>
            <a:pPr>
              <a:lnSpc>
                <a:spcPct val="115000"/>
              </a:lnSpc>
            </a:pP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P</a:t>
            </a:r>
            <a:r>
              <a:rPr lang="en-US" sz="2880" i="1" dirty="0">
                <a:solidFill>
                  <a:prstClr val="black"/>
                </a:solidFill>
                <a:latin typeface="Times New Roman" panose="02020603050405020304" pitchFamily="18" charset="0"/>
                <a:ea typeface="Times New Roman" panose="02020603050405020304"/>
                <a:cs typeface="Times New Roman" panose="02020603050405020304" pitchFamily="18" charset="0"/>
              </a:rPr>
              <a:t> = {n </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i="1" dirty="0">
                <a:solidFill>
                  <a:prstClr val="black"/>
                </a:solidFill>
                <a:latin typeface="Times New Roman" panose="02020603050405020304" pitchFamily="18" charset="0"/>
                <a:ea typeface="Times New Roman" panose="02020603050405020304"/>
                <a:cs typeface="Times New Roman" panose="02020603050405020304" pitchFamily="18" charset="0"/>
              </a:rPr>
              <a:t>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là</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số</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tự</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nhiên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nhỏ</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a:t>
            </a:r>
            <a:r>
              <a:rPr lang="en-US" sz="2880" dirty="0" err="1">
                <a:solidFill>
                  <a:prstClr val="black"/>
                </a:solidFill>
                <a:latin typeface="Times New Roman" panose="02020603050405020304" pitchFamily="18" charset="0"/>
                <a:ea typeface="Times New Roman" panose="02020603050405020304"/>
                <a:cs typeface="Times New Roman" panose="02020603050405020304" pitchFamily="18" charset="0"/>
              </a:rPr>
              <a:t>hơn</a:t>
            </a:r>
            <a:r>
              <a:rPr lang="en-US" sz="2880" dirty="0">
                <a:solidFill>
                  <a:prstClr val="black"/>
                </a:solidFill>
                <a:latin typeface="Times New Roman" panose="02020603050405020304" pitchFamily="18" charset="0"/>
                <a:ea typeface="Times New Roman" panose="02020603050405020304"/>
                <a:cs typeface="Times New Roman" panose="02020603050405020304" pitchFamily="18" charset="0"/>
              </a:rPr>
              <a:t> 6}.</a:t>
            </a:r>
          </a:p>
        </p:txBody>
      </p:sp>
      <p:sp>
        <p:nvSpPr>
          <p:cNvPr id="101" name="Hộp Văn bản 14"/>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1538</Words>
  <Application>Microsoft Office PowerPoint</Application>
  <PresentationFormat>Custom</PresentationFormat>
  <Paragraphs>126</Paragraphs>
  <Slides>23</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Yu Gothic UI Semilight</vt:lpstr>
      <vt:lpstr>Arial</vt:lpstr>
      <vt:lpstr>Calibri</vt:lpstr>
      <vt:lpstr>Calibri Light</vt:lpstr>
      <vt:lpstr>Cambria Math</vt:lpstr>
      <vt:lpstr>Lexend Deca</vt:lpstr>
      <vt:lpstr>Merriweather</vt:lpstr>
      <vt:lpstr>Patrick Hand</vt:lpstr>
      <vt:lpstr>SVN-A Love Of Thunder</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cp:lastModifiedBy>
  <cp:revision>39</cp:revision>
  <dcterms:created xsi:type="dcterms:W3CDTF">2021-08-10T03:48:00Z</dcterms:created>
  <dcterms:modified xsi:type="dcterms:W3CDTF">2024-04-05T09:35:56Z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C229780C0B424B76A4C0849009300489</vt:lpwstr>
  </property>
  <property fmtid="{D5CDD505-2E9C-101B-9397-08002B2CF9AE}" pid="3" name="KSOProductBuildVer">
    <vt:lpwstr>1033-11.2.0.10258</vt:lpwstr>
  </property>
</Properties>
</file>