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sldIdLst>
    <p:sldId id="265" r:id="rId3"/>
    <p:sldId id="267" r:id="rId4"/>
    <p:sldId id="266" r:id="rId5"/>
    <p:sldId id="263" r:id="rId6"/>
    <p:sldId id="262" r:id="rId7"/>
    <p:sldId id="261" r:id="rId8"/>
    <p:sldId id="260" r:id="rId9"/>
    <p:sldId id="259" r:id="rId10"/>
    <p:sldId id="269" r:id="rId11"/>
    <p:sldId id="270" r:id="rId12"/>
    <p:sldId id="258" r:id="rId13"/>
    <p:sldId id="271" r:id="rId14"/>
    <p:sldId id="272" r:id="rId15"/>
    <p:sldId id="273" r:id="rId16"/>
    <p:sldId id="274" r:id="rId17"/>
    <p:sldId id="268" r:id="rId18"/>
    <p:sldId id="276" r:id="rId19"/>
    <p:sldId id="275" r:id="rId20"/>
    <p:sldId id="277" r:id="rId21"/>
    <p:sldId id="278" r:id="rId22"/>
    <p:sldId id="25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345E64-6986-482A-8073-5E6CE8937396}" type="datetimeFigureOut">
              <a:rPr lang="vi-VN" smtClean="0">
                <a:solidFill>
                  <a:prstClr val="black">
                    <a:tint val="75000"/>
                  </a:prstClr>
                </a:solidFill>
              </a:rPr>
              <a:pPr/>
              <a:t>05/04/2024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3FF65CBB-F1E4-40A1-8F3D-6BCE6620D7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78099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45E64-6986-482A-8073-5E6CE8937396}" type="datetimeFigureOut">
              <a:rPr lang="vi-VN" smtClean="0">
                <a:solidFill>
                  <a:prstClr val="black">
                    <a:tint val="75000"/>
                  </a:prstClr>
                </a:solidFill>
              </a:rPr>
              <a:pPr/>
              <a:t>05/04/2024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3FF65CBB-F1E4-40A1-8F3D-6BCE6620D7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6816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50"/>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45E64-6986-482A-8073-5E6CE8937396}" type="datetimeFigureOut">
              <a:rPr lang="vi-VN" smtClean="0">
                <a:solidFill>
                  <a:prstClr val="black">
                    <a:tint val="75000"/>
                  </a:prstClr>
                </a:solidFill>
              </a:rPr>
              <a:pPr/>
              <a:t>05/04/2024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3FF65CBB-F1E4-40A1-8F3D-6BCE6620D7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64133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7BEF9E9-3E46-46DE-B12C-04E025AD70EC}"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0799F6-E5EA-4FEA-A67E-7852374E47A6}"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954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BEF9E9-3E46-46DE-B12C-04E025AD70EC}"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0799F6-E5EA-4FEA-A67E-7852374E4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141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BEF9E9-3E46-46DE-B12C-04E025AD70EC}"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0799F6-E5EA-4FEA-A67E-7852374E47A6}"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342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BEF9E9-3E46-46DE-B12C-04E025AD70EC}"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0799F6-E5EA-4FEA-A67E-7852374E4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551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BEF9E9-3E46-46DE-B12C-04E025AD70EC}" type="datetimeFigureOut">
              <a:rPr lang="en-US" smtClean="0">
                <a:solidFill>
                  <a:prstClr val="black">
                    <a:tint val="75000"/>
                  </a:prstClr>
                </a:solidFill>
              </a:rPr>
              <a:pPr/>
              <a:t>4/5/2024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0799F6-E5EA-4FEA-A67E-7852374E4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979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BEF9E9-3E46-46DE-B12C-04E025AD70EC}" type="datetimeFigureOut">
              <a:rPr lang="en-US" smtClean="0">
                <a:solidFill>
                  <a:prstClr val="black">
                    <a:tint val="75000"/>
                  </a:prstClr>
                </a:solidFill>
              </a:rPr>
              <a:pPr/>
              <a:t>4/5/2024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0799F6-E5EA-4FEA-A67E-7852374E4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359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7BEF9E9-3E46-46DE-B12C-04E025AD70EC}" type="datetimeFigureOut">
              <a:rPr lang="en-US" smtClean="0">
                <a:solidFill>
                  <a:prstClr val="black">
                    <a:tint val="75000"/>
                  </a:prstClr>
                </a:solidFill>
              </a:rPr>
              <a:pPr/>
              <a:t>4/5/2024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0799F6-E5EA-4FEA-A67E-7852374E4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039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7BEF9E9-3E46-46DE-B12C-04E025AD70EC}"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F0799F6-E5EA-4FEA-A67E-7852374E4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334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45E64-6986-482A-8073-5E6CE8937396}" type="datetimeFigureOut">
              <a:rPr lang="vi-VN" smtClean="0">
                <a:solidFill>
                  <a:prstClr val="black">
                    <a:tint val="75000"/>
                  </a:prstClr>
                </a:solidFill>
              </a:rPr>
              <a:pPr/>
              <a:t>05/04/2024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3FF65CBB-F1E4-40A1-8F3D-6BCE6620D7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80536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BEF9E9-3E46-46DE-B12C-04E025AD70EC}" type="datetimeFigureOut">
              <a:rPr lang="en-US" smtClean="0">
                <a:solidFill>
                  <a:prstClr val="black">
                    <a:tint val="75000"/>
                  </a:prstClr>
                </a:solidFill>
              </a:rPr>
              <a:pPr/>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0799F6-E5EA-4FEA-A67E-7852374E4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278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BEF9E9-3E46-46DE-B12C-04E025AD70EC}"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0799F6-E5EA-4FEA-A67E-7852374E4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232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BEF9E9-3E46-46DE-B12C-04E025AD70EC}" type="datetimeFigureOut">
              <a:rPr lang="en-US" smtClean="0">
                <a:solidFill>
                  <a:prstClr val="black">
                    <a:tint val="75000"/>
                  </a:prstClr>
                </a:solidFill>
              </a:rPr>
              <a:pPr/>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0799F6-E5EA-4FEA-A67E-7852374E47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814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345E64-6986-482A-8073-5E6CE8937396}" type="datetimeFigureOut">
              <a:rPr lang="vi-VN" smtClean="0">
                <a:solidFill>
                  <a:prstClr val="black">
                    <a:tint val="75000"/>
                  </a:prstClr>
                </a:solidFill>
              </a:rPr>
              <a:pPr/>
              <a:t>05/04/2024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3FF65CBB-F1E4-40A1-8F3D-6BCE6620D7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84489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345E64-6986-482A-8073-5E6CE8937396}" type="datetimeFigureOut">
              <a:rPr lang="vi-VN" smtClean="0">
                <a:solidFill>
                  <a:prstClr val="black">
                    <a:tint val="75000"/>
                  </a:prstClr>
                </a:solidFill>
              </a:rPr>
              <a:pPr/>
              <a:t>05/04/2024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3FF65CBB-F1E4-40A1-8F3D-6BCE6620D7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7724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345E64-6986-482A-8073-5E6CE8937396}" type="datetimeFigureOut">
              <a:rPr lang="vi-VN" smtClean="0">
                <a:solidFill>
                  <a:prstClr val="black">
                    <a:tint val="75000"/>
                  </a:prstClr>
                </a:solidFill>
              </a:rPr>
              <a:pPr/>
              <a:t>05/04/2024</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3FF65CBB-F1E4-40A1-8F3D-6BCE6620D7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33341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345E64-6986-482A-8073-5E6CE8937396}" type="datetimeFigureOut">
              <a:rPr lang="vi-VN" smtClean="0">
                <a:solidFill>
                  <a:prstClr val="black">
                    <a:tint val="75000"/>
                  </a:prstClr>
                </a:solidFill>
              </a:rPr>
              <a:pPr/>
              <a:t>05/04/2024</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3FF65CBB-F1E4-40A1-8F3D-6BCE6620D7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91727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45E64-6986-482A-8073-5E6CE8937396}" type="datetimeFigureOut">
              <a:rPr lang="vi-VN" smtClean="0">
                <a:solidFill>
                  <a:prstClr val="black">
                    <a:tint val="75000"/>
                  </a:prstClr>
                </a:solidFill>
              </a:rPr>
              <a:pPr/>
              <a:t>05/04/2024</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3FF65CBB-F1E4-40A1-8F3D-6BCE6620D7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0460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345E64-6986-482A-8073-5E6CE8937396}" type="datetimeFigureOut">
              <a:rPr lang="vi-VN" smtClean="0">
                <a:solidFill>
                  <a:prstClr val="black">
                    <a:tint val="75000"/>
                  </a:prstClr>
                </a:solidFill>
              </a:rPr>
              <a:pPr/>
              <a:t>05/04/2024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3FF65CBB-F1E4-40A1-8F3D-6BCE6620D7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97826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345E64-6986-482A-8073-5E6CE8937396}" type="datetimeFigureOut">
              <a:rPr lang="vi-VN" smtClean="0">
                <a:solidFill>
                  <a:prstClr val="black">
                    <a:tint val="75000"/>
                  </a:prstClr>
                </a:solidFill>
              </a:rPr>
              <a:pPr/>
              <a:t>05/04/2024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3FF65CBB-F1E4-40A1-8F3D-6BCE6620D7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06522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E345E64-6986-482A-8073-5E6CE8937396}" type="datetimeFigureOut">
              <a:rPr lang="vi-VN" smtClean="0">
                <a:solidFill>
                  <a:prstClr val="black">
                    <a:tint val="75000"/>
                  </a:prstClr>
                </a:solidFill>
              </a:rPr>
              <a:pPr defTabSz="457200"/>
              <a:t>05/04/2024</a:t>
            </a:fld>
            <a:endParaRPr lang="vi-VN">
              <a:solidFill>
                <a:prstClr val="black">
                  <a:tint val="75000"/>
                </a:prstClr>
              </a:solidFill>
            </a:endParaRPr>
          </a:p>
        </p:txBody>
      </p:sp>
      <p:sp>
        <p:nvSpPr>
          <p:cNvPr id="5" name="Footer Placeholder 4"/>
          <p:cNvSpPr>
            <a:spLocks noGrp="1"/>
          </p:cNvSpPr>
          <p:nvPr>
            <p:ph type="ftr" sz="quarter" idx="3"/>
          </p:nvPr>
        </p:nvSpPr>
        <p:spPr>
          <a:xfrm>
            <a:off x="3124200" y="635636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vi-VN">
              <a:solidFill>
                <a:prstClr val="black">
                  <a:tint val="75000"/>
                </a:prstClr>
              </a:solidFill>
            </a:endParaRPr>
          </a:p>
        </p:txBody>
      </p:sp>
      <p:sp>
        <p:nvSpPr>
          <p:cNvPr id="6" name="Slide Number Placeholder 5"/>
          <p:cNvSpPr>
            <a:spLocks noGrp="1"/>
          </p:cNvSpPr>
          <p:nvPr>
            <p:ph type="sldNum" sz="quarter" idx="4"/>
          </p:nvPr>
        </p:nvSpPr>
        <p:spPr>
          <a:xfrm>
            <a:off x="6553200" y="63563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FF65CBB-F1E4-40A1-8F3D-6BCE6620D7C9}" type="slidenum">
              <a:rPr lang="vi-VN" smtClean="0">
                <a:solidFill>
                  <a:prstClr val="black">
                    <a:tint val="75000"/>
                  </a:prstClr>
                </a:solidFill>
              </a:rPr>
              <a:pPr defTabSz="457200"/>
              <a:t>‹#›</a:t>
            </a:fld>
            <a:endParaRPr lang="vi-VN">
              <a:solidFill>
                <a:prstClr val="black">
                  <a:tint val="75000"/>
                </a:prstClr>
              </a:solidFill>
            </a:endParaRPr>
          </a:p>
        </p:txBody>
      </p:sp>
    </p:spTree>
    <p:extLst>
      <p:ext uri="{BB962C8B-B14F-4D97-AF65-F5344CB8AC3E}">
        <p14:creationId xmlns:p14="http://schemas.microsoft.com/office/powerpoint/2010/main" val="1672826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457200"/>
            <a:fld id="{5E345E64-6986-482A-8073-5E6CE8937396}" type="datetimeFigureOut">
              <a:rPr lang="vi-VN" smtClean="0">
                <a:solidFill>
                  <a:prstClr val="black">
                    <a:tint val="75000"/>
                  </a:prstClr>
                </a:solidFill>
              </a:rPr>
              <a:pPr defTabSz="457200"/>
              <a:t>05/04/2024</a:t>
            </a:fld>
            <a:endParaRPr lang="vi-VN">
              <a:solidFill>
                <a:prstClr val="black">
                  <a:tint val="75000"/>
                </a:prstClr>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lang="vi-VN">
              <a:solidFill>
                <a:prstClr val="black">
                  <a:tint val="75000"/>
                </a:prstClr>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457200"/>
            <a:fld id="{3FF65CBB-F1E4-40A1-8F3D-6BCE6620D7C9}" type="slidenum">
              <a:rPr lang="vi-VN" smtClean="0">
                <a:solidFill>
                  <a:prstClr val="black">
                    <a:tint val="75000"/>
                  </a:prstClr>
                </a:solidFill>
              </a:rPr>
              <a:pPr defTabSz="457200"/>
              <a:t>‹#›</a:t>
            </a:fld>
            <a:endParaRPr lang="vi-VN">
              <a:solidFill>
                <a:prstClr val="black">
                  <a:tint val="75000"/>
                </a:prstClr>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2615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Hình Ảnh Các Đồ Trang Trí Màu Hồng Khác Nhau Có Hình  Cây Cối Bên Trong miễn phí - Slidesdo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657"/>
            <a:ext cx="9144000" cy="6890657"/>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5"/>
          <p:cNvSpPr>
            <a:spLocks noChangeArrowheads="1" noChangeShapeType="1" noTextEdit="1"/>
          </p:cNvSpPr>
          <p:nvPr/>
        </p:nvSpPr>
        <p:spPr bwMode="auto">
          <a:xfrm>
            <a:off x="0" y="669471"/>
            <a:ext cx="9144000" cy="2743200"/>
          </a:xfrm>
          <a:prstGeom prst="rect">
            <a:avLst/>
          </a:prstGeom>
        </p:spPr>
        <p:txBody>
          <a:bodyPr wrap="none" fromWordArt="1">
            <a:prstTxWarp prst="textPlain">
              <a:avLst>
                <a:gd name="adj" fmla="val 50000"/>
              </a:avLst>
            </a:prstTxWarp>
          </a:bodyPr>
          <a:lstStyle/>
          <a:p>
            <a:pPr algn="ctr"/>
            <a:r>
              <a:rPr lang="en-US" b="1" kern="10" dirty="0" err="1" smtClean="0">
                <a:ln w="12700">
                  <a:solidFill>
                    <a:srgbClr val="000000"/>
                  </a:solidFill>
                  <a:round/>
                  <a:headEnd/>
                  <a:tailEnd/>
                </a:ln>
                <a:solidFill>
                  <a:srgbClr val="FFFF00"/>
                </a:solidFill>
                <a:effectLst>
                  <a:outerShdw blurRad="38100" dist="38100" dir="2700000" algn="tl">
                    <a:srgbClr val="000000">
                      <a:alpha val="43137"/>
                    </a:srgbClr>
                  </a:outerShdw>
                </a:effectLst>
                <a:latin typeface="Times New Roman"/>
                <a:cs typeface="Times New Roman"/>
              </a:rPr>
              <a:t>CHÀO</a:t>
            </a:r>
            <a:r>
              <a:rPr lang="en-US" b="1" kern="10" dirty="0" smtClean="0">
                <a:ln w="12700">
                  <a:solidFill>
                    <a:srgbClr val="000000"/>
                  </a:solidFill>
                  <a:round/>
                  <a:headEnd/>
                  <a:tailEnd/>
                </a:ln>
                <a:solidFill>
                  <a:srgbClr val="FFFF00"/>
                </a:solidFill>
                <a:effectLst>
                  <a:outerShdw blurRad="38100" dist="38100" dir="2700000" algn="tl">
                    <a:srgbClr val="000000">
                      <a:alpha val="43137"/>
                    </a:srgbClr>
                  </a:outerShdw>
                </a:effectLst>
                <a:latin typeface="Times New Roman"/>
                <a:cs typeface="Times New Roman"/>
              </a:rPr>
              <a:t> </a:t>
            </a:r>
            <a:r>
              <a:rPr lang="en-US" b="1" kern="10" dirty="0" err="1" smtClean="0">
                <a:ln w="12700">
                  <a:solidFill>
                    <a:srgbClr val="000000"/>
                  </a:solidFill>
                  <a:round/>
                  <a:headEnd/>
                  <a:tailEnd/>
                </a:ln>
                <a:solidFill>
                  <a:srgbClr val="FFFF00"/>
                </a:solidFill>
                <a:effectLst>
                  <a:outerShdw blurRad="38100" dist="38100" dir="2700000" algn="tl">
                    <a:srgbClr val="000000">
                      <a:alpha val="43137"/>
                    </a:srgbClr>
                  </a:outerShdw>
                </a:effectLst>
                <a:latin typeface="Times New Roman"/>
                <a:cs typeface="Times New Roman"/>
              </a:rPr>
              <a:t>MỪNG</a:t>
            </a:r>
            <a:r>
              <a:rPr lang="en-US" b="1" kern="10" dirty="0" smtClean="0">
                <a:ln w="12700">
                  <a:solidFill>
                    <a:srgbClr val="000000"/>
                  </a:solidFill>
                  <a:round/>
                  <a:headEnd/>
                  <a:tailEnd/>
                </a:ln>
                <a:solidFill>
                  <a:srgbClr val="FFFF00"/>
                </a:solidFill>
                <a:effectLst>
                  <a:outerShdw blurRad="38100" dist="38100" dir="2700000" algn="tl">
                    <a:srgbClr val="000000">
                      <a:alpha val="43137"/>
                    </a:srgbClr>
                  </a:outerShdw>
                </a:effectLst>
                <a:latin typeface="Times New Roman"/>
                <a:cs typeface="Times New Roman"/>
              </a:rPr>
              <a:t> </a:t>
            </a:r>
            <a:r>
              <a:rPr lang="en-US" b="1" kern="10" dirty="0" err="1" smtClean="0">
                <a:ln w="12700">
                  <a:solidFill>
                    <a:srgbClr val="000000"/>
                  </a:solidFill>
                  <a:round/>
                  <a:headEnd/>
                  <a:tailEnd/>
                </a:ln>
                <a:solidFill>
                  <a:srgbClr val="FFFF00"/>
                </a:solidFill>
                <a:effectLst>
                  <a:outerShdw blurRad="38100" dist="38100" dir="2700000" algn="tl">
                    <a:srgbClr val="000000">
                      <a:alpha val="43137"/>
                    </a:srgbClr>
                  </a:outerShdw>
                </a:effectLst>
                <a:latin typeface="Times New Roman"/>
                <a:cs typeface="Times New Roman"/>
              </a:rPr>
              <a:t>CÁC</a:t>
            </a:r>
            <a:r>
              <a:rPr lang="en-US" b="1" kern="10" dirty="0" smtClean="0">
                <a:ln w="12700">
                  <a:solidFill>
                    <a:srgbClr val="000000"/>
                  </a:solidFill>
                  <a:round/>
                  <a:headEnd/>
                  <a:tailEnd/>
                </a:ln>
                <a:solidFill>
                  <a:srgbClr val="FFFF00"/>
                </a:solidFill>
                <a:effectLst>
                  <a:outerShdw blurRad="38100" dist="38100" dir="2700000" algn="tl">
                    <a:srgbClr val="000000">
                      <a:alpha val="43137"/>
                    </a:srgbClr>
                  </a:outerShdw>
                </a:effectLst>
                <a:latin typeface="Times New Roman"/>
                <a:cs typeface="Times New Roman"/>
              </a:rPr>
              <a:t> </a:t>
            </a:r>
            <a:r>
              <a:rPr lang="en-US" b="1" kern="10" dirty="0" err="1" smtClean="0">
                <a:ln w="12700">
                  <a:solidFill>
                    <a:srgbClr val="000000"/>
                  </a:solidFill>
                  <a:round/>
                  <a:headEnd/>
                  <a:tailEnd/>
                </a:ln>
                <a:solidFill>
                  <a:srgbClr val="FFFF00"/>
                </a:solidFill>
                <a:effectLst>
                  <a:outerShdw blurRad="38100" dist="38100" dir="2700000" algn="tl">
                    <a:srgbClr val="000000">
                      <a:alpha val="43137"/>
                    </a:srgbClr>
                  </a:outerShdw>
                </a:effectLst>
                <a:latin typeface="Times New Roman"/>
                <a:cs typeface="Times New Roman"/>
              </a:rPr>
              <a:t>EM</a:t>
            </a:r>
            <a:r>
              <a:rPr lang="en-US" b="1" kern="10" dirty="0" smtClean="0">
                <a:ln w="12700">
                  <a:solidFill>
                    <a:srgbClr val="000000"/>
                  </a:solidFill>
                  <a:round/>
                  <a:headEnd/>
                  <a:tailEnd/>
                </a:ln>
                <a:solidFill>
                  <a:srgbClr val="FFFF00"/>
                </a:solidFill>
                <a:effectLst>
                  <a:outerShdw blurRad="38100" dist="38100" dir="2700000" algn="tl">
                    <a:srgbClr val="000000">
                      <a:alpha val="43137"/>
                    </a:srgbClr>
                  </a:outerShdw>
                </a:effectLst>
                <a:latin typeface="Times New Roman"/>
                <a:cs typeface="Times New Roman"/>
              </a:rPr>
              <a:t> </a:t>
            </a:r>
            <a:r>
              <a:rPr lang="en-US" b="1" kern="10" dirty="0" err="1" smtClean="0">
                <a:ln w="12700">
                  <a:solidFill>
                    <a:srgbClr val="000000"/>
                  </a:solidFill>
                  <a:round/>
                  <a:headEnd/>
                  <a:tailEnd/>
                </a:ln>
                <a:solidFill>
                  <a:srgbClr val="FFFF00"/>
                </a:solidFill>
                <a:effectLst>
                  <a:outerShdw blurRad="38100" dist="38100" dir="2700000" algn="tl">
                    <a:srgbClr val="000000">
                      <a:alpha val="43137"/>
                    </a:srgbClr>
                  </a:outerShdw>
                </a:effectLst>
                <a:latin typeface="Times New Roman"/>
                <a:cs typeface="Times New Roman"/>
              </a:rPr>
              <a:t>ĐẾN</a:t>
            </a:r>
            <a:r>
              <a:rPr lang="en-US" b="1" kern="10" dirty="0" smtClean="0">
                <a:ln w="12700">
                  <a:solidFill>
                    <a:srgbClr val="000000"/>
                  </a:solidFill>
                  <a:round/>
                  <a:headEnd/>
                  <a:tailEnd/>
                </a:ln>
                <a:solidFill>
                  <a:srgbClr val="FFFF00"/>
                </a:solidFill>
                <a:effectLst>
                  <a:outerShdw blurRad="38100" dist="38100" dir="2700000" algn="tl">
                    <a:srgbClr val="000000">
                      <a:alpha val="43137"/>
                    </a:srgbClr>
                  </a:outerShdw>
                </a:effectLst>
                <a:latin typeface="Times New Roman"/>
                <a:cs typeface="Times New Roman"/>
              </a:rPr>
              <a:t> </a:t>
            </a:r>
            <a:r>
              <a:rPr lang="en-US" b="1" kern="10" dirty="0" err="1" smtClean="0">
                <a:ln w="12700">
                  <a:solidFill>
                    <a:srgbClr val="000000"/>
                  </a:solidFill>
                  <a:round/>
                  <a:headEnd/>
                  <a:tailEnd/>
                </a:ln>
                <a:solidFill>
                  <a:srgbClr val="FFFF00"/>
                </a:solidFill>
                <a:effectLst>
                  <a:outerShdw blurRad="38100" dist="38100" dir="2700000" algn="tl">
                    <a:srgbClr val="000000">
                      <a:alpha val="43137"/>
                    </a:srgbClr>
                  </a:outerShdw>
                </a:effectLst>
                <a:latin typeface="Times New Roman"/>
                <a:cs typeface="Times New Roman"/>
              </a:rPr>
              <a:t>VỚI</a:t>
            </a:r>
            <a:r>
              <a:rPr lang="en-US" b="1" kern="10" dirty="0" smtClean="0">
                <a:ln w="12700">
                  <a:solidFill>
                    <a:srgbClr val="000000"/>
                  </a:solidFill>
                  <a:round/>
                  <a:headEnd/>
                  <a:tailEnd/>
                </a:ln>
                <a:solidFill>
                  <a:srgbClr val="FFFF00"/>
                </a:solidFill>
                <a:effectLst>
                  <a:outerShdw blurRad="38100" dist="38100" dir="2700000" algn="tl">
                    <a:srgbClr val="000000">
                      <a:alpha val="43137"/>
                    </a:srgbClr>
                  </a:outerShdw>
                </a:effectLst>
                <a:latin typeface="Times New Roman"/>
                <a:cs typeface="Times New Roman"/>
              </a:rPr>
              <a:t> </a:t>
            </a:r>
          </a:p>
          <a:p>
            <a:pPr algn="ctr"/>
            <a:r>
              <a:rPr lang="en-US" b="1" kern="10" dirty="0" err="1" smtClean="0">
                <a:ln w="12700">
                  <a:solidFill>
                    <a:srgbClr val="000000"/>
                  </a:solidFill>
                  <a:round/>
                  <a:headEnd/>
                  <a:tailEnd/>
                </a:ln>
                <a:solidFill>
                  <a:srgbClr val="FFFF00"/>
                </a:solidFill>
                <a:effectLst>
                  <a:outerShdw blurRad="38100" dist="38100" dir="2700000" algn="tl">
                    <a:srgbClr val="000000">
                      <a:alpha val="43137"/>
                    </a:srgbClr>
                  </a:outerShdw>
                </a:effectLst>
                <a:latin typeface="Times New Roman"/>
                <a:cs typeface="Times New Roman"/>
              </a:rPr>
              <a:t>BÀI</a:t>
            </a:r>
            <a:r>
              <a:rPr lang="en-US" b="1" kern="10" dirty="0" smtClean="0">
                <a:ln w="12700">
                  <a:solidFill>
                    <a:srgbClr val="000000"/>
                  </a:solidFill>
                  <a:round/>
                  <a:headEnd/>
                  <a:tailEnd/>
                </a:ln>
                <a:solidFill>
                  <a:srgbClr val="FFFF00"/>
                </a:solidFill>
                <a:effectLst>
                  <a:outerShdw blurRad="38100" dist="38100" dir="2700000" algn="tl">
                    <a:srgbClr val="000000">
                      <a:alpha val="43137"/>
                    </a:srgbClr>
                  </a:outerShdw>
                </a:effectLst>
                <a:latin typeface="Times New Roman"/>
                <a:cs typeface="Times New Roman"/>
              </a:rPr>
              <a:t> </a:t>
            </a:r>
            <a:r>
              <a:rPr lang="en-US" b="1" kern="10" dirty="0" err="1" smtClean="0">
                <a:ln w="12700">
                  <a:solidFill>
                    <a:srgbClr val="000000"/>
                  </a:solidFill>
                  <a:round/>
                  <a:headEnd/>
                  <a:tailEnd/>
                </a:ln>
                <a:solidFill>
                  <a:srgbClr val="FFFF00"/>
                </a:solidFill>
                <a:effectLst>
                  <a:outerShdw blurRad="38100" dist="38100" dir="2700000" algn="tl">
                    <a:srgbClr val="000000">
                      <a:alpha val="43137"/>
                    </a:srgbClr>
                  </a:outerShdw>
                </a:effectLst>
                <a:latin typeface="Times New Roman"/>
                <a:cs typeface="Times New Roman"/>
              </a:rPr>
              <a:t>HỌC</a:t>
            </a:r>
            <a:r>
              <a:rPr lang="en-US" b="1" kern="10" dirty="0" smtClean="0">
                <a:ln w="12700">
                  <a:solidFill>
                    <a:srgbClr val="000000"/>
                  </a:solidFill>
                  <a:round/>
                  <a:headEnd/>
                  <a:tailEnd/>
                </a:ln>
                <a:solidFill>
                  <a:srgbClr val="FFFF00"/>
                </a:solidFill>
                <a:effectLst>
                  <a:outerShdw blurRad="38100" dist="38100" dir="2700000" algn="tl">
                    <a:srgbClr val="000000">
                      <a:alpha val="43137"/>
                    </a:srgbClr>
                  </a:outerShdw>
                </a:effectLst>
                <a:latin typeface="Times New Roman"/>
                <a:cs typeface="Times New Roman"/>
              </a:rPr>
              <a:t> </a:t>
            </a:r>
            <a:r>
              <a:rPr lang="en-US" b="1" kern="10" dirty="0" err="1" smtClean="0">
                <a:ln w="12700">
                  <a:solidFill>
                    <a:srgbClr val="000000"/>
                  </a:solidFill>
                  <a:round/>
                  <a:headEnd/>
                  <a:tailEnd/>
                </a:ln>
                <a:solidFill>
                  <a:srgbClr val="FFFF00"/>
                </a:solidFill>
                <a:effectLst>
                  <a:outerShdw blurRad="38100" dist="38100" dir="2700000" algn="tl">
                    <a:srgbClr val="000000">
                      <a:alpha val="43137"/>
                    </a:srgbClr>
                  </a:outerShdw>
                </a:effectLst>
                <a:latin typeface="Times New Roman"/>
                <a:cs typeface="Times New Roman"/>
              </a:rPr>
              <a:t>HÔM</a:t>
            </a:r>
            <a:r>
              <a:rPr lang="en-US" b="1" kern="10" dirty="0" smtClean="0">
                <a:ln w="12700">
                  <a:solidFill>
                    <a:srgbClr val="000000"/>
                  </a:solidFill>
                  <a:round/>
                  <a:headEnd/>
                  <a:tailEnd/>
                </a:ln>
                <a:solidFill>
                  <a:srgbClr val="FFFF00"/>
                </a:solidFill>
                <a:effectLst>
                  <a:outerShdw blurRad="38100" dist="38100" dir="2700000" algn="tl">
                    <a:srgbClr val="000000">
                      <a:alpha val="43137"/>
                    </a:srgbClr>
                  </a:outerShdw>
                </a:effectLst>
                <a:latin typeface="Times New Roman"/>
                <a:cs typeface="Times New Roman"/>
              </a:rPr>
              <a:t> NAY</a:t>
            </a:r>
          </a:p>
        </p:txBody>
      </p:sp>
      <p:sp>
        <p:nvSpPr>
          <p:cNvPr id="4" name="Rectangle 3"/>
          <p:cNvSpPr/>
          <p:nvPr/>
        </p:nvSpPr>
        <p:spPr>
          <a:xfrm>
            <a:off x="2209800" y="3962400"/>
            <a:ext cx="5269392" cy="1015663"/>
          </a:xfrm>
          <a:prstGeom prst="rect">
            <a:avLst/>
          </a:prstGeom>
        </p:spPr>
        <p:txBody>
          <a:bodyPr wrap="none">
            <a:spAutoFit/>
          </a:bodyPr>
          <a:lstStyle/>
          <a:p>
            <a:pPr lvl="0" algn="ctr" eaLnBrk="0" fontAlgn="base" hangingPunct="0">
              <a:spcBef>
                <a:spcPct val="0"/>
              </a:spcBef>
              <a:spcAft>
                <a:spcPct val="0"/>
              </a:spcAft>
              <a:buClrTx/>
              <a:buNone/>
              <a:defRPr/>
            </a:pPr>
            <a:r>
              <a:rPr lang="vi-VN" altLang="en-US" sz="6000" b="1" kern="0" dirty="0" smtClean="0">
                <a:latin typeface="+mj-lt"/>
              </a:rPr>
              <a:t>MÔN</a:t>
            </a:r>
            <a:r>
              <a:rPr lang="en-US" altLang="en-US" sz="6000" b="1" kern="0" dirty="0" smtClean="0">
                <a:latin typeface="+mj-lt"/>
              </a:rPr>
              <a:t>:</a:t>
            </a:r>
            <a:r>
              <a:rPr lang="vi-VN" altLang="en-US" sz="6000" b="1" kern="0" dirty="0" smtClean="0">
                <a:latin typeface="+mj-lt"/>
              </a:rPr>
              <a:t>TOÁN </a:t>
            </a:r>
            <a:r>
              <a:rPr lang="vi-VN" altLang="en-US" sz="6000" b="1" kern="0" dirty="0" smtClean="0">
                <a:latin typeface="Times New Roman" panose="02020603050405020304" pitchFamily="18" charset="0"/>
              </a:rPr>
              <a:t>6</a:t>
            </a:r>
            <a:r>
              <a:rPr lang="vi-VN" altLang="en-US" sz="6000" b="1" kern="0" dirty="0" smtClean="0">
                <a:latin typeface="+mj-lt"/>
              </a:rPr>
              <a:t> </a:t>
            </a:r>
            <a:endParaRPr lang="en-US" altLang="en-US" sz="6000" b="1" kern="0" dirty="0" smtClean="0">
              <a:latin typeface="+mj-lt"/>
            </a:endParaRPr>
          </a:p>
        </p:txBody>
      </p:sp>
    </p:spTree>
    <p:extLst>
      <p:ext uri="{BB962C8B-B14F-4D97-AF65-F5344CB8AC3E}">
        <p14:creationId xmlns:p14="http://schemas.microsoft.com/office/powerpoint/2010/main" val="216260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2000"/>
                            </p:stCondLst>
                            <p:childTnLst>
                              <p:par>
                                <p:cTn id="9" presetID="5" presetClass="entr" presetSubtype="10" fill="hold" grpId="1"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par>
                          <p:cTn id="12" fill="hold">
                            <p:stCondLst>
                              <p:cond delay="2500"/>
                            </p:stCondLst>
                            <p:childTnLst>
                              <p:par>
                                <p:cTn id="13" presetID="20" presetClass="entr" presetSubtype="0" fill="hold" grpId="2"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edge">
                                      <p:cBhvr>
                                        <p:cTn id="15" dur="2000"/>
                                        <p:tgtEl>
                                          <p:spTgt spid="3"/>
                                        </p:tgtEl>
                                      </p:cBhvr>
                                    </p:animEffect>
                                  </p:childTnLst>
                                </p:cTn>
                              </p:par>
                            </p:childTnLst>
                          </p:cTn>
                        </p:par>
                        <p:par>
                          <p:cTn id="16" fill="hold">
                            <p:stCondLst>
                              <p:cond delay="4500"/>
                            </p:stCondLst>
                            <p:childTnLst>
                              <p:par>
                                <p:cTn id="17" presetID="24" presetClass="entr" presetSubtype="0" fill="hold" grpId="3" nodeType="afterEffect">
                                  <p:stCondLst>
                                    <p:cond delay="0"/>
                                  </p:stCondLst>
                                  <p:childTnLst>
                                    <p:set>
                                      <p:cBhvr>
                                        <p:cTn id="18" dur="1" fill="hold">
                                          <p:stCondLst>
                                            <p:cond delay="0"/>
                                          </p:stCondLst>
                                        </p:cTn>
                                        <p:tgtEl>
                                          <p:spTgt spid="3"/>
                                        </p:tgtEl>
                                        <p:attrNameLst>
                                          <p:attrName>style.visibility</p:attrName>
                                        </p:attrNameLst>
                                      </p:cBhvr>
                                      <p:to>
                                        <p:strVal val="visible"/>
                                      </p:to>
                                    </p:set>
                                    <p:anim to="" calcmode="lin" valueType="num">
                                      <p:cBhvr>
                                        <p:cTn id="19" dur="1" fill="hold"/>
                                        <p:tgtEl>
                                          <p:spTgt spid="3"/>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15926" y="33048"/>
            <a:ext cx="862737" cy="523220"/>
          </a:xfrm>
          <a:prstGeom prst="rect">
            <a:avLst/>
          </a:prstGeom>
        </p:spPr>
        <p:txBody>
          <a:bodyPr wrap="none">
            <a:spAutoFit/>
          </a:bodyPr>
          <a:lstStyle/>
          <a:p>
            <a:r>
              <a:rPr lang="en-US" sz="2800" b="1" dirty="0" err="1">
                <a:solidFill>
                  <a:srgbClr val="008000"/>
                </a:solidFill>
                <a:latin typeface="Times New Roman" pitchFamily="18" charset="0"/>
                <a:cs typeface="Times New Roman" pitchFamily="18" charset="0"/>
              </a:rPr>
              <a:t>giải</a:t>
            </a:r>
            <a:r>
              <a:rPr lang="en-US" sz="2800" b="1" dirty="0">
                <a:solidFill>
                  <a:srgbClr val="008000"/>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5" name="Rectangle 1"/>
          <p:cNvSpPr>
            <a:spLocks noChangeArrowheads="1"/>
          </p:cNvSpPr>
          <p:nvPr/>
        </p:nvSpPr>
        <p:spPr bwMode="auto">
          <a:xfrm>
            <a:off x="2" y="515137"/>
            <a:ext cx="5105885"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Thực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tiễn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các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hình</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ảnh</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của</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góc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Open Sans"/>
                <a:cs typeface="Arial" pitchFamily="34" charset="0"/>
              </a:rPr>
              <a:t>  </a:t>
            </a:r>
            <a:endParaRPr kumimoji="0" lang="en-US" sz="9300" b="0" i="0" u="none" strike="noStrike" cap="none" normalizeH="0" baseline="0" dirty="0" smtClean="0">
              <a:ln>
                <a:noFill/>
              </a:ln>
              <a:solidFill>
                <a:srgbClr val="000000"/>
              </a:solidFill>
              <a:effectLst/>
              <a:latin typeface="Open Sans"/>
              <a:cs typeface="Arial" pitchFamily="34" charset="0"/>
            </a:endParaRPr>
          </a:p>
        </p:txBody>
      </p:sp>
      <p:pic>
        <p:nvPicPr>
          <p:cNvPr id="6146" name="Picture 2" descr="Vận dụng 1 trang 59 Toán lớp 6 Tập 2 | Kết nối tri thức Giải Toán lớp 6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2" y="351808"/>
            <a:ext cx="2733675" cy="14859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887" y="1837712"/>
            <a:ext cx="9133114" cy="954107"/>
          </a:xfrm>
          <a:prstGeom prst="rect">
            <a:avLst/>
          </a:prstGeom>
        </p:spPr>
        <p:txBody>
          <a:bodyPr wrap="square">
            <a:spAutoFit/>
          </a:bodyPr>
          <a:lstStyle/>
          <a:p>
            <a:r>
              <a:rPr lang="en-US" sz="2800" dirty="0" smtClean="0">
                <a:solidFill>
                  <a:srgbClr val="000000"/>
                </a:solidFill>
                <a:latin typeface="+mj-lt"/>
              </a:rPr>
              <a:t>+ </a:t>
            </a:r>
            <a:r>
              <a:rPr lang="vi-VN" sz="2800" dirty="0" smtClean="0">
                <a:solidFill>
                  <a:srgbClr val="000000"/>
                </a:solidFill>
                <a:latin typeface="+mj-lt"/>
              </a:rPr>
              <a:t>Hình </a:t>
            </a:r>
            <a:r>
              <a:rPr lang="vi-VN" sz="2800" dirty="0">
                <a:solidFill>
                  <a:srgbClr val="000000"/>
                </a:solidFill>
                <a:latin typeface="+mj-lt"/>
              </a:rPr>
              <a:t>ảnh trên thì cạnh của góc là hai đường thẳng viền của mái nhà, đỉnh là giao điểm của hai đường viền của mái nhà.</a:t>
            </a:r>
            <a:endParaRPr lang="en-US" sz="2800" dirty="0">
              <a:latin typeface="+mj-lt"/>
            </a:endParaRPr>
          </a:p>
        </p:txBody>
      </p:sp>
      <p:pic>
        <p:nvPicPr>
          <p:cNvPr id="6148" name="Picture 4" descr="Vận dụng 1 trang 59 Toán lớp 6 Tập 2 | Kết nối tri thức Giải Toán lớp 6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6" y="2895600"/>
            <a:ext cx="1679275"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86000" y="2828839"/>
            <a:ext cx="6781800" cy="1508105"/>
          </a:xfrm>
          <a:prstGeom prst="rect">
            <a:avLst/>
          </a:prstGeom>
        </p:spPr>
        <p:txBody>
          <a:bodyPr wrap="square">
            <a:spAutoFit/>
          </a:bodyPr>
          <a:lstStyle/>
          <a:p>
            <a:r>
              <a:rPr lang="vi-VN" sz="2800" dirty="0" smtClean="0">
                <a:solidFill>
                  <a:srgbClr val="000000"/>
                </a:solidFill>
                <a:latin typeface="+mj-lt"/>
              </a:rPr>
              <a:t>+ </a:t>
            </a:r>
            <a:r>
              <a:rPr lang="vi-VN" sz="2800" dirty="0">
                <a:solidFill>
                  <a:srgbClr val="000000"/>
                </a:solidFill>
                <a:latin typeface="+mj-lt"/>
              </a:rPr>
              <a:t>Hình ảnh trên thì cạnh của góc là kim dài và kim phút, đỉnh là tâm của đồng hồ.</a:t>
            </a:r>
          </a:p>
          <a:p>
            <a:r>
              <a:rPr lang="vi-VN" dirty="0"/>
              <a:t/>
            </a:r>
            <a:br>
              <a:rPr lang="vi-VN" dirty="0"/>
            </a:br>
            <a:endParaRPr lang="en-US" dirty="0"/>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8862" y="3844145"/>
            <a:ext cx="2624138" cy="2133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66461" y="4911106"/>
            <a:ext cx="5700940" cy="1384995"/>
          </a:xfrm>
          <a:prstGeom prst="rect">
            <a:avLst/>
          </a:prstGeom>
        </p:spPr>
        <p:txBody>
          <a:bodyPr wrap="square">
            <a:spAutoFit/>
          </a:bodyPr>
          <a:lstStyle/>
          <a:p>
            <a:r>
              <a:rPr lang="vi-VN" sz="2800" dirty="0">
                <a:solidFill>
                  <a:srgbClr val="000000"/>
                </a:solidFill>
                <a:latin typeface="+mj-lt"/>
              </a:rPr>
              <a:t>+) Hình ảnh trên là Chiếc kéo hai lưỡi kéo là cạnh của góc, trụ của kéo là đỉnh của góc.</a:t>
            </a:r>
            <a:endParaRPr lang="en-US" sz="2800" dirty="0">
              <a:latin typeface="+mj-lt"/>
            </a:endParaRPr>
          </a:p>
        </p:txBody>
      </p:sp>
    </p:spTree>
    <p:extLst>
      <p:ext uri="{BB962C8B-B14F-4D97-AF65-F5344CB8AC3E}">
        <p14:creationId xmlns:p14="http://schemas.microsoft.com/office/powerpoint/2010/main" val="70381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wipe(down)">
                                      <p:cBhvr>
                                        <p:cTn id="21" dur="500"/>
                                        <p:tgtEl>
                                          <p:spTgt spid="614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barn(inVertical)">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148"/>
                                        </p:tgtEl>
                                        <p:attrNameLst>
                                          <p:attrName>style.visibility</p:attrName>
                                        </p:attrNameLst>
                                      </p:cBhvr>
                                      <p:to>
                                        <p:strVal val="visible"/>
                                      </p:to>
                                    </p:set>
                                    <p:animEffect transition="in" filter="circle(in)">
                                      <p:cBhvr>
                                        <p:cTn id="31" dur="2000"/>
                                        <p:tgtEl>
                                          <p:spTgt spid="6148"/>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wheel(1)">
                                      <p:cBhvr>
                                        <p:cTn id="36" dur="20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6149"/>
                                        </p:tgtEl>
                                        <p:attrNameLst>
                                          <p:attrName>style.visibility</p:attrName>
                                        </p:attrNameLst>
                                      </p:cBhvr>
                                      <p:to>
                                        <p:strVal val="visible"/>
                                      </p:to>
                                    </p:set>
                                    <p:animEffect transition="in" filter="wheel(1)">
                                      <p:cBhvr>
                                        <p:cTn id="41" dur="2000"/>
                                        <p:tgtEl>
                                          <p:spTgt spid="614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randombar(horizontal)">
                                      <p:cBhvr>
                                        <p:cTn id="4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ổng hợp 600 Background ppt pink cute Miễn phí, đẹp mắ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773" y="90341"/>
            <a:ext cx="8301317"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2. </a:t>
            </a:r>
            <a:r>
              <a:rPr lang="en-US" sz="3200" b="1" dirty="0" err="1" smtClean="0">
                <a:latin typeface="Times New Roman" panose="02020603050405020304" pitchFamily="18" charset="0"/>
                <a:cs typeface="Times New Roman" panose="02020603050405020304" pitchFamily="18" charset="0"/>
              </a:rPr>
              <a:t>Điểm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của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góc</a:t>
            </a:r>
            <a:endParaRPr lang="en-US" sz="3200" b="1" dirty="0">
              <a:latin typeface="Times New Roman" panose="02020603050405020304" pitchFamily="18" charset="0"/>
              <a:cs typeface="Times New Roman" panose="02020603050405020304" pitchFamily="18" charset="0"/>
            </a:endParaRPr>
          </a:p>
        </p:txBody>
      </p:sp>
      <p:sp>
        <p:nvSpPr>
          <p:cNvPr id="2" name="Rectangle 1"/>
          <p:cNvSpPr/>
          <p:nvPr/>
        </p:nvSpPr>
        <p:spPr>
          <a:xfrm>
            <a:off x="90289" y="609600"/>
            <a:ext cx="966931" cy="523220"/>
          </a:xfrm>
          <a:prstGeom prst="rect">
            <a:avLst/>
          </a:prstGeom>
        </p:spPr>
        <p:txBody>
          <a:bodyPr wrap="none">
            <a:spAutoFit/>
          </a:bodyPr>
          <a:lstStyle/>
          <a:p>
            <a:r>
              <a:rPr lang="vi-VN" sz="2800" b="1" dirty="0" smtClean="0">
                <a:solidFill>
                  <a:srgbClr val="FF0000"/>
                </a:solidFill>
                <a:latin typeface="+mj-lt"/>
              </a:rPr>
              <a:t>H</a:t>
            </a:r>
            <a:r>
              <a:rPr lang="en-US" sz="2800" b="1" dirty="0">
                <a:solidFill>
                  <a:srgbClr val="FF0000"/>
                </a:solidFill>
                <a:latin typeface="Times New Roman" pitchFamily="18" charset="0"/>
                <a:cs typeface="Times New Roman" pitchFamily="18" charset="0"/>
              </a:rPr>
              <a:t>Đ</a:t>
            </a:r>
            <a:r>
              <a:rPr lang="vi-VN" sz="2800" b="1" dirty="0" smtClean="0">
                <a:solidFill>
                  <a:srgbClr val="FF0000"/>
                </a:solidFill>
                <a:latin typeface="+mj-lt"/>
              </a:rPr>
              <a:t>1</a:t>
            </a:r>
            <a:r>
              <a:rPr lang="vi-VN" b="1" dirty="0">
                <a:solidFill>
                  <a:srgbClr val="008000"/>
                </a:solidFill>
                <a:latin typeface="Open Sans"/>
              </a:rPr>
              <a:t> </a:t>
            </a:r>
            <a:endParaRPr lang="en-US" dirty="0"/>
          </a:p>
        </p:txBody>
      </p:sp>
      <p:sp>
        <p:nvSpPr>
          <p:cNvPr id="6" name="Rectangle 5"/>
          <p:cNvSpPr/>
          <p:nvPr/>
        </p:nvSpPr>
        <p:spPr>
          <a:xfrm>
            <a:off x="990600" y="609602"/>
            <a:ext cx="8153400" cy="954107"/>
          </a:xfrm>
          <a:prstGeom prst="rect">
            <a:avLst/>
          </a:prstGeom>
        </p:spPr>
        <p:txBody>
          <a:bodyPr wrap="square">
            <a:spAutoFit/>
          </a:bodyPr>
          <a:lstStyle/>
          <a:p>
            <a:r>
              <a:rPr lang="en-US" sz="2800" b="1" dirty="0" err="1">
                <a:solidFill>
                  <a:srgbClr val="000000"/>
                </a:solidFill>
                <a:latin typeface="Times New Roman" pitchFamily="18" charset="0"/>
                <a:cs typeface="Times New Roman" pitchFamily="18" charset="0"/>
              </a:rPr>
              <a:t>Quan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sát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Hình</a:t>
            </a:r>
            <a:r>
              <a:rPr lang="en-US" sz="2800" b="1" dirty="0">
                <a:solidFill>
                  <a:srgbClr val="000000"/>
                </a:solidFill>
                <a:latin typeface="Times New Roman" pitchFamily="18" charset="0"/>
                <a:cs typeface="Times New Roman" pitchFamily="18" charset="0"/>
              </a:rPr>
              <a:t> 8.42 </a:t>
            </a:r>
            <a:r>
              <a:rPr lang="en-US" sz="2800" b="1" dirty="0" err="1">
                <a:solidFill>
                  <a:srgbClr val="000000"/>
                </a:solidFill>
                <a:latin typeface="Times New Roman" pitchFamily="18" charset="0"/>
                <a:cs typeface="Times New Roman" pitchFamily="18" charset="0"/>
              </a:rPr>
              <a:t>và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cho</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biết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cầu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thủ</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nào</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nằm</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trong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góc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sút</a:t>
            </a:r>
            <a:r>
              <a:rPr lang="en-US" sz="2800" b="1" dirty="0">
                <a:solidFill>
                  <a:srgbClr val="000000"/>
                </a:solidFill>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7" name="Rectangle 6"/>
          <p:cNvSpPr/>
          <p:nvPr/>
        </p:nvSpPr>
        <p:spPr>
          <a:xfrm>
            <a:off x="381000" y="5334000"/>
            <a:ext cx="6449138" cy="523220"/>
          </a:xfrm>
          <a:prstGeom prst="rect">
            <a:avLst/>
          </a:prstGeom>
        </p:spPr>
        <p:txBody>
          <a:bodyPr wrap="none">
            <a:spAutoFit/>
          </a:bodyPr>
          <a:lstStyle/>
          <a:p>
            <a:r>
              <a:rPr lang="en-US" sz="2800" b="1" dirty="0" err="1">
                <a:solidFill>
                  <a:srgbClr val="000000"/>
                </a:solidFill>
                <a:latin typeface="Times New Roman" pitchFamily="18" charset="0"/>
                <a:cs typeface="Times New Roman" pitchFamily="18" charset="0"/>
              </a:rPr>
              <a:t>Cầu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thủ</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mang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áo</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số</a:t>
            </a:r>
            <a:r>
              <a:rPr lang="en-US" sz="2800" b="1" dirty="0">
                <a:solidFill>
                  <a:srgbClr val="000000"/>
                </a:solidFill>
                <a:latin typeface="Times New Roman" pitchFamily="18" charset="0"/>
                <a:cs typeface="Times New Roman" pitchFamily="18" charset="0"/>
              </a:rPr>
              <a:t> </a:t>
            </a:r>
            <a:r>
              <a:rPr lang="en-US" sz="2800" b="1" dirty="0" smtClean="0">
                <a:solidFill>
                  <a:srgbClr val="000000"/>
                </a:solidFill>
                <a:latin typeface="Times New Roman" pitchFamily="18" charset="0"/>
                <a:cs typeface="Times New Roman" pitchFamily="18" charset="0"/>
              </a:rPr>
              <a:t>5 </a:t>
            </a:r>
            <a:r>
              <a:rPr lang="en-US" sz="2800" b="1" dirty="0" err="1">
                <a:solidFill>
                  <a:srgbClr val="000000"/>
                </a:solidFill>
                <a:latin typeface="Times New Roman" pitchFamily="18" charset="0"/>
                <a:cs typeface="Times New Roman" pitchFamily="18" charset="0"/>
              </a:rPr>
              <a:t>nằm</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trong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góc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sút</a:t>
            </a:r>
            <a:r>
              <a:rPr lang="en-US" sz="2800" b="1" dirty="0">
                <a:solidFill>
                  <a:srgbClr val="000000"/>
                </a:solidFill>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pic>
        <p:nvPicPr>
          <p:cNvPr id="10" name="Picture 9"/>
          <p:cNvPicPr>
            <a:picLocks noChangeAspect="1"/>
          </p:cNvPicPr>
          <p:nvPr/>
        </p:nvPicPr>
        <p:blipFill>
          <a:blip r:embed="rId3"/>
          <a:stretch>
            <a:fillRect/>
          </a:stretch>
        </p:blipFill>
        <p:spPr>
          <a:xfrm>
            <a:off x="573753" y="1698367"/>
            <a:ext cx="8341649" cy="3461266"/>
          </a:xfrm>
          <a:prstGeom prst="rect">
            <a:avLst/>
          </a:prstGeom>
        </p:spPr>
      </p:pic>
    </p:spTree>
    <p:extLst>
      <p:ext uri="{BB962C8B-B14F-4D97-AF65-F5344CB8AC3E}">
        <p14:creationId xmlns:p14="http://schemas.microsoft.com/office/powerpoint/2010/main" val="216260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circle(in)">
                                      <p:cBhvr>
                                        <p:cTn id="19" dur="2000"/>
                                        <p:tgtEl>
                                          <p:spTgt spid="6">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2" y="76200"/>
            <a:ext cx="902811" cy="523220"/>
          </a:xfrm>
          <a:prstGeom prst="rect">
            <a:avLst/>
          </a:prstGeom>
        </p:spPr>
        <p:txBody>
          <a:bodyPr wrap="none">
            <a:spAutoFit/>
          </a:bodyPr>
          <a:lstStyle/>
          <a:p>
            <a:r>
              <a:rPr lang="vi-VN" sz="2800" b="1" dirty="0" smtClean="0">
                <a:latin typeface="+mj-lt"/>
              </a:rPr>
              <a:t>H</a:t>
            </a:r>
            <a:r>
              <a:rPr lang="en-US" sz="2800" b="1" dirty="0" smtClean="0">
                <a:latin typeface="Times New Roman" pitchFamily="18" charset="0"/>
                <a:cs typeface="Times New Roman" pitchFamily="18" charset="0"/>
              </a:rPr>
              <a:t>Đ</a:t>
            </a:r>
            <a:r>
              <a:rPr lang="vi-VN" sz="2800" b="1" dirty="0" smtClean="0">
                <a:latin typeface="+mj-lt"/>
              </a:rPr>
              <a:t>2</a:t>
            </a:r>
            <a:endParaRPr lang="en-US" sz="2800" dirty="0">
              <a:latin typeface="+mj-lt"/>
            </a:endParaRPr>
          </a:p>
        </p:txBody>
      </p:sp>
      <p:sp>
        <p:nvSpPr>
          <p:cNvPr id="5" name="Rectangle 4"/>
          <p:cNvSpPr/>
          <p:nvPr/>
        </p:nvSpPr>
        <p:spPr>
          <a:xfrm>
            <a:off x="1066097" y="76202"/>
            <a:ext cx="8001703" cy="2246769"/>
          </a:xfrm>
          <a:prstGeom prst="rect">
            <a:avLst/>
          </a:prstGeom>
        </p:spPr>
        <p:txBody>
          <a:bodyPr wrap="square">
            <a:spAutoFit/>
          </a:bodyPr>
          <a:lstStyle/>
          <a:p>
            <a:r>
              <a:rPr lang="vi-VN" sz="2800" dirty="0">
                <a:latin typeface="+mj-lt"/>
              </a:rPr>
              <a:t>Trên tờ giấy màu A4, em xác định hai điểm M, N rồi dùng kéo cắt rời một góc từ tờ giấy như hình bên. Em hãy cho biết trong hai điểm M, N:</a:t>
            </a:r>
          </a:p>
          <a:p>
            <a:r>
              <a:rPr lang="vi-VN" sz="2800" dirty="0">
                <a:latin typeface="+mj-lt"/>
              </a:rPr>
              <a:t>a) Điểm nào nằm trong góc vừa cắt rời?</a:t>
            </a:r>
          </a:p>
          <a:p>
            <a:r>
              <a:rPr lang="vi-VN" sz="2800" dirty="0">
                <a:latin typeface="+mj-lt"/>
              </a:rPr>
              <a:t>b) Điểm nào không nằm trong góc đó?</a:t>
            </a:r>
            <a:endParaRPr lang="vi-VN" sz="2800" b="0" i="0" dirty="0">
              <a:effectLst/>
              <a:latin typeface="+mj-lt"/>
            </a:endParaRPr>
          </a:p>
        </p:txBody>
      </p:sp>
      <p:pic>
        <p:nvPicPr>
          <p:cNvPr id="8194" name="Picture 2" descr="Hoạt động 2 trang 59 Toán lớp 6 Tập 2 | Kết nối tri thức Giải Toán lớp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07" y="2337308"/>
            <a:ext cx="2095500" cy="28860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90801" y="2452027"/>
            <a:ext cx="6476999" cy="954107"/>
          </a:xfrm>
          <a:prstGeom prst="rect">
            <a:avLst/>
          </a:prstGeom>
        </p:spPr>
        <p:txBody>
          <a:bodyPr wrap="square">
            <a:spAutoFit/>
          </a:bodyPr>
          <a:lstStyle/>
          <a:p>
            <a:r>
              <a:rPr lang="vi-VN" sz="2800" dirty="0">
                <a:solidFill>
                  <a:srgbClr val="FF0000"/>
                </a:solidFill>
                <a:latin typeface="+mj-lt"/>
              </a:rPr>
              <a:t>Khi cắt rời một góc như tờ giấy ở hình bên ta còn:</a:t>
            </a:r>
            <a:endParaRPr lang="en-US" sz="2800" dirty="0">
              <a:solidFill>
                <a:srgbClr val="FF0000"/>
              </a:solidFill>
              <a:latin typeface="+mj-lt"/>
            </a:endParaRPr>
          </a:p>
        </p:txBody>
      </p:sp>
      <p:pic>
        <p:nvPicPr>
          <p:cNvPr id="8196" name="Picture 4" descr="Hoạt động 2 trang 59 Toán lớp 6 Tập 2 | Kết nối tri thức Giải Toán lớp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29080"/>
            <a:ext cx="2362200" cy="29723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14400" y="5334004"/>
            <a:ext cx="7848600" cy="954107"/>
          </a:xfrm>
          <a:prstGeom prst="rect">
            <a:avLst/>
          </a:prstGeom>
        </p:spPr>
        <p:txBody>
          <a:bodyPr wrap="square">
            <a:spAutoFit/>
          </a:bodyPr>
          <a:lstStyle/>
          <a:p>
            <a:r>
              <a:rPr lang="en-US" sz="2800" dirty="0">
                <a:solidFill>
                  <a:srgbClr val="000000"/>
                </a:solidFill>
                <a:latin typeface="Times New Roman" pitchFamily="18" charset="0"/>
                <a:cs typeface="Times New Roman" pitchFamily="18" charset="0"/>
              </a:rPr>
              <a:t>a. </a:t>
            </a:r>
            <a:r>
              <a:rPr lang="en-US" sz="2800" dirty="0" err="1">
                <a:solidFill>
                  <a:srgbClr val="000000"/>
                </a:solidFill>
                <a:latin typeface="Times New Roman" pitchFamily="18" charset="0"/>
                <a:cs typeface="Times New Roman" pitchFamily="18" charset="0"/>
              </a:rPr>
              <a:t>Điểm</a:t>
            </a:r>
            <a:r>
              <a:rPr lang="en-US" sz="2800" dirty="0">
                <a:solidFill>
                  <a:srgbClr val="000000"/>
                </a:solidFill>
                <a:latin typeface="Times New Roman" pitchFamily="18" charset="0"/>
                <a:cs typeface="Times New Roman" pitchFamily="18" charset="0"/>
              </a:rPr>
              <a:t> M </a:t>
            </a:r>
            <a:r>
              <a:rPr lang="en-US" sz="2800" dirty="0" err="1">
                <a:solidFill>
                  <a:srgbClr val="000000"/>
                </a:solidFill>
                <a:latin typeface="Times New Roman" pitchFamily="18" charset="0"/>
                <a:cs typeface="Times New Roman" pitchFamily="18" charset="0"/>
              </a:rPr>
              <a:t>nằm</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trong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góc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vừa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cắt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rời</a:t>
            </a:r>
            <a:endParaRPr lang="en-US" sz="2800" dirty="0">
              <a:solidFill>
                <a:srgbClr val="000000"/>
              </a:solidFill>
              <a:latin typeface="Times New Roman" pitchFamily="18" charset="0"/>
              <a:cs typeface="Times New Roman" pitchFamily="18" charset="0"/>
            </a:endParaRPr>
          </a:p>
          <a:p>
            <a:r>
              <a:rPr lang="en-US" sz="2800" dirty="0">
                <a:solidFill>
                  <a:srgbClr val="000000"/>
                </a:solidFill>
                <a:latin typeface="Times New Roman" pitchFamily="18" charset="0"/>
                <a:cs typeface="Times New Roman" pitchFamily="18" charset="0"/>
              </a:rPr>
              <a:t>b. </a:t>
            </a:r>
            <a:r>
              <a:rPr lang="en-US" sz="2800" dirty="0" err="1">
                <a:solidFill>
                  <a:srgbClr val="000000"/>
                </a:solidFill>
                <a:latin typeface="Times New Roman" pitchFamily="18" charset="0"/>
                <a:cs typeface="Times New Roman" pitchFamily="18" charset="0"/>
              </a:rPr>
              <a:t>Điểm</a:t>
            </a:r>
            <a:r>
              <a:rPr lang="en-US" sz="2800" dirty="0">
                <a:solidFill>
                  <a:srgbClr val="000000"/>
                </a:solidFill>
                <a:latin typeface="Times New Roman" pitchFamily="18" charset="0"/>
                <a:cs typeface="Times New Roman" pitchFamily="18" charset="0"/>
              </a:rPr>
              <a:t> N </a:t>
            </a:r>
            <a:r>
              <a:rPr lang="en-US" sz="2800" dirty="0" err="1">
                <a:solidFill>
                  <a:srgbClr val="000000"/>
                </a:solidFill>
                <a:latin typeface="Times New Roman" pitchFamily="18" charset="0"/>
                <a:cs typeface="Times New Roman" pitchFamily="18" charset="0"/>
              </a:rPr>
              <a:t>không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nằm</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trong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góc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vừa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cắt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rời</a:t>
            </a:r>
            <a:endParaRPr lang="en-US" sz="2800" b="0" i="0" dirty="0">
              <a:solidFill>
                <a:srgbClr val="00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03968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wipe(down)">
                                      <p:cBhvr>
                                        <p:cTn id="25" dur="500"/>
                                        <p:tgtEl>
                                          <p:spTgt spid="819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down)">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8196"/>
                                        </p:tgtEl>
                                        <p:attrNameLst>
                                          <p:attrName>style.visibility</p:attrName>
                                        </p:attrNameLst>
                                      </p:cBhvr>
                                      <p:to>
                                        <p:strVal val="visible"/>
                                      </p:to>
                                    </p:set>
                                    <p:anim calcmode="lin" valueType="num">
                                      <p:cBhvr>
                                        <p:cTn id="35" dur="1000" fill="hold"/>
                                        <p:tgtEl>
                                          <p:spTgt spid="8196"/>
                                        </p:tgtEl>
                                        <p:attrNameLst>
                                          <p:attrName>ppt_w</p:attrName>
                                        </p:attrNameLst>
                                      </p:cBhvr>
                                      <p:tavLst>
                                        <p:tav tm="0">
                                          <p:val>
                                            <p:fltVal val="0"/>
                                          </p:val>
                                        </p:tav>
                                        <p:tav tm="100000">
                                          <p:val>
                                            <p:strVal val="#ppt_w"/>
                                          </p:val>
                                        </p:tav>
                                      </p:tavLst>
                                    </p:anim>
                                    <p:anim calcmode="lin" valueType="num">
                                      <p:cBhvr>
                                        <p:cTn id="36" dur="1000" fill="hold"/>
                                        <p:tgtEl>
                                          <p:spTgt spid="8196"/>
                                        </p:tgtEl>
                                        <p:attrNameLst>
                                          <p:attrName>ppt_h</p:attrName>
                                        </p:attrNameLst>
                                      </p:cBhvr>
                                      <p:tavLst>
                                        <p:tav tm="0">
                                          <p:val>
                                            <p:fltVal val="0"/>
                                          </p:val>
                                        </p:tav>
                                        <p:tav tm="100000">
                                          <p:val>
                                            <p:strVal val="#ppt_h"/>
                                          </p:val>
                                        </p:tav>
                                      </p:tavLst>
                                    </p:anim>
                                    <p:anim calcmode="lin" valueType="num">
                                      <p:cBhvr>
                                        <p:cTn id="37" dur="1000" fill="hold"/>
                                        <p:tgtEl>
                                          <p:spTgt spid="8196"/>
                                        </p:tgtEl>
                                        <p:attrNameLst>
                                          <p:attrName>style.rotation</p:attrName>
                                        </p:attrNameLst>
                                      </p:cBhvr>
                                      <p:tavLst>
                                        <p:tav tm="0">
                                          <p:val>
                                            <p:fltVal val="90"/>
                                          </p:val>
                                        </p:tav>
                                        <p:tav tm="100000">
                                          <p:val>
                                            <p:fltVal val="0"/>
                                          </p:val>
                                        </p:tav>
                                      </p:tavLst>
                                    </p:anim>
                                    <p:animEffect transition="in" filter="fade">
                                      <p:cBhvr>
                                        <p:cTn id="38" dur="1000"/>
                                        <p:tgtEl>
                                          <p:spTgt spid="8196"/>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circle(in)">
                                      <p:cBhvr>
                                        <p:cTn id="43"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2" y="152400"/>
            <a:ext cx="2704587" cy="523220"/>
          </a:xfrm>
          <a:prstGeom prst="rect">
            <a:avLst/>
          </a:prstGeom>
        </p:spPr>
        <p:txBody>
          <a:bodyPr wrap="none">
            <a:spAutoFit/>
          </a:bodyPr>
          <a:lstStyle/>
          <a:p>
            <a:r>
              <a:rPr lang="en-US" sz="2800" dirty="0" err="1">
                <a:solidFill>
                  <a:srgbClr val="000000"/>
                </a:solidFill>
                <a:latin typeface="Times New Roman" pitchFamily="18" charset="0"/>
                <a:cs typeface="Times New Roman" pitchFamily="18" charset="0"/>
              </a:rPr>
              <a:t>Quan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sát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hình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vẽ</a:t>
            </a:r>
            <a:r>
              <a:rPr lang="en-US" sz="2800" dirty="0">
                <a:solidFill>
                  <a:srgbClr val="000000"/>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9218" name="Picture 2" descr="Góc (Lý thuyết Toán lớp 6)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799" y="218071"/>
            <a:ext cx="3916191" cy="22965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675622"/>
            <a:ext cx="5181600" cy="2677656"/>
          </a:xfrm>
          <a:prstGeom prst="rect">
            <a:avLst/>
          </a:prstGeom>
        </p:spPr>
        <p:txBody>
          <a:bodyPr wrap="square">
            <a:spAutoFit/>
          </a:bodyPr>
          <a:lstStyle/>
          <a:p>
            <a:pPr algn="just"/>
            <a:r>
              <a:rPr lang="vi-VN" dirty="0">
                <a:solidFill>
                  <a:srgbClr val="000000"/>
                </a:solidFill>
                <a:latin typeface="Open Sans"/>
              </a:rPr>
              <a:t> </a:t>
            </a:r>
            <a:r>
              <a:rPr lang="vi-VN" sz="2800" dirty="0">
                <a:solidFill>
                  <a:srgbClr val="000000"/>
                </a:solidFill>
                <a:latin typeface="+mj-lt"/>
              </a:rPr>
              <a:t>Ta gọi M là một điểm trong của góc xOy (điểm M nằm trong góc xOy).</a:t>
            </a:r>
          </a:p>
          <a:p>
            <a:pPr algn="just"/>
            <a:r>
              <a:rPr lang="vi-VN" sz="2800" dirty="0">
                <a:solidFill>
                  <a:srgbClr val="000000"/>
                </a:solidFill>
                <a:latin typeface="+mj-lt"/>
              </a:rPr>
              <a:t>- Các điểm nằm trên hai cạnh của góc và các điểm như điểm N không phải là điểm trong góc xOy.</a:t>
            </a:r>
            <a:endParaRPr lang="vi-VN" sz="2800" b="0" i="0" dirty="0">
              <a:solidFill>
                <a:srgbClr val="000000"/>
              </a:solidFill>
              <a:effectLst/>
              <a:latin typeface="+mj-lt"/>
            </a:endParaRPr>
          </a:p>
        </p:txBody>
      </p:sp>
      <p:sp>
        <p:nvSpPr>
          <p:cNvPr id="6" name="Rectangle 5"/>
          <p:cNvSpPr/>
          <p:nvPr/>
        </p:nvSpPr>
        <p:spPr>
          <a:xfrm>
            <a:off x="0" y="3353278"/>
            <a:ext cx="9067800" cy="954107"/>
          </a:xfrm>
          <a:prstGeom prst="rect">
            <a:avLst/>
          </a:prstGeom>
        </p:spPr>
        <p:txBody>
          <a:bodyPr wrap="square">
            <a:spAutoFit/>
          </a:bodyPr>
          <a:lstStyle/>
          <a:p>
            <a:r>
              <a:rPr lang="en-US" sz="2800" b="1" dirty="0" smtClean="0">
                <a:solidFill>
                  <a:srgbClr val="FF0000"/>
                </a:solidFill>
                <a:latin typeface="Times New Roman" pitchFamily="18" charset="0"/>
                <a:cs typeface="Times New Roman" pitchFamily="18" charset="0"/>
              </a:rPr>
              <a:t>?.</a:t>
            </a:r>
            <a:r>
              <a:rPr lang="vi-VN" sz="2800" b="1" dirty="0" smtClean="0">
                <a:solidFill>
                  <a:srgbClr val="FF0000"/>
                </a:solidFill>
                <a:latin typeface="Times New Roman" pitchFamily="18" charset="0"/>
                <a:cs typeface="Times New Roman" pitchFamily="18" charset="0"/>
              </a:rPr>
              <a:t>Quan </a:t>
            </a:r>
            <a:r>
              <a:rPr lang="vi-VN" sz="2800" b="1" dirty="0">
                <a:solidFill>
                  <a:srgbClr val="FF0000"/>
                </a:solidFill>
                <a:latin typeface="Times New Roman" pitchFamily="18" charset="0"/>
                <a:cs typeface="Times New Roman" pitchFamily="18" charset="0"/>
              </a:rPr>
              <a:t>sát Hình 8.49 và kể tên các điểm nằm trong góc mOn.</a:t>
            </a:r>
            <a:endParaRPr lang="en-US" sz="2800" b="1" dirty="0">
              <a:solidFill>
                <a:srgbClr val="FF0000"/>
              </a:solidFill>
              <a:latin typeface="Times New Roman" pitchFamily="18" charset="0"/>
              <a:cs typeface="Times New Roman" pitchFamily="18" charset="0"/>
            </a:endParaRPr>
          </a:p>
        </p:txBody>
      </p:sp>
      <p:pic>
        <p:nvPicPr>
          <p:cNvPr id="9220" name="Picture 4" descr="Câu hỏi trang 59 Toán lớp 6 Tập 2 | Kết nối tri thức Giải Toán lớp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7" y="4329154"/>
            <a:ext cx="4039456" cy="230024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038601" y="4495802"/>
            <a:ext cx="5029200" cy="954107"/>
          </a:xfrm>
          <a:prstGeom prst="rect">
            <a:avLst/>
          </a:prstGeom>
        </p:spPr>
        <p:txBody>
          <a:bodyPr wrap="square">
            <a:spAutoFit/>
          </a:bodyPr>
          <a:lstStyle/>
          <a:p>
            <a:r>
              <a:rPr lang="vi-VN" sz="2800" b="1" dirty="0">
                <a:solidFill>
                  <a:srgbClr val="000000"/>
                </a:solidFill>
                <a:latin typeface="+mj-lt"/>
              </a:rPr>
              <a:t>Các điểm nằm trong góc mOn là: B, C.</a:t>
            </a:r>
            <a:endParaRPr lang="en-US" sz="2800" b="1" dirty="0">
              <a:latin typeface="+mj-lt"/>
            </a:endParaRPr>
          </a:p>
        </p:txBody>
      </p:sp>
    </p:spTree>
    <p:extLst>
      <p:ext uri="{BB962C8B-B14F-4D97-AF65-F5344CB8AC3E}">
        <p14:creationId xmlns:p14="http://schemas.microsoft.com/office/powerpoint/2010/main" val="121759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circle(in)">
                                      <p:cBhvr>
                                        <p:cTn id="21" dur="20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circle(in)">
                                      <p:cBhvr>
                                        <p:cTn id="26" dur="20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wheel(1)">
                                      <p:cBhvr>
                                        <p:cTn id="31" dur="2000"/>
                                        <p:tgtEl>
                                          <p:spTgt spid="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220"/>
                                        </p:tgtEl>
                                        <p:attrNameLst>
                                          <p:attrName>style.visibility</p:attrName>
                                        </p:attrNameLst>
                                      </p:cBhvr>
                                      <p:to>
                                        <p:strVal val="visible"/>
                                      </p:to>
                                    </p:set>
                                    <p:animEffect transition="in" filter="fade">
                                      <p:cBhvr>
                                        <p:cTn id="36" dur="500"/>
                                        <p:tgtEl>
                                          <p:spTgt spid="922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
            <a:ext cx="2133854" cy="523220"/>
          </a:xfrm>
          <a:prstGeom prst="rect">
            <a:avLst/>
          </a:prstGeom>
        </p:spPr>
        <p:txBody>
          <a:bodyPr wrap="none">
            <a:spAutoFit/>
          </a:bodyPr>
          <a:lstStyle/>
          <a:p>
            <a:r>
              <a:rPr lang="en-US" sz="2800" b="1" dirty="0" err="1">
                <a:solidFill>
                  <a:srgbClr val="008000"/>
                </a:solidFill>
                <a:latin typeface="Times New Roman" pitchFamily="18" charset="0"/>
                <a:cs typeface="Times New Roman" pitchFamily="18" charset="0"/>
              </a:rPr>
              <a:t>Luyện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Tập</a:t>
            </a:r>
            <a:r>
              <a:rPr lang="en-US" sz="2800" b="1" dirty="0">
                <a:solidFill>
                  <a:srgbClr val="008000"/>
                </a:solidFill>
                <a:latin typeface="Times New Roman" pitchFamily="18" charset="0"/>
                <a:cs typeface="Times New Roman" pitchFamily="18" charset="0"/>
              </a:rPr>
              <a:t> 2</a:t>
            </a:r>
            <a:endParaRPr lang="en-US" sz="2800" dirty="0">
              <a:latin typeface="Times New Roman" pitchFamily="18" charset="0"/>
              <a:cs typeface="Times New Roman" pitchFamily="18" charset="0"/>
            </a:endParaRPr>
          </a:p>
        </p:txBody>
      </p:sp>
      <p:sp>
        <p:nvSpPr>
          <p:cNvPr id="5" name="Rectangle 4"/>
          <p:cNvSpPr/>
          <p:nvPr/>
        </p:nvSpPr>
        <p:spPr>
          <a:xfrm>
            <a:off x="254" y="533400"/>
            <a:ext cx="9143746" cy="2677656"/>
          </a:xfrm>
          <a:prstGeom prst="rect">
            <a:avLst/>
          </a:prstGeom>
        </p:spPr>
        <p:txBody>
          <a:bodyPr wrap="square">
            <a:spAutoFit/>
          </a:bodyPr>
          <a:lstStyle/>
          <a:p>
            <a:r>
              <a:rPr lang="vi-VN" sz="2800" b="1" dirty="0">
                <a:solidFill>
                  <a:srgbClr val="000000"/>
                </a:solidFill>
                <a:latin typeface="+mj-lt"/>
              </a:rPr>
              <a:t>Vẽ Hình 8.50 vào vở.</a:t>
            </a:r>
          </a:p>
          <a:p>
            <a:r>
              <a:rPr lang="vi-VN" sz="2800" b="1" dirty="0">
                <a:solidFill>
                  <a:srgbClr val="000000"/>
                </a:solidFill>
                <a:latin typeface="+mj-lt"/>
              </a:rPr>
              <a:t>a) Kể tên các điểm nằm trong góc xOy, </a:t>
            </a:r>
          </a:p>
          <a:p>
            <a:r>
              <a:rPr lang="vi-VN" sz="2800" b="1" dirty="0">
                <a:solidFill>
                  <a:srgbClr val="000000"/>
                </a:solidFill>
                <a:latin typeface="+mj-lt"/>
              </a:rPr>
              <a:t>b) Lấy điểm I thuộc đoạn thẳng AB, điểm K nằm trên đường thẳng AB nhưng không thuộc đoạn AB.</a:t>
            </a:r>
          </a:p>
          <a:p>
            <a:r>
              <a:rPr lang="vi-VN" sz="2800" b="1" dirty="0">
                <a:solidFill>
                  <a:srgbClr val="000000"/>
                </a:solidFill>
                <a:latin typeface="+mj-lt"/>
              </a:rPr>
              <a:t>Hỏi điểm I có nằm trong góc xOy không? Điểm K có nằm trong góc xOy không?</a:t>
            </a:r>
            <a:endParaRPr lang="vi-VN" sz="2800" b="1" i="0" dirty="0">
              <a:solidFill>
                <a:srgbClr val="000000"/>
              </a:solidFill>
              <a:effectLst/>
              <a:latin typeface="+mj-lt"/>
            </a:endParaRPr>
          </a:p>
        </p:txBody>
      </p:sp>
      <p:pic>
        <p:nvPicPr>
          <p:cNvPr id="10242" name="Picture 2" descr="Luyện Tập 2 trang 60 Toán lớp 6 Tập 2 | Kết nối tri thức Giải Toán lớp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539" y="3211060"/>
            <a:ext cx="4945063" cy="348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50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circle(in)">
                                      <p:cBhvr>
                                        <p:cTn id="15" dur="2000"/>
                                        <p:tgtEl>
                                          <p:spTgt spid="5">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circle(in)">
                                      <p:cBhvr>
                                        <p:cTn id="18" dur="2000"/>
                                        <p:tgtEl>
                                          <p:spTgt spid="5">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circle(in)">
                                      <p:cBhvr>
                                        <p:cTn id="21" dur="20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0242"/>
                                        </p:tgtEl>
                                        <p:attrNameLst>
                                          <p:attrName>style.visibility</p:attrName>
                                        </p:attrNameLst>
                                      </p:cBhvr>
                                      <p:to>
                                        <p:strVal val="visible"/>
                                      </p:to>
                                    </p:set>
                                    <p:animEffect transition="in" filter="wheel(1)">
                                      <p:cBhvr>
                                        <p:cTn id="26"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4"/>
            <a:ext cx="8839200" cy="1384995"/>
          </a:xfrm>
          <a:prstGeom prst="rect">
            <a:avLst/>
          </a:prstGeom>
        </p:spPr>
        <p:txBody>
          <a:bodyPr wrap="square">
            <a:spAutoFit/>
          </a:bodyPr>
          <a:lstStyle/>
          <a:p>
            <a:r>
              <a:rPr lang="vi-VN" sz="2800" dirty="0">
                <a:solidFill>
                  <a:srgbClr val="000000"/>
                </a:solidFill>
                <a:latin typeface="+mj-lt"/>
              </a:rPr>
              <a:t>a. Các điểm nằm trong góc xOy là: P; M.</a:t>
            </a:r>
          </a:p>
          <a:p>
            <a:r>
              <a:rPr lang="vi-VN" sz="2800" dirty="0">
                <a:solidFill>
                  <a:srgbClr val="000000"/>
                </a:solidFill>
                <a:latin typeface="+mj-lt"/>
              </a:rPr>
              <a:t>b</a:t>
            </a:r>
            <a:r>
              <a:rPr lang="vi-VN" sz="2800" dirty="0" smtClean="0">
                <a:solidFill>
                  <a:srgbClr val="000000"/>
                </a:solidFill>
                <a:latin typeface="+mj-lt"/>
              </a:rPr>
              <a:t>.+Nếu </a:t>
            </a:r>
            <a:r>
              <a:rPr lang="vi-VN" sz="2800" dirty="0">
                <a:solidFill>
                  <a:srgbClr val="000000"/>
                </a:solidFill>
                <a:latin typeface="+mj-lt"/>
              </a:rPr>
              <a:t>điểm I trùng với điểm A hoặc điểm B thì điểm I không nằm trong góc xOy.</a:t>
            </a:r>
            <a:endParaRPr lang="vi-VN" sz="2800" b="0" i="0" dirty="0">
              <a:solidFill>
                <a:srgbClr val="000000"/>
              </a:solidFill>
              <a:effectLst/>
              <a:latin typeface="+mj-lt"/>
            </a:endParaRPr>
          </a:p>
        </p:txBody>
      </p:sp>
      <p:pic>
        <p:nvPicPr>
          <p:cNvPr id="11266" name="Picture 2" descr="Luyện Tập 2 trang 60 Toán lớp 6 Tập 2 | Kết nối tri thức Giải Toán lớp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461195"/>
            <a:ext cx="3507192" cy="19259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50737" y="1345706"/>
            <a:ext cx="5321122" cy="1384995"/>
          </a:xfrm>
          <a:prstGeom prst="rect">
            <a:avLst/>
          </a:prstGeom>
        </p:spPr>
        <p:txBody>
          <a:bodyPr wrap="square">
            <a:spAutoFit/>
          </a:bodyPr>
          <a:lstStyle/>
          <a:p>
            <a:r>
              <a:rPr lang="vi-VN" sz="2800" dirty="0">
                <a:solidFill>
                  <a:srgbClr val="000000"/>
                </a:solidFill>
                <a:latin typeface="+mj-lt"/>
              </a:rPr>
              <a:t>+) Nếu điểm I nằm trên đoạn thẳng AB nhưng không trùng với A và B thì điểm I nằm trong góc xOy.</a:t>
            </a:r>
            <a:endParaRPr lang="en-US" sz="2800" dirty="0">
              <a:latin typeface="+mj-lt"/>
            </a:endParaRPr>
          </a:p>
        </p:txBody>
      </p:sp>
      <p:pic>
        <p:nvPicPr>
          <p:cNvPr id="11268" name="Picture 4" descr="Luyện Tập 2 trang 60 Toán lớp 6 Tập 2 | Kết nối tri thức Giải Toán lớp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28188"/>
            <a:ext cx="3581400" cy="21636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771" y="3387145"/>
            <a:ext cx="5334000" cy="1815882"/>
          </a:xfrm>
          <a:prstGeom prst="rect">
            <a:avLst/>
          </a:prstGeom>
        </p:spPr>
        <p:txBody>
          <a:bodyPr wrap="square">
            <a:spAutoFit/>
          </a:bodyPr>
          <a:lstStyle/>
          <a:p>
            <a:r>
              <a:rPr lang="vi-VN" sz="2800" dirty="0">
                <a:solidFill>
                  <a:srgbClr val="000000"/>
                </a:solidFill>
                <a:latin typeface="+mj-lt"/>
              </a:rPr>
              <a:t>+) Nếu điểm K nằm trên đường thẳng AB nhưng không thuộc đoạn AB thì điểm K không nằm trong góc xOy.</a:t>
            </a:r>
            <a:endParaRPr lang="en-US" sz="2800" dirty="0">
              <a:latin typeface="+mj-lt"/>
            </a:endParaRPr>
          </a:p>
        </p:txBody>
      </p:sp>
      <p:pic>
        <p:nvPicPr>
          <p:cNvPr id="11270" name="Picture 6" descr="Luyện Tập 2 trang 60 Toán lớp 6 Tập 2 | Kết nối tri thức Giải Toán lớp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1" y="4759070"/>
            <a:ext cx="4038601" cy="2060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1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barn(inVertical)">
                                      <p:cBhvr>
                                        <p:cTn id="17" dur="500"/>
                                        <p:tgtEl>
                                          <p:spTgt spid="1126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268"/>
                                        </p:tgtEl>
                                        <p:attrNameLst>
                                          <p:attrName>style.visibility</p:attrName>
                                        </p:attrNameLst>
                                      </p:cBhvr>
                                      <p:to>
                                        <p:strVal val="visible"/>
                                      </p:to>
                                    </p:set>
                                    <p:animEffect transition="in" filter="barn(inVertical)">
                                      <p:cBhvr>
                                        <p:cTn id="27" dur="500"/>
                                        <p:tgtEl>
                                          <p:spTgt spid="1126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circle(in)">
                                      <p:cBhvr>
                                        <p:cTn id="32" dur="20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270"/>
                                        </p:tgtEl>
                                        <p:attrNameLst>
                                          <p:attrName>style.visibility</p:attrName>
                                        </p:attrNameLst>
                                      </p:cBhvr>
                                      <p:to>
                                        <p:strVal val="visible"/>
                                      </p:to>
                                    </p:set>
                                    <p:animEffect transition="in" filter="wipe(down)">
                                      <p:cBhvr>
                                        <p:cTn id="37"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ổng hợp 600 Background ppt pink cute Miễn phí, đẹp mắ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2" y="76200"/>
            <a:ext cx="1963999" cy="523220"/>
          </a:xfrm>
          <a:prstGeom prst="rect">
            <a:avLst/>
          </a:prstGeom>
        </p:spPr>
        <p:txBody>
          <a:bodyPr wrap="none">
            <a:spAutoFit/>
          </a:bodyPr>
          <a:lstStyle/>
          <a:p>
            <a:r>
              <a:rPr lang="en-US" sz="2800" b="1" dirty="0" err="1">
                <a:latin typeface="Times New Roman" pitchFamily="18" charset="0"/>
                <a:cs typeface="Times New Roman" pitchFamily="18" charset="0"/>
              </a:rPr>
              <a:t>Vận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2</a:t>
            </a:r>
            <a:endParaRPr lang="en-US" sz="2800" dirty="0">
              <a:latin typeface="Times New Roman" pitchFamily="18" charset="0"/>
              <a:cs typeface="Times New Roman" pitchFamily="18" charset="0"/>
            </a:endParaRPr>
          </a:p>
        </p:txBody>
      </p:sp>
      <p:sp>
        <p:nvSpPr>
          <p:cNvPr id="4" name="Rectangle 3"/>
          <p:cNvSpPr/>
          <p:nvPr/>
        </p:nvSpPr>
        <p:spPr>
          <a:xfrm>
            <a:off x="2116401" y="59012"/>
            <a:ext cx="7005829" cy="2246769"/>
          </a:xfrm>
          <a:prstGeom prst="rect">
            <a:avLst/>
          </a:prstGeom>
        </p:spPr>
        <p:txBody>
          <a:bodyPr wrap="square">
            <a:spAutoFit/>
          </a:bodyPr>
          <a:lstStyle/>
          <a:p>
            <a:r>
              <a:rPr lang="vi-VN" sz="2800" b="1" dirty="0">
                <a:solidFill>
                  <a:srgbClr val="000000"/>
                </a:solidFill>
                <a:latin typeface="+mj-lt"/>
              </a:rPr>
              <a:t>Quan sát mặt đồng hồ ở hình bên và cho biết trong các vạch chỉ số trên mặt đồng hồ, những vạch nào nằm trong góc tạo bởi:</a:t>
            </a:r>
          </a:p>
          <a:p>
            <a:r>
              <a:rPr lang="vi-VN" sz="2800" b="1" dirty="0">
                <a:solidFill>
                  <a:srgbClr val="000000"/>
                </a:solidFill>
                <a:latin typeface="+mj-lt"/>
              </a:rPr>
              <a:t>a) Kim giờ và kim phút; </a:t>
            </a:r>
          </a:p>
          <a:p>
            <a:r>
              <a:rPr lang="vi-VN" sz="2800" b="1" dirty="0">
                <a:solidFill>
                  <a:srgbClr val="000000"/>
                </a:solidFill>
                <a:latin typeface="+mj-lt"/>
              </a:rPr>
              <a:t>b) Kim giây và kim phút. </a:t>
            </a:r>
            <a:endParaRPr lang="vi-VN" sz="2800" b="1" i="0" dirty="0">
              <a:solidFill>
                <a:srgbClr val="000000"/>
              </a:solidFill>
              <a:effectLst/>
              <a:latin typeface="+mj-lt"/>
            </a:endParaRPr>
          </a:p>
        </p:txBody>
      </p:sp>
      <p:pic>
        <p:nvPicPr>
          <p:cNvPr id="12290" name="Picture 2" descr="Vận dụng 2 trang 60 Toán lớp 6 Tập 2 | Kết nối tri thức Giải Toán lớp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057" y="2273123"/>
            <a:ext cx="2895600" cy="25117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772" y="4950116"/>
            <a:ext cx="9122228" cy="1815882"/>
          </a:xfrm>
          <a:prstGeom prst="rect">
            <a:avLst/>
          </a:prstGeom>
        </p:spPr>
        <p:txBody>
          <a:bodyPr wrap="square">
            <a:spAutoFit/>
          </a:bodyPr>
          <a:lstStyle/>
          <a:p>
            <a:r>
              <a:rPr lang="en-US" sz="2800" dirty="0">
                <a:solidFill>
                  <a:srgbClr val="000000"/>
                </a:solidFill>
                <a:latin typeface="Times New Roman" pitchFamily="18" charset="0"/>
                <a:cs typeface="Times New Roman" pitchFamily="18" charset="0"/>
              </a:rPr>
              <a:t>a) </a:t>
            </a:r>
            <a:r>
              <a:rPr lang="en-US" sz="2800" dirty="0" err="1">
                <a:solidFill>
                  <a:srgbClr val="000000"/>
                </a:solidFill>
                <a:latin typeface="Times New Roman" pitchFamily="18" charset="0"/>
                <a:cs typeface="Times New Roman" pitchFamily="18" charset="0"/>
              </a:rPr>
              <a:t>Các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vạch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nằm</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trong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góc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tạo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bởi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kim</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giờ</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kim</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phút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vạch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số</a:t>
            </a:r>
            <a:r>
              <a:rPr lang="en-US" sz="2800" dirty="0">
                <a:solidFill>
                  <a:srgbClr val="000000"/>
                </a:solidFill>
                <a:latin typeface="Times New Roman" pitchFamily="18" charset="0"/>
                <a:cs typeface="Times New Roman" pitchFamily="18" charset="0"/>
              </a:rPr>
              <a:t>: 11; 12; 1.</a:t>
            </a:r>
          </a:p>
          <a:p>
            <a:r>
              <a:rPr lang="en-US" sz="2800" dirty="0">
                <a:solidFill>
                  <a:srgbClr val="000000"/>
                </a:solidFill>
                <a:latin typeface="Times New Roman" pitchFamily="18" charset="0"/>
                <a:cs typeface="Times New Roman" pitchFamily="18" charset="0"/>
              </a:rPr>
              <a:t>b) </a:t>
            </a:r>
            <a:r>
              <a:rPr lang="en-US" sz="2800" dirty="0" err="1">
                <a:solidFill>
                  <a:srgbClr val="000000"/>
                </a:solidFill>
                <a:latin typeface="Times New Roman" pitchFamily="18" charset="0"/>
                <a:cs typeface="Times New Roman" pitchFamily="18" charset="0"/>
              </a:rPr>
              <a:t>Các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vạch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nằm</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trong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góc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tạo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bởi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kim</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giây</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kim</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phút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vạch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số</a:t>
            </a:r>
            <a:r>
              <a:rPr lang="en-US" sz="2800" dirty="0">
                <a:solidFill>
                  <a:srgbClr val="000000"/>
                </a:solidFill>
                <a:latin typeface="Times New Roman" pitchFamily="18" charset="0"/>
                <a:cs typeface="Times New Roman" pitchFamily="18" charset="0"/>
              </a:rPr>
              <a:t>: 9; 10; 11; 12; 1.</a:t>
            </a:r>
            <a:endParaRPr lang="en-US" sz="2800" b="0" i="0" dirty="0">
              <a:solidFill>
                <a:srgbClr val="00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07997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290"/>
                                        </p:tgtEl>
                                        <p:attrNameLst>
                                          <p:attrName>style.visibility</p:attrName>
                                        </p:attrNameLst>
                                      </p:cBhvr>
                                      <p:to>
                                        <p:strVal val="visible"/>
                                      </p:to>
                                    </p:set>
                                    <p:animEffect transition="in" filter="wipe(down)">
                                      <p:cBhvr>
                                        <p:cTn id="23" dur="500"/>
                                        <p:tgtEl>
                                          <p:spTgt spid="1229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barn(inVertical)">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circle(in)">
                                      <p:cBhvr>
                                        <p:cTn id="33"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Text Box 5"/>
          <p:cNvSpPr txBox="1">
            <a:spLocks noChangeArrowheads="1"/>
          </p:cNvSpPr>
          <p:nvPr/>
        </p:nvSpPr>
        <p:spPr bwMode="auto">
          <a:xfrm>
            <a:off x="533400" y="228600"/>
            <a:ext cx="327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sz="3200" b="1" dirty="0">
                <a:solidFill>
                  <a:srgbClr val="0000FF"/>
                </a:solidFill>
                <a:latin typeface="Times New Roman" pitchFamily="18" charset="0"/>
              </a:rPr>
              <a:t>Hai </a:t>
            </a:r>
            <a:r>
              <a:rPr lang="en-US" sz="3200" b="1" dirty="0" err="1">
                <a:solidFill>
                  <a:srgbClr val="0000FF"/>
                </a:solidFill>
                <a:latin typeface="Times New Roman" pitchFamily="18" charset="0"/>
              </a:rPr>
              <a:t>kim</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đồng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hồ</a:t>
            </a:r>
            <a:r>
              <a:rPr lang="en-US" sz="3200" b="1" dirty="0">
                <a:solidFill>
                  <a:srgbClr val="0000FF"/>
                </a:solidFill>
                <a:latin typeface="Times New Roman" pitchFamily="18" charset="0"/>
              </a:rPr>
              <a:t> </a:t>
            </a:r>
          </a:p>
        </p:txBody>
      </p:sp>
      <p:pic>
        <p:nvPicPr>
          <p:cNvPr id="522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16100"/>
            <a:ext cx="38862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8"/>
          <p:cNvSpPr txBox="1">
            <a:spLocks noChangeArrowheads="1"/>
          </p:cNvSpPr>
          <p:nvPr/>
        </p:nvSpPr>
        <p:spPr bwMode="auto">
          <a:xfrm>
            <a:off x="5207572" y="483711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sz="1800">
              <a:solidFill>
                <a:prstClr val="black"/>
              </a:solidFill>
            </a:endParaRPr>
          </a:p>
        </p:txBody>
      </p:sp>
      <p:pic>
        <p:nvPicPr>
          <p:cNvPr id="8259" name="Picture 67" descr="0000000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876" y="1905000"/>
            <a:ext cx="369592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Text Box 10"/>
          <p:cNvSpPr txBox="1">
            <a:spLocks noChangeArrowheads="1"/>
          </p:cNvSpPr>
          <p:nvPr/>
        </p:nvSpPr>
        <p:spPr bwMode="auto">
          <a:xfrm>
            <a:off x="4800600" y="152400"/>
            <a:ext cx="426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sz="3200" b="1" dirty="0">
                <a:solidFill>
                  <a:srgbClr val="0000FF"/>
                </a:solidFill>
                <a:latin typeface="Times New Roman" pitchFamily="18" charset="0"/>
              </a:rPr>
              <a:t>Hai </a:t>
            </a:r>
            <a:r>
              <a:rPr lang="en-US" sz="3200" b="1" dirty="0" err="1">
                <a:solidFill>
                  <a:srgbClr val="0000FF"/>
                </a:solidFill>
                <a:latin typeface="Times New Roman" pitchFamily="18" charset="0"/>
              </a:rPr>
              <a:t>kim</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đồng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hồ</a:t>
            </a:r>
            <a:r>
              <a:rPr lang="en-US" sz="3200" b="1" dirty="0">
                <a:solidFill>
                  <a:srgbClr val="0000FF"/>
                </a:solidFill>
                <a:latin typeface="Times New Roman" pitchFamily="18" charset="0"/>
              </a:rPr>
              <a:t> </a:t>
            </a:r>
          </a:p>
          <a:p>
            <a:pPr algn="ctr"/>
            <a:r>
              <a:rPr lang="en-US" sz="3200" b="1" dirty="0" err="1">
                <a:solidFill>
                  <a:srgbClr val="0000FF"/>
                </a:solidFill>
                <a:latin typeface="Times New Roman" pitchFamily="18" charset="0"/>
              </a:rPr>
              <a:t>tạo</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thành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góc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bẹt</a:t>
            </a:r>
            <a:endParaRPr lang="en-US" sz="3200" b="1" dirty="0">
              <a:solidFill>
                <a:srgbClr val="0000FF"/>
              </a:solidFill>
              <a:latin typeface="Times New Roman" pitchFamily="18" charset="0"/>
            </a:endParaRPr>
          </a:p>
        </p:txBody>
      </p:sp>
    </p:spTree>
    <p:extLst>
      <p:ext uri="{BB962C8B-B14F-4D97-AF65-F5344CB8AC3E}">
        <p14:creationId xmlns:p14="http://schemas.microsoft.com/office/powerpoint/2010/main" val="45384517"/>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box(in)">
                                      <p:cBhvr>
                                        <p:cTn id="7" dur="500"/>
                                        <p:tgtEl>
                                          <p:spTgt spid="52229"/>
                                        </p:tgtEl>
                                      </p:cBhvr>
                                    </p:animEffect>
                                  </p:childTnLst>
                                </p:cTn>
                              </p:par>
                              <p:par>
                                <p:cTn id="8" presetID="4" presetClass="entr" presetSubtype="16" fill="hold" nodeType="withEffect">
                                  <p:stCondLst>
                                    <p:cond delay="0"/>
                                  </p:stCondLst>
                                  <p:childTnLst>
                                    <p:set>
                                      <p:cBhvr>
                                        <p:cTn id="9" dur="1" fill="hold">
                                          <p:stCondLst>
                                            <p:cond delay="0"/>
                                          </p:stCondLst>
                                        </p:cTn>
                                        <p:tgtEl>
                                          <p:spTgt spid="52230"/>
                                        </p:tgtEl>
                                        <p:attrNameLst>
                                          <p:attrName>style.visibility</p:attrName>
                                        </p:attrNameLst>
                                      </p:cBhvr>
                                      <p:to>
                                        <p:strVal val="visible"/>
                                      </p:to>
                                    </p:set>
                                    <p:animEffect transition="in" filter="box(in)">
                                      <p:cBhvr>
                                        <p:cTn id="10" dur="500"/>
                                        <p:tgtEl>
                                          <p:spTgt spid="5223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8259"/>
                                        </p:tgtEl>
                                        <p:attrNameLst>
                                          <p:attrName>style.visibility</p:attrName>
                                        </p:attrNameLst>
                                      </p:cBhvr>
                                      <p:to>
                                        <p:strVal val="visible"/>
                                      </p:to>
                                    </p:set>
                                    <p:animEffect transition="in" filter="blinds(horizontal)">
                                      <p:cBhvr>
                                        <p:cTn id="15" dur="500"/>
                                        <p:tgtEl>
                                          <p:spTgt spid="825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52234"/>
                                        </p:tgtEl>
                                        <p:attrNameLst>
                                          <p:attrName>style.visibility</p:attrName>
                                        </p:attrNameLst>
                                      </p:cBhvr>
                                      <p:to>
                                        <p:strVal val="visible"/>
                                      </p:to>
                                    </p:set>
                                    <p:animEffect transition="in" filter="box(in)">
                                      <p:cBhvr>
                                        <p:cTn id="18" dur="500"/>
                                        <p:tgtEl>
                                          <p:spTgt spid="52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P spid="522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011" y="599420"/>
            <a:ext cx="8762389" cy="954107"/>
          </a:xfrm>
          <a:prstGeom prst="rect">
            <a:avLst/>
          </a:prstGeom>
        </p:spPr>
        <p:txBody>
          <a:bodyPr wrap="square">
            <a:spAutoFit/>
          </a:bodyPr>
          <a:lstStyle/>
          <a:p>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8.25 </a:t>
            </a:r>
            <a:r>
              <a:rPr lang="vi-VN" sz="2800" b="1" dirty="0">
                <a:solidFill>
                  <a:srgbClr val="000000"/>
                </a:solidFill>
                <a:latin typeface="Times New Roman" pitchFamily="18" charset="0"/>
                <a:cs typeface="Times New Roman" pitchFamily="18" charset="0"/>
              </a:rPr>
              <a:t>Viết tên (cách viết kí hiệu) của góc, chỉ ra đỉnh, cạnh của góc trong mỗi hình vẽ sau:</a:t>
            </a:r>
            <a:r>
              <a:rPr lang="en-US" sz="2800" b="1" dirty="0">
                <a:latin typeface="Times New Roman" pitchFamily="18" charset="0"/>
                <a:cs typeface="Times New Roman" pitchFamily="18" charset="0"/>
              </a:rPr>
              <a:t> </a:t>
            </a:r>
          </a:p>
        </p:txBody>
      </p:sp>
      <p:sp>
        <p:nvSpPr>
          <p:cNvPr id="5" name="Rectangle 4"/>
          <p:cNvSpPr/>
          <p:nvPr/>
        </p:nvSpPr>
        <p:spPr>
          <a:xfrm>
            <a:off x="152402" y="76200"/>
            <a:ext cx="2242858" cy="523220"/>
          </a:xfrm>
          <a:prstGeom prst="rect">
            <a:avLst/>
          </a:prstGeom>
        </p:spPr>
        <p:txBody>
          <a:bodyPr wrap="none">
            <a:spAutoFit/>
          </a:bodyPr>
          <a:lstStyle/>
          <a:p>
            <a:r>
              <a:rPr lang="en-US" sz="2800" b="1" dirty="0" smtClean="0">
                <a:latin typeface="Times New Roman" pitchFamily="18" charset="0"/>
                <a:cs typeface="Times New Roman" pitchFamily="18" charset="0"/>
              </a:rPr>
              <a:t>LUYỆN TẬP</a:t>
            </a:r>
            <a:endParaRPr lang="en-US" sz="2800" dirty="0">
              <a:latin typeface="Times New Roman" pitchFamily="18" charset="0"/>
              <a:cs typeface="Times New Roman" pitchFamily="18" charset="0"/>
            </a:endParaRPr>
          </a:p>
        </p:txBody>
      </p:sp>
      <p:pic>
        <p:nvPicPr>
          <p:cNvPr id="13314" name="Picture 2" descr="Bài 8.25 trang 60 Toán lớp 6 Tập 2 | Kết nối tri thức Giải Toán lớp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75299"/>
            <a:ext cx="7086600" cy="19148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 y="3490129"/>
            <a:ext cx="90678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Hình</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a:Góc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xMy</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kí</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hiệu</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đỉnh</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M,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hai</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cạnh</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của</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góc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My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và</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Mx</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Hình</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b: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Góc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DEF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kí</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hiệu</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đỉnh</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E,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hai</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cạnh</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của</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góc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ED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và</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EF</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Góc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EDF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kí</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hiệu</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đỉnh</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D,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hai</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cạnh</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của</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góc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DE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và</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DF</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Góc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DFE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kí</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hiệu</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đỉnh</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F,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cạnh</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của</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góc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FD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và</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FE.</a:t>
            </a:r>
          </a:p>
        </p:txBody>
      </p:sp>
      <p:pic>
        <p:nvPicPr>
          <p:cNvPr id="13316" name="Picture 4" descr="Bài 8.25 trang 60 Toán lớp 6 Tập 2 | Kết nối tri thức Giải Toán lớp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946" y="3490129"/>
            <a:ext cx="654955" cy="487137"/>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Bài 8.25 trang 60 Toán lớp 6 Tập 2 | Kết nối tri thức Giải Toán lớp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823954"/>
            <a:ext cx="750888" cy="44035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Bài 8.25 trang 60 Toán lớp 6 Tập 2 | Kết nối tri thức Giải Toán lớp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799" y="5663918"/>
            <a:ext cx="596787" cy="376804"/>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Bài 8.25 trang 60 Toán lớp 6 Tập 2 | Kết nối tri thức Giải Toán lớp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1444" y="6065838"/>
            <a:ext cx="609600" cy="431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7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3314"/>
                                        </p:tgtEl>
                                        <p:attrNameLst>
                                          <p:attrName>style.visibility</p:attrName>
                                        </p:attrNameLst>
                                      </p:cBhvr>
                                      <p:to>
                                        <p:strVal val="visible"/>
                                      </p:to>
                                    </p:set>
                                    <p:animEffect transition="in" filter="wheel(1)">
                                      <p:cBhvr>
                                        <p:cTn id="17" dur="2000"/>
                                        <p:tgtEl>
                                          <p:spTgt spid="133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3316"/>
                                        </p:tgtEl>
                                        <p:attrNameLst>
                                          <p:attrName>style.visibility</p:attrName>
                                        </p:attrNameLst>
                                      </p:cBhvr>
                                      <p:to>
                                        <p:strVal val="visible"/>
                                      </p:to>
                                    </p:set>
                                    <p:animEffect transition="in" filter="wheel(1)">
                                      <p:cBhvr>
                                        <p:cTn id="27" dur="2000"/>
                                        <p:tgtEl>
                                          <p:spTgt spid="1331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3317"/>
                                        </p:tgtEl>
                                        <p:attrNameLst>
                                          <p:attrName>style.visibility</p:attrName>
                                        </p:attrNameLst>
                                      </p:cBhvr>
                                      <p:to>
                                        <p:strVal val="visible"/>
                                      </p:to>
                                    </p:set>
                                    <p:animEffect transition="in" filter="randombar(horizontal)">
                                      <p:cBhvr>
                                        <p:cTn id="32" dur="500"/>
                                        <p:tgtEl>
                                          <p:spTgt spid="1331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18"/>
                                        </p:tgtEl>
                                        <p:attrNameLst>
                                          <p:attrName>style.visibility</p:attrName>
                                        </p:attrNameLst>
                                      </p:cBhvr>
                                      <p:to>
                                        <p:strVal val="visible"/>
                                      </p:to>
                                    </p:set>
                                    <p:anim calcmode="lin" valueType="num">
                                      <p:cBhvr additive="base">
                                        <p:cTn id="37" dur="500" fill="hold"/>
                                        <p:tgtEl>
                                          <p:spTgt spid="13318"/>
                                        </p:tgtEl>
                                        <p:attrNameLst>
                                          <p:attrName>ppt_x</p:attrName>
                                        </p:attrNameLst>
                                      </p:cBhvr>
                                      <p:tavLst>
                                        <p:tav tm="0">
                                          <p:val>
                                            <p:strVal val="#ppt_x"/>
                                          </p:val>
                                        </p:tav>
                                        <p:tav tm="100000">
                                          <p:val>
                                            <p:strVal val="#ppt_x"/>
                                          </p:val>
                                        </p:tav>
                                      </p:tavLst>
                                    </p:anim>
                                    <p:anim calcmode="lin" valueType="num">
                                      <p:cBhvr additive="base">
                                        <p:cTn id="38"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3319"/>
                                        </p:tgtEl>
                                        <p:attrNameLst>
                                          <p:attrName>style.visibility</p:attrName>
                                        </p:attrNameLst>
                                      </p:cBhvr>
                                      <p:to>
                                        <p:strVal val="visible"/>
                                      </p:to>
                                    </p:set>
                                    <p:animEffect transition="in" filter="barn(inVertical)">
                                      <p:cBhvr>
                                        <p:cTn id="43"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938992"/>
          </a:xfrm>
          <a:prstGeom prst="rect">
            <a:avLst/>
          </a:prstGeom>
        </p:spPr>
        <p:txBody>
          <a:bodyPr wrap="square">
            <a:spAutoFit/>
          </a:bodyPr>
          <a:lstStyle/>
          <a:p>
            <a:r>
              <a:rPr lang="vi-VN" sz="2800" b="1" dirty="0">
                <a:latin typeface="+mj-lt"/>
              </a:rPr>
              <a:t>Bài </a:t>
            </a:r>
            <a:r>
              <a:rPr lang="vi-VN" sz="2800" b="1" dirty="0" smtClean="0">
                <a:latin typeface="+mj-lt"/>
              </a:rPr>
              <a:t>8.28</a:t>
            </a:r>
            <a:r>
              <a:rPr lang="en-US" sz="2800" b="1" dirty="0" smtClean="0">
                <a:latin typeface="+mj-lt"/>
              </a:rPr>
              <a:t>.</a:t>
            </a:r>
            <a:r>
              <a:rPr lang="vi-VN" sz="2800" b="1" dirty="0">
                <a:latin typeface="+mj-lt"/>
              </a:rPr>
              <a:t> Cho ba tia chung gốc Oa, Ob và Oc, trong đó không có hai tia nào đối nhau. Hỏi có bao nhiêu góc có hai cạnh là hai trong ba tia đã cho?</a:t>
            </a:r>
          </a:p>
          <a:p>
            <a:r>
              <a:rPr lang="vi-VN" dirty="0"/>
              <a:t/>
            </a:r>
            <a:br>
              <a:rPr lang="vi-VN" dirty="0"/>
            </a:br>
            <a:endParaRPr lang="en-US" dirty="0"/>
          </a:p>
        </p:txBody>
      </p:sp>
      <p:pic>
        <p:nvPicPr>
          <p:cNvPr id="14338" name="Picture 2" descr="Bài 8.28 trang 60 Toán lớp 6 Tập 2 | Kết nối tri thức Giải Toán lớp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143000"/>
            <a:ext cx="3886200" cy="33576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10935" y="1600200"/>
            <a:ext cx="22862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Có</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3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góc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14340" name="Picture 4" descr="Bài 8.28 trang 60 Toán lớp 6 Tập 2 | Kết nối tri thức Giải Toán lớp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1379" y="2282544"/>
            <a:ext cx="2860928" cy="585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78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barn(inVertical)">
                                      <p:cBhvr>
                                        <p:cTn id="12"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
            <a:extLst>
              <a:ext uri="{FF2B5EF4-FFF2-40B4-BE49-F238E27FC236}">
                <a16:creationId xmlns="" xmlns:a16="http://schemas.microsoft.com/office/drawing/2014/main" id="{5D186A72-811D-6916-FFCB-6ED76CD2763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30748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9" y="152400"/>
            <a:ext cx="8952259" cy="1107996"/>
          </a:xfrm>
          <a:prstGeom prst="rect">
            <a:avLst/>
          </a:prstGeom>
        </p:spPr>
        <p:txBody>
          <a:bodyPr wrap="none">
            <a:spAutoFit/>
          </a:bodyPr>
          <a:lstStyle/>
          <a:p>
            <a:pPr lvl="0" algn="ctr"/>
            <a:r>
              <a:rPr lang="en-US" sz="6600" b="1" dirty="0" smtClean="0">
                <a:solidFill>
                  <a:srgbClr val="FF0000"/>
                </a:solidFill>
                <a:latin typeface="Times New Roman" pitchFamily="18" charset="0"/>
                <a:cs typeface="Times New Roman" pitchFamily="18" charset="0"/>
              </a:rPr>
              <a:t>HƯỚNG DẪN VỀ NHÀ</a:t>
            </a:r>
            <a:endParaRPr lang="en-US" sz="6600" b="1" dirty="0">
              <a:solidFill>
                <a:srgbClr val="FF0000"/>
              </a:solidFill>
              <a:latin typeface="Times New Roman" pitchFamily="18" charset="0"/>
              <a:cs typeface="Times New Roman" pitchFamily="18" charset="0"/>
            </a:endParaRPr>
          </a:p>
        </p:txBody>
      </p:sp>
      <p:sp>
        <p:nvSpPr>
          <p:cNvPr id="5" name="Rectangle 4"/>
          <p:cNvSpPr/>
          <p:nvPr/>
        </p:nvSpPr>
        <p:spPr>
          <a:xfrm>
            <a:off x="457200" y="1452890"/>
            <a:ext cx="8951310" cy="523220"/>
          </a:xfrm>
          <a:prstGeom prst="rect">
            <a:avLst/>
          </a:prstGeom>
        </p:spPr>
        <p:txBody>
          <a:bodyPr wrap="square">
            <a:spAutoFit/>
          </a:bodyPr>
          <a:lstStyle/>
          <a:p>
            <a:r>
              <a:rPr lang="en-US" sz="2800" b="1" dirty="0" err="1" smtClean="0">
                <a:solidFill>
                  <a:prstClr val="black"/>
                </a:solidFill>
                <a:latin typeface="Times New Roman"/>
              </a:rPr>
              <a:t>Ôn</a:t>
            </a:r>
            <a:r>
              <a:rPr lang="en-US" sz="2800" b="1" dirty="0" smtClean="0">
                <a:solidFill>
                  <a:prstClr val="black"/>
                </a:solidFill>
                <a:latin typeface="Times New Roman"/>
              </a:rPr>
              <a:t> </a:t>
            </a:r>
            <a:r>
              <a:rPr lang="en-US" sz="2800" b="1" dirty="0" err="1" smtClean="0">
                <a:solidFill>
                  <a:prstClr val="black"/>
                </a:solidFill>
                <a:latin typeface="Times New Roman"/>
              </a:rPr>
              <a:t>tập</a:t>
            </a:r>
            <a:r>
              <a:rPr lang="en-US" sz="2800" b="1" dirty="0" smtClean="0">
                <a:solidFill>
                  <a:prstClr val="black"/>
                </a:solidFill>
                <a:latin typeface="Times New Roman"/>
              </a:rPr>
              <a:t> </a:t>
            </a:r>
            <a:r>
              <a:rPr lang="en-US" sz="2800" b="1" dirty="0" err="1" smtClean="0">
                <a:solidFill>
                  <a:prstClr val="black"/>
                </a:solidFill>
                <a:latin typeface="Times New Roman"/>
              </a:rPr>
              <a:t>kiến</a:t>
            </a:r>
            <a:r>
              <a:rPr lang="en-US" sz="2800" b="1" dirty="0" smtClean="0">
                <a:solidFill>
                  <a:prstClr val="black"/>
                </a:solidFill>
                <a:latin typeface="Times New Roman"/>
              </a:rPr>
              <a:t> </a:t>
            </a:r>
            <a:r>
              <a:rPr lang="en-US" sz="2800" b="1" dirty="0" err="1" smtClean="0">
                <a:solidFill>
                  <a:prstClr val="black"/>
                </a:solidFill>
                <a:latin typeface="Times New Roman"/>
              </a:rPr>
              <a:t>thức</a:t>
            </a:r>
            <a:r>
              <a:rPr lang="en-US" sz="2800" b="1" dirty="0" smtClean="0">
                <a:solidFill>
                  <a:prstClr val="black"/>
                </a:solidFill>
                <a:latin typeface="Times New Roman"/>
              </a:rPr>
              <a:t> </a:t>
            </a:r>
            <a:r>
              <a:rPr lang="en-US" sz="2800" b="1" dirty="0" err="1" smtClean="0">
                <a:solidFill>
                  <a:prstClr val="black"/>
                </a:solidFill>
                <a:latin typeface="Times New Roman"/>
              </a:rPr>
              <a:t>đã</a:t>
            </a:r>
            <a:r>
              <a:rPr lang="en-US" sz="2800" b="1" dirty="0" smtClean="0">
                <a:solidFill>
                  <a:prstClr val="black"/>
                </a:solidFill>
                <a:latin typeface="Times New Roman"/>
              </a:rPr>
              <a:t> hoc</a:t>
            </a:r>
            <a:r>
              <a:rPr lang="vi-VN" sz="2800" b="1" dirty="0" smtClean="0">
                <a:solidFill>
                  <a:prstClr val="black"/>
                </a:solidFill>
                <a:latin typeface="Times New Roman"/>
              </a:rPr>
              <a:t> </a:t>
            </a:r>
            <a:r>
              <a:rPr lang="vi-VN" sz="2800" b="1" dirty="0">
                <a:solidFill>
                  <a:prstClr val="black"/>
                </a:solidFill>
                <a:latin typeface="Times New Roman"/>
              </a:rPr>
              <a:t>trong </a:t>
            </a:r>
            <a:r>
              <a:rPr lang="en-US" sz="2800" b="1" dirty="0" err="1" smtClean="0">
                <a:solidFill>
                  <a:prstClr val="black"/>
                </a:solidFill>
                <a:latin typeface="Times New Roman"/>
              </a:rPr>
              <a:t>bài</a:t>
            </a:r>
            <a:r>
              <a:rPr lang="vi-VN" sz="2800" b="1" dirty="0" smtClean="0">
                <a:solidFill>
                  <a:prstClr val="black"/>
                </a:solidFill>
                <a:latin typeface="Times New Roman"/>
              </a:rPr>
              <a:t> </a:t>
            </a:r>
            <a:endParaRPr lang="en-US" dirty="0"/>
          </a:p>
        </p:txBody>
      </p:sp>
      <p:sp>
        <p:nvSpPr>
          <p:cNvPr id="6" name="Rectangle 5"/>
          <p:cNvSpPr/>
          <p:nvPr/>
        </p:nvSpPr>
        <p:spPr>
          <a:xfrm>
            <a:off x="467762" y="2098045"/>
            <a:ext cx="9025884" cy="523220"/>
          </a:xfrm>
          <a:prstGeom prst="rect">
            <a:avLst/>
          </a:prstGeom>
        </p:spPr>
        <p:txBody>
          <a:bodyPr wrap="square">
            <a:spAutoFit/>
          </a:bodyPr>
          <a:lstStyle/>
          <a:p>
            <a:r>
              <a:rPr lang="en-US" sz="2800" b="1" dirty="0" err="1" smtClean="0">
                <a:solidFill>
                  <a:prstClr val="black"/>
                </a:solidFill>
                <a:latin typeface="Times New Roman"/>
              </a:rPr>
              <a:t>Hoàn</a:t>
            </a:r>
            <a:r>
              <a:rPr lang="en-US" sz="2800" b="1" dirty="0" smtClean="0">
                <a:solidFill>
                  <a:prstClr val="black"/>
                </a:solidFill>
                <a:latin typeface="Times New Roman"/>
              </a:rPr>
              <a:t> </a:t>
            </a:r>
            <a:r>
              <a:rPr lang="en-US" sz="2800" b="1" dirty="0" err="1" smtClean="0">
                <a:solidFill>
                  <a:prstClr val="black"/>
                </a:solidFill>
                <a:latin typeface="Times New Roman"/>
              </a:rPr>
              <a:t>thành</a:t>
            </a:r>
            <a:r>
              <a:rPr lang="en-US" sz="2800" b="1" dirty="0" smtClean="0">
                <a:solidFill>
                  <a:prstClr val="black"/>
                </a:solidFill>
                <a:latin typeface="Times New Roman"/>
              </a:rPr>
              <a:t> </a:t>
            </a:r>
            <a:r>
              <a:rPr lang="en-US" sz="2800" b="1" dirty="0" err="1" smtClean="0">
                <a:solidFill>
                  <a:prstClr val="black"/>
                </a:solidFill>
                <a:latin typeface="Times New Roman"/>
              </a:rPr>
              <a:t>bài</a:t>
            </a:r>
            <a:r>
              <a:rPr lang="en-US" sz="2800" b="1" dirty="0" smtClean="0">
                <a:solidFill>
                  <a:prstClr val="black"/>
                </a:solidFill>
                <a:latin typeface="Times New Roman"/>
              </a:rPr>
              <a:t> </a:t>
            </a:r>
            <a:r>
              <a:rPr lang="en-US" sz="2800" b="1" dirty="0" err="1" smtClean="0">
                <a:solidFill>
                  <a:prstClr val="black"/>
                </a:solidFill>
                <a:latin typeface="Times New Roman"/>
              </a:rPr>
              <a:t>tập</a:t>
            </a:r>
            <a:r>
              <a:rPr lang="en-US" sz="2800" b="1" dirty="0" smtClean="0">
                <a:solidFill>
                  <a:prstClr val="black"/>
                </a:solidFill>
                <a:latin typeface="Times New Roman"/>
              </a:rPr>
              <a:t> </a:t>
            </a:r>
            <a:r>
              <a:rPr lang="en-US" sz="2800" b="1" dirty="0" err="1" smtClean="0">
                <a:solidFill>
                  <a:prstClr val="black"/>
                </a:solidFill>
                <a:latin typeface="Times New Roman"/>
              </a:rPr>
              <a:t>trong</a:t>
            </a:r>
            <a:r>
              <a:rPr lang="en-US" sz="2800" b="1" dirty="0" smtClean="0">
                <a:solidFill>
                  <a:prstClr val="black"/>
                </a:solidFill>
                <a:latin typeface="Times New Roman"/>
              </a:rPr>
              <a:t> SBT</a:t>
            </a:r>
            <a:endParaRPr lang="en-US" dirty="0"/>
          </a:p>
        </p:txBody>
      </p:sp>
      <p:sp>
        <p:nvSpPr>
          <p:cNvPr id="7" name="Rectangle 6"/>
          <p:cNvSpPr/>
          <p:nvPr/>
        </p:nvSpPr>
        <p:spPr>
          <a:xfrm>
            <a:off x="455691" y="2743200"/>
            <a:ext cx="9144000" cy="523220"/>
          </a:xfrm>
          <a:prstGeom prst="rect">
            <a:avLst/>
          </a:prstGeom>
        </p:spPr>
        <p:txBody>
          <a:bodyPr wrap="square">
            <a:spAutoFit/>
          </a:bodyPr>
          <a:lstStyle/>
          <a:p>
            <a:r>
              <a:rPr lang="en-US" sz="2800" b="1" dirty="0" err="1" smtClean="0">
                <a:solidFill>
                  <a:prstClr val="black"/>
                </a:solidFill>
                <a:latin typeface="Times New Roman"/>
              </a:rPr>
              <a:t>Chuẩn</a:t>
            </a:r>
            <a:r>
              <a:rPr lang="en-US" sz="2800" b="1" dirty="0" smtClean="0">
                <a:solidFill>
                  <a:prstClr val="black"/>
                </a:solidFill>
                <a:latin typeface="Times New Roman"/>
              </a:rPr>
              <a:t> </a:t>
            </a:r>
            <a:r>
              <a:rPr lang="en-US" sz="2800" b="1" dirty="0" err="1" smtClean="0">
                <a:solidFill>
                  <a:prstClr val="black"/>
                </a:solidFill>
                <a:latin typeface="Times New Roman"/>
              </a:rPr>
              <a:t>bị</a:t>
            </a:r>
            <a:r>
              <a:rPr lang="en-US" sz="2800" b="1" dirty="0" smtClean="0">
                <a:solidFill>
                  <a:prstClr val="black"/>
                </a:solidFill>
                <a:latin typeface="Times New Roman"/>
              </a:rPr>
              <a:t> </a:t>
            </a:r>
            <a:r>
              <a:rPr lang="en-US" sz="2800" b="1" dirty="0" err="1" smtClean="0">
                <a:solidFill>
                  <a:prstClr val="black"/>
                </a:solidFill>
                <a:latin typeface="Times New Roman"/>
              </a:rPr>
              <a:t>trước</a:t>
            </a:r>
            <a:r>
              <a:rPr lang="en-US" sz="2800" b="1" dirty="0" smtClean="0">
                <a:solidFill>
                  <a:prstClr val="black"/>
                </a:solidFill>
                <a:latin typeface="Times New Roman"/>
              </a:rPr>
              <a:t> </a:t>
            </a:r>
            <a:r>
              <a:rPr lang="en-US" sz="2800" b="1" dirty="0" err="1" smtClean="0">
                <a:solidFill>
                  <a:prstClr val="black"/>
                </a:solidFill>
                <a:latin typeface="Times New Roman"/>
              </a:rPr>
              <a:t>bài</a:t>
            </a:r>
            <a:r>
              <a:rPr lang="en-US" sz="2800" b="1" dirty="0" smtClean="0">
                <a:solidFill>
                  <a:prstClr val="black"/>
                </a:solidFill>
                <a:latin typeface="Times New Roman"/>
              </a:rPr>
              <a:t> 37: </a:t>
            </a:r>
            <a:r>
              <a:rPr lang="en-US" sz="2800" b="1" dirty="0" err="1">
                <a:solidFill>
                  <a:prstClr val="black"/>
                </a:solidFill>
                <a:latin typeface="Times New Roman"/>
              </a:rPr>
              <a:t>S</a:t>
            </a:r>
            <a:r>
              <a:rPr lang="en-US" sz="2800" b="1" dirty="0" err="1" smtClean="0">
                <a:solidFill>
                  <a:prstClr val="black"/>
                </a:solidFill>
                <a:latin typeface="Times New Roman"/>
              </a:rPr>
              <a:t>ố</a:t>
            </a:r>
            <a:r>
              <a:rPr lang="en-US" sz="2800" b="1" dirty="0" smtClean="0">
                <a:solidFill>
                  <a:prstClr val="black"/>
                </a:solidFill>
                <a:latin typeface="Times New Roman"/>
              </a:rPr>
              <a:t> </a:t>
            </a:r>
            <a:r>
              <a:rPr lang="en-US" sz="2800" b="1" dirty="0" err="1" smtClean="0">
                <a:solidFill>
                  <a:prstClr val="black"/>
                </a:solidFill>
                <a:latin typeface="Times New Roman"/>
              </a:rPr>
              <a:t>đo</a:t>
            </a:r>
            <a:r>
              <a:rPr lang="en-US" sz="2800" b="1" dirty="0" smtClean="0">
                <a:solidFill>
                  <a:prstClr val="black"/>
                </a:solidFill>
                <a:latin typeface="Times New Roman"/>
              </a:rPr>
              <a:t> </a:t>
            </a:r>
            <a:r>
              <a:rPr lang="en-US" sz="2800" b="1" dirty="0" err="1" smtClean="0">
                <a:solidFill>
                  <a:prstClr val="black"/>
                </a:solidFill>
                <a:latin typeface="Times New Roman"/>
              </a:rPr>
              <a:t>góc</a:t>
            </a:r>
            <a:endParaRPr lang="en-US" dirty="0"/>
          </a:p>
        </p:txBody>
      </p:sp>
    </p:spTree>
    <p:extLst>
      <p:ext uri="{BB962C8B-B14F-4D97-AF65-F5344CB8AC3E}">
        <p14:creationId xmlns:p14="http://schemas.microsoft.com/office/powerpoint/2010/main" val="361118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Powerpoint Trắng Xanh Tự Nhiên Bầu Trời Bướm Môi Trường Trừu Tượng  Dễ Thương miễn phí - Slidesdo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5442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9393" y="2133600"/>
            <a:ext cx="8508163" cy="1107996"/>
          </a:xfrm>
          <a:prstGeom prst="rect">
            <a:avLst/>
          </a:prstGeom>
        </p:spPr>
        <p:txBody>
          <a:bodyPr wrap="none">
            <a:spAutoFit/>
          </a:bodyPr>
          <a:lstStyle/>
          <a:p>
            <a:pPr lvl="0" algn="ctr"/>
            <a:r>
              <a:rPr lang="en-US" sz="6600" b="1" dirty="0" smtClean="0">
                <a:solidFill>
                  <a:srgbClr val="FF0000"/>
                </a:solidFill>
                <a:latin typeface="Times New Roman" pitchFamily="18" charset="0"/>
                <a:cs typeface="Times New Roman" pitchFamily="18" charset="0"/>
              </a:rPr>
              <a:t> BÀI HẾT KẾT THÚC</a:t>
            </a:r>
            <a:endParaRPr lang="en-US" sz="6600" b="1" dirty="0">
              <a:solidFill>
                <a:srgbClr val="FF0000"/>
              </a:solidFill>
              <a:latin typeface="Times New Roman" pitchFamily="18" charset="0"/>
              <a:cs typeface="Times New Roman" pitchFamily="18" charset="0"/>
            </a:endParaRPr>
          </a:p>
        </p:txBody>
      </p:sp>
      <p:pic>
        <p:nvPicPr>
          <p:cNvPr id="4" name="Picture 13" descr="https://lh3.googleusercontent.com/-ZEG6AmUlTpE/WsOIcBL3nwI/AAAAAAAACXM/wa4kqWY_ZzoWOQwhUdu_n4BCpzGBB09CACHMYCw/h136/2-ctu.vn_anh_dong_mau_slide_powerpoint_dep_(19).gif">
            <a:extLst>
              <a:ext uri="{FF2B5EF4-FFF2-40B4-BE49-F238E27FC236}">
                <a16:creationId xmlns:a16="http://schemas.microsoft.com/office/drawing/2014/main" xmlns="" id="{1CC349FE-0FCC-4426-8C9E-2BC04B3A99D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733800"/>
            <a:ext cx="51435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35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hình nền PowerPoint cute siêu dễ thương, ấn tượng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2" y="0"/>
            <a:ext cx="921173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1295400"/>
            <a:ext cx="8534400" cy="2677656"/>
          </a:xfrm>
          <a:prstGeom prst="rect">
            <a:avLst/>
          </a:prstGeom>
        </p:spPr>
        <p:txBody>
          <a:bodyPr wrap="square">
            <a:spAutoFit/>
          </a:bodyPr>
          <a:lstStyle/>
          <a:p>
            <a:pPr algn="ctr"/>
            <a:r>
              <a:rPr lang="en-US" sz="8000" b="1" dirty="0" err="1" smtClean="0">
                <a:solidFill>
                  <a:srgbClr val="002060"/>
                </a:solidFill>
                <a:latin typeface="Times New Roman" pitchFamily="18" charset="0"/>
                <a:cs typeface="Times New Roman" pitchFamily="18" charset="0"/>
              </a:rPr>
              <a:t>BÀI</a:t>
            </a:r>
            <a:r>
              <a:rPr lang="en-US" sz="8000" b="1" dirty="0" smtClean="0">
                <a:solidFill>
                  <a:srgbClr val="002060"/>
                </a:solidFill>
                <a:latin typeface="Times New Roman" pitchFamily="18" charset="0"/>
                <a:cs typeface="Times New Roman" pitchFamily="18" charset="0"/>
              </a:rPr>
              <a:t> 36 </a:t>
            </a:r>
          </a:p>
          <a:p>
            <a:pPr algn="ctr"/>
            <a:r>
              <a:rPr lang="en-US" sz="8800" b="1" dirty="0" smtClean="0">
                <a:solidFill>
                  <a:srgbClr val="FF0000"/>
                </a:solidFill>
                <a:latin typeface="Times New Roman" pitchFamily="18" charset="0"/>
                <a:cs typeface="Times New Roman" pitchFamily="18" charset="0"/>
              </a:rPr>
              <a:t>GÓC</a:t>
            </a:r>
            <a:endParaRPr lang="en-US" sz="8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62350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5" y="152400"/>
            <a:ext cx="8340746" cy="1107996"/>
          </a:xfrm>
          <a:prstGeom prst="rect">
            <a:avLst/>
          </a:prstGeom>
        </p:spPr>
        <p:txBody>
          <a:bodyPr wrap="none">
            <a:spAutoFit/>
          </a:bodyPr>
          <a:lstStyle/>
          <a:p>
            <a:pPr lvl="0" algn="ctr"/>
            <a:r>
              <a:rPr lang="en-US" sz="6600" b="1" dirty="0" smtClean="0">
                <a:solidFill>
                  <a:srgbClr val="FF0000"/>
                </a:solidFill>
                <a:latin typeface="Times New Roman" pitchFamily="18" charset="0"/>
                <a:cs typeface="Times New Roman" pitchFamily="18" charset="0"/>
              </a:rPr>
              <a:t>NỘI DUNG BÀI HỌC</a:t>
            </a:r>
            <a:endParaRPr lang="en-US" sz="6600" b="1" dirty="0">
              <a:solidFill>
                <a:srgbClr val="FF0000"/>
              </a:solidFill>
              <a:latin typeface="Times New Roman" pitchFamily="18" charset="0"/>
              <a:cs typeface="Times New Roman" pitchFamily="18" charset="0"/>
            </a:endParaRPr>
          </a:p>
        </p:txBody>
      </p:sp>
      <p:sp>
        <p:nvSpPr>
          <p:cNvPr id="3" name="Rectangle 2"/>
          <p:cNvSpPr/>
          <p:nvPr/>
        </p:nvSpPr>
        <p:spPr>
          <a:xfrm>
            <a:off x="1066800" y="1523999"/>
            <a:ext cx="2819400" cy="449579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800" b="1" dirty="0" smtClean="0">
                <a:solidFill>
                  <a:schemeClr val="tx1"/>
                </a:solidFill>
                <a:latin typeface="Times New Roman" pitchFamily="18" charset="0"/>
                <a:cs typeface="Times New Roman" pitchFamily="18" charset="0"/>
              </a:rPr>
              <a:t>01. GÓC</a:t>
            </a:r>
            <a:endParaRPr lang="en-US" sz="4800" b="1" dirty="0">
              <a:solidFill>
                <a:schemeClr val="tx1"/>
              </a:solidFill>
              <a:latin typeface="Times New Roman" pitchFamily="18" charset="0"/>
              <a:cs typeface="Times New Roman" pitchFamily="18" charset="0"/>
            </a:endParaRPr>
          </a:p>
        </p:txBody>
      </p:sp>
      <p:sp>
        <p:nvSpPr>
          <p:cNvPr id="5" name="Rectangle 4"/>
          <p:cNvSpPr/>
          <p:nvPr/>
        </p:nvSpPr>
        <p:spPr>
          <a:xfrm>
            <a:off x="4724400" y="1545774"/>
            <a:ext cx="3505200" cy="447402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800" b="1" dirty="0" smtClean="0">
                <a:solidFill>
                  <a:schemeClr val="tx1"/>
                </a:solidFill>
                <a:latin typeface="Times New Roman" pitchFamily="18" charset="0"/>
                <a:cs typeface="Times New Roman" pitchFamily="18" charset="0"/>
              </a:rPr>
              <a:t>02.ĐIỂM TRONG CỦA GÓC </a:t>
            </a:r>
            <a:endParaRPr lang="en-US" sz="4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16260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2" y="152400"/>
            <a:ext cx="1160895" cy="523220"/>
          </a:xfrm>
          <a:prstGeom prst="rect">
            <a:avLst/>
          </a:prstGeom>
        </p:spPr>
        <p:txBody>
          <a:bodyPr wrap="none">
            <a:spAutoFit/>
          </a:bodyPr>
          <a:lstStyle/>
          <a:p>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Góc</a:t>
            </a:r>
            <a:endParaRPr lang="en-US" sz="2800" dirty="0">
              <a:latin typeface="Times New Roman" pitchFamily="18" charset="0"/>
              <a:cs typeface="Times New Roman" pitchFamily="18" charset="0"/>
            </a:endParaRPr>
          </a:p>
        </p:txBody>
      </p:sp>
      <p:sp>
        <p:nvSpPr>
          <p:cNvPr id="3" name="Rectangle 2"/>
          <p:cNvSpPr/>
          <p:nvPr/>
        </p:nvSpPr>
        <p:spPr>
          <a:xfrm>
            <a:off x="76200" y="675624"/>
            <a:ext cx="8915400" cy="954107"/>
          </a:xfrm>
          <a:prstGeom prst="rect">
            <a:avLst/>
          </a:prstGeom>
        </p:spPr>
        <p:txBody>
          <a:bodyPr wrap="square">
            <a:spAutoFit/>
          </a:bodyPr>
          <a:lstStyle/>
          <a:p>
            <a:r>
              <a:rPr lang="vi-VN" sz="2800" b="1" i="1" dirty="0">
                <a:solidFill>
                  <a:srgbClr val="FF0000"/>
                </a:solidFill>
                <a:latin typeface="+mj-lt"/>
              </a:rPr>
              <a:t>Góc</a:t>
            </a:r>
            <a:r>
              <a:rPr lang="vi-VN" sz="2800" b="1" dirty="0">
                <a:solidFill>
                  <a:srgbClr val="FF0000"/>
                </a:solidFill>
                <a:latin typeface="+mj-lt"/>
              </a:rPr>
              <a:t> </a:t>
            </a:r>
            <a:r>
              <a:rPr lang="vi-VN" sz="2800" b="1" dirty="0">
                <a:latin typeface="+mj-lt"/>
              </a:rPr>
              <a:t>là hình gồm hai tia chung gốc. Gốc chung của hai tia gọi là </a:t>
            </a:r>
            <a:r>
              <a:rPr lang="vi-VN" sz="2800" b="1" i="1" dirty="0">
                <a:solidFill>
                  <a:srgbClr val="FF0000"/>
                </a:solidFill>
                <a:latin typeface="+mj-lt"/>
              </a:rPr>
              <a:t>đỉnh</a:t>
            </a:r>
            <a:r>
              <a:rPr lang="vi-VN" sz="2800" b="1" i="1" dirty="0">
                <a:latin typeface="+mj-lt"/>
              </a:rPr>
              <a:t> </a:t>
            </a:r>
            <a:r>
              <a:rPr lang="vi-VN" sz="2800" b="1" dirty="0">
                <a:latin typeface="+mj-lt"/>
              </a:rPr>
              <a:t>của góc. Hai tia là hai </a:t>
            </a:r>
            <a:r>
              <a:rPr lang="vi-VN" sz="2800" b="1" i="1" dirty="0">
                <a:solidFill>
                  <a:srgbClr val="FF0000"/>
                </a:solidFill>
                <a:latin typeface="+mj-lt"/>
              </a:rPr>
              <a:t>cạnh</a:t>
            </a:r>
            <a:r>
              <a:rPr lang="vi-VN" sz="2800" b="1" dirty="0">
                <a:latin typeface="+mj-lt"/>
              </a:rPr>
              <a:t> của góc.</a:t>
            </a:r>
            <a:endParaRPr lang="en-US" sz="2800" b="1" dirty="0">
              <a:latin typeface="+mj-lt"/>
            </a:endParaRPr>
          </a:p>
        </p:txBody>
      </p:sp>
      <p:pic>
        <p:nvPicPr>
          <p:cNvPr id="1026" name="Picture 2" descr="Góc (Lý thuyết Toán lớp 6)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618845"/>
            <a:ext cx="3886200" cy="32289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66392" y="4633682"/>
            <a:ext cx="8915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cs typeface="Times New Roman" pitchFamily="18" charset="0"/>
              </a:rPr>
              <a:t>Góc</a:t>
            </a: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cs typeface="Times New Roman" pitchFamily="18" charset="0"/>
              </a:rPr>
              <a:t>xOy</a:t>
            </a: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cs typeface="Times New Roman" pitchFamily="18" charset="0"/>
              </a:rPr>
              <a:t>kí</a:t>
            </a: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cs typeface="Times New Roman" pitchFamily="18" charset="0"/>
              </a:rPr>
              <a:t>hiệu</a:t>
            </a: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cs typeface="Times New Roman" pitchFamily="18" charset="0"/>
              </a:rPr>
              <a:t>hoặc</a:t>
            </a: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cs typeface="Times New Roman" pitchFamily="18" charset="0"/>
              </a:rPr>
              <a:t>xOy</a:t>
            </a: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 ) </a:t>
            </a:r>
            <a:r>
              <a:rPr kumimoji="0" lang="en-US" sz="2800" b="1" i="0" u="none" strike="noStrike" cap="none" normalizeH="0" baseline="0" dirty="0" err="1" smtClean="0">
                <a:ln>
                  <a:noFill/>
                </a:ln>
                <a:solidFill>
                  <a:srgbClr val="000000"/>
                </a:solidFill>
                <a:effectLst/>
                <a:latin typeface="Times New Roman" pitchFamily="18" charset="0"/>
                <a:cs typeface="Times New Roman" pitchFamily="18" charset="0"/>
              </a:rPr>
              <a:t>gồm</a:t>
            </a: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cs typeface="Times New Roman" pitchFamily="18" charset="0"/>
              </a:rPr>
              <a:t>hai</a:t>
            </a: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cs typeface="Times New Roman" pitchFamily="18" charset="0"/>
              </a:rPr>
              <a:t>tia</a:t>
            </a: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cs typeface="Times New Roman" pitchFamily="18" charset="0"/>
              </a:rPr>
              <a:t>chung</a:t>
            </a: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cs typeface="Times New Roman" pitchFamily="18" charset="0"/>
              </a:rPr>
              <a:t>gốc</a:t>
            </a: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 Ox </a:t>
            </a:r>
            <a:r>
              <a:rPr kumimoji="0" lang="en-US" sz="2800" b="1" i="0" u="none" strike="noStrike" cap="none" normalizeH="0" baseline="0" dirty="0" err="1" smtClean="0">
                <a:ln>
                  <a:noFill/>
                </a:ln>
                <a:solidFill>
                  <a:srgbClr val="000000"/>
                </a:solidFill>
                <a:effectLst/>
                <a:latin typeface="Times New Roman" pitchFamily="18" charset="0"/>
                <a:cs typeface="Times New Roman" pitchFamily="18" charset="0"/>
              </a:rPr>
              <a:t>và</a:t>
            </a: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cs typeface="Times New Roman" pitchFamily="18" charset="0"/>
              </a:rPr>
              <a:t>Oy</a:t>
            </a:r>
            <a:r>
              <a:rPr kumimoji="0" lang="en-US" sz="2800" b="1"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1028" name="Picture 4" descr="Góc (Lý thuyết Toán lớp 6) | Kết nối tri th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2" y="4737561"/>
            <a:ext cx="663185" cy="5584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7793" y="5486400"/>
            <a:ext cx="7391400" cy="954107"/>
          </a:xfrm>
          <a:prstGeom prst="rect">
            <a:avLst/>
          </a:prstGeom>
        </p:spPr>
        <p:txBody>
          <a:bodyPr wrap="square">
            <a:spAutoFit/>
          </a:bodyPr>
          <a:lstStyle/>
          <a:p>
            <a:r>
              <a:rPr lang="vi-VN" sz="2800" b="1" dirty="0">
                <a:solidFill>
                  <a:srgbClr val="000000"/>
                </a:solidFill>
                <a:latin typeface="+mj-lt"/>
              </a:rPr>
              <a:t>+ Điểm O là đỉnh của góc xOy. Hai tia Ox; Oy là các cạnh của góc xOy.</a:t>
            </a:r>
            <a:endParaRPr lang="en-US" sz="2800" b="1" dirty="0">
              <a:latin typeface="+mj-lt"/>
            </a:endParaRPr>
          </a:p>
        </p:txBody>
      </p:sp>
    </p:spTree>
    <p:extLst>
      <p:ext uri="{BB962C8B-B14F-4D97-AF65-F5344CB8AC3E}">
        <p14:creationId xmlns:p14="http://schemas.microsoft.com/office/powerpoint/2010/main" val="216260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wheel(1)">
                                      <p:cBhvr>
                                        <p:cTn id="30" dur="2000"/>
                                        <p:tgtEl>
                                          <p:spTgt spid="10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wipe(down)">
                                      <p:cBhvr>
                                        <p:cTn id="3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124"/>
            <a:ext cx="8915400" cy="954107"/>
          </a:xfrm>
          <a:prstGeom prst="rect">
            <a:avLst/>
          </a:prstGeom>
        </p:spPr>
        <p:txBody>
          <a:bodyPr wrap="square">
            <a:spAutoFit/>
          </a:bodyPr>
          <a:lstStyle/>
          <a:p>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Góc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xOy</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còn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có</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các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cách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gọi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khác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góc</a:t>
            </a:r>
            <a:r>
              <a:rPr lang="en-US" sz="2800" b="1" dirty="0">
                <a:solidFill>
                  <a:srgbClr val="000000"/>
                </a:solidFill>
                <a:latin typeface="Times New Roman" pitchFamily="18" charset="0"/>
                <a:cs typeface="Times New Roman" pitchFamily="18" charset="0"/>
              </a:rPr>
              <a:t> AOB; </a:t>
            </a:r>
            <a:r>
              <a:rPr lang="en-US" sz="2800" b="1" dirty="0" err="1">
                <a:solidFill>
                  <a:srgbClr val="000000"/>
                </a:solidFill>
                <a:latin typeface="Times New Roman" pitchFamily="18" charset="0"/>
                <a:cs typeface="Times New Roman" pitchFamily="18" charset="0"/>
              </a:rPr>
              <a:t>góc</a:t>
            </a:r>
            <a:r>
              <a:rPr lang="en-US" sz="2800" b="1" dirty="0">
                <a:solidFill>
                  <a:srgbClr val="000000"/>
                </a:solidFill>
                <a:latin typeface="Times New Roman" pitchFamily="18" charset="0"/>
                <a:cs typeface="Times New Roman" pitchFamily="18" charset="0"/>
              </a:rPr>
              <a:t> O; </a:t>
            </a:r>
            <a:r>
              <a:rPr lang="en-US" sz="2800" b="1" dirty="0" err="1">
                <a:solidFill>
                  <a:srgbClr val="000000"/>
                </a:solidFill>
                <a:latin typeface="Times New Roman" pitchFamily="18" charset="0"/>
                <a:cs typeface="Times New Roman" pitchFamily="18" charset="0"/>
              </a:rPr>
              <a:t>góc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yOx</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góc</a:t>
            </a:r>
            <a:r>
              <a:rPr lang="en-US" sz="2800" b="1" dirty="0">
                <a:solidFill>
                  <a:srgbClr val="000000"/>
                </a:solidFill>
                <a:latin typeface="Times New Roman" pitchFamily="18" charset="0"/>
                <a:cs typeface="Times New Roman" pitchFamily="18" charset="0"/>
              </a:rPr>
              <a:t> BOA.</a:t>
            </a:r>
            <a:endParaRPr lang="en-US" sz="2800" b="1" dirty="0">
              <a:latin typeface="Times New Roman" pitchFamily="18" charset="0"/>
              <a:cs typeface="Times New Roman" pitchFamily="18" charset="0"/>
            </a:endParaRPr>
          </a:p>
        </p:txBody>
      </p:sp>
      <p:sp>
        <p:nvSpPr>
          <p:cNvPr id="3" name="Rectangle 2"/>
          <p:cNvSpPr/>
          <p:nvPr/>
        </p:nvSpPr>
        <p:spPr>
          <a:xfrm>
            <a:off x="87087" y="961231"/>
            <a:ext cx="9056914" cy="954107"/>
          </a:xfrm>
          <a:prstGeom prst="rect">
            <a:avLst/>
          </a:prstGeom>
        </p:spPr>
        <p:txBody>
          <a:bodyPr wrap="square">
            <a:spAutoFit/>
          </a:bodyPr>
          <a:lstStyle/>
          <a:p>
            <a:r>
              <a:rPr lang="vi-VN" sz="2800" b="1" dirty="0">
                <a:solidFill>
                  <a:srgbClr val="FF0000"/>
                </a:solidFill>
                <a:latin typeface="+mj-lt"/>
              </a:rPr>
              <a:t>+ Đặt biệt khi Ox và Oy là hai tia đối nhau, ta có góc bẹt xOy.</a:t>
            </a:r>
            <a:endParaRPr lang="en-US" sz="2800" b="1" dirty="0">
              <a:solidFill>
                <a:srgbClr val="FF0000"/>
              </a:solidFill>
              <a:latin typeface="+mj-lt"/>
            </a:endParaRPr>
          </a:p>
        </p:txBody>
      </p:sp>
      <p:pic>
        <p:nvPicPr>
          <p:cNvPr id="2050" name="Picture 2" descr="Góc (Lý thuyết Toán lớp 6)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48623"/>
            <a:ext cx="5715000" cy="1179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270" y="2461815"/>
            <a:ext cx="9111343" cy="954107"/>
          </a:xfrm>
          <a:prstGeom prst="rect">
            <a:avLst/>
          </a:prstGeom>
        </p:spPr>
        <p:txBody>
          <a:bodyPr wrap="square">
            <a:spAutoFit/>
          </a:bodyPr>
          <a:lstStyle/>
          <a:p>
            <a:r>
              <a:rPr lang="en-US" sz="2800" b="1" dirty="0" smtClean="0">
                <a:solidFill>
                  <a:srgbClr val="000000"/>
                </a:solidFill>
                <a:latin typeface="Times New Roman" pitchFamily="18" charset="0"/>
                <a:cs typeface="Times New Roman" pitchFamily="18" charset="0"/>
              </a:rPr>
              <a:t>?.</a:t>
            </a:r>
            <a:r>
              <a:rPr lang="vi-VN" sz="2800" b="1" dirty="0" smtClean="0">
                <a:solidFill>
                  <a:srgbClr val="000000"/>
                </a:solidFill>
                <a:latin typeface="Times New Roman" pitchFamily="18" charset="0"/>
                <a:cs typeface="Times New Roman" pitchFamily="18" charset="0"/>
              </a:rPr>
              <a:t>Quan </a:t>
            </a:r>
            <a:r>
              <a:rPr lang="vi-VN" sz="2800" b="1" dirty="0">
                <a:solidFill>
                  <a:srgbClr val="000000"/>
                </a:solidFill>
                <a:latin typeface="Times New Roman" pitchFamily="18" charset="0"/>
                <a:cs typeface="Times New Roman" pitchFamily="18" charset="0"/>
              </a:rPr>
              <a:t>sát Hình 8.45 và đọc tên các góc trong hình vẽ. Với mỗi góc, hãy cho biết đỉnh và các cạnh của nó.</a:t>
            </a:r>
            <a:endParaRPr lang="en-US" sz="2800" b="1" dirty="0">
              <a:latin typeface="Times New Roman" pitchFamily="18" charset="0"/>
              <a:cs typeface="Times New Roman" pitchFamily="18" charset="0"/>
            </a:endParaRPr>
          </a:p>
        </p:txBody>
      </p:sp>
      <p:pic>
        <p:nvPicPr>
          <p:cNvPr id="2052" name="Picture 4" descr="Câu hỏi trang 58 Toán lớp 6 Tập 2 | Kết nối tri thức Giải Toán lớp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682504"/>
            <a:ext cx="3291790" cy="26420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97631" y="3241490"/>
            <a:ext cx="862737" cy="523220"/>
          </a:xfrm>
          <a:prstGeom prst="rect">
            <a:avLst/>
          </a:prstGeom>
        </p:spPr>
        <p:txBody>
          <a:bodyPr wrap="none">
            <a:spAutoFit/>
          </a:bodyPr>
          <a:lstStyle/>
          <a:p>
            <a:r>
              <a:rPr lang="en-US" sz="2800" b="1" dirty="0" err="1">
                <a:solidFill>
                  <a:srgbClr val="008000"/>
                </a:solidFill>
                <a:latin typeface="Times New Roman" pitchFamily="18" charset="0"/>
                <a:cs typeface="Times New Roman" pitchFamily="18" charset="0"/>
              </a:rPr>
              <a:t>giải</a:t>
            </a:r>
            <a:r>
              <a:rPr lang="en-US" sz="2800" b="1" dirty="0">
                <a:solidFill>
                  <a:srgbClr val="008000"/>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6" name="Rectangle 5"/>
          <p:cNvSpPr/>
          <p:nvPr/>
        </p:nvSpPr>
        <p:spPr>
          <a:xfrm>
            <a:off x="1054729" y="3577678"/>
            <a:ext cx="4724400" cy="2677656"/>
          </a:xfrm>
          <a:prstGeom prst="rect">
            <a:avLst/>
          </a:prstGeom>
        </p:spPr>
        <p:txBody>
          <a:bodyPr wrap="square">
            <a:spAutoFit/>
          </a:bodyPr>
          <a:lstStyle/>
          <a:p>
            <a:r>
              <a:rPr lang="vi-VN" sz="2800" dirty="0" smtClean="0">
                <a:solidFill>
                  <a:srgbClr val="002060"/>
                </a:solidFill>
                <a:latin typeface="+mj-lt"/>
              </a:rPr>
              <a:t>+Góc </a:t>
            </a:r>
            <a:r>
              <a:rPr lang="vi-VN" sz="2800" dirty="0">
                <a:solidFill>
                  <a:srgbClr val="002060"/>
                </a:solidFill>
                <a:latin typeface="+mj-lt"/>
              </a:rPr>
              <a:t>xOy có hai cạnh là Oy và Ox và đỉnh là điểm O</a:t>
            </a:r>
          </a:p>
          <a:p>
            <a:r>
              <a:rPr lang="vi-VN" sz="2800" dirty="0" smtClean="0">
                <a:solidFill>
                  <a:srgbClr val="000000"/>
                </a:solidFill>
                <a:latin typeface="+mj-lt"/>
              </a:rPr>
              <a:t>+Góc </a:t>
            </a:r>
            <a:r>
              <a:rPr lang="vi-VN" sz="2800" dirty="0">
                <a:solidFill>
                  <a:srgbClr val="000000"/>
                </a:solidFill>
                <a:latin typeface="+mj-lt"/>
              </a:rPr>
              <a:t>xOz có hai cạnh là Oz và Ox và đỉnh là điểm O</a:t>
            </a:r>
          </a:p>
          <a:p>
            <a:r>
              <a:rPr lang="vi-VN" sz="2800" dirty="0" smtClean="0">
                <a:solidFill>
                  <a:srgbClr val="FF0000"/>
                </a:solidFill>
                <a:latin typeface="+mj-lt"/>
              </a:rPr>
              <a:t>+Góc </a:t>
            </a:r>
            <a:r>
              <a:rPr lang="vi-VN" sz="2800" dirty="0">
                <a:solidFill>
                  <a:srgbClr val="FF0000"/>
                </a:solidFill>
                <a:latin typeface="+mj-lt"/>
              </a:rPr>
              <a:t>yOz có hai cạnh là Oz và Oy và đỉnh là điểm O</a:t>
            </a:r>
            <a:endParaRPr lang="vi-VN" sz="2800" b="0" i="0" dirty="0">
              <a:solidFill>
                <a:srgbClr val="FF0000"/>
              </a:solidFill>
              <a:effectLst/>
              <a:latin typeface="+mj-lt"/>
            </a:endParaRPr>
          </a:p>
        </p:txBody>
      </p:sp>
    </p:spTree>
    <p:extLst>
      <p:ext uri="{BB962C8B-B14F-4D97-AF65-F5344CB8AC3E}">
        <p14:creationId xmlns:p14="http://schemas.microsoft.com/office/powerpoint/2010/main" val="216260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circle(in)">
                                      <p:cBhvr>
                                        <p:cTn id="28" dur="2000"/>
                                        <p:tgtEl>
                                          <p:spTgt spid="205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circle(in)">
                                      <p:cBhvr>
                                        <p:cTn id="33" dur="20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wipe(down)">
                                      <p:cBhvr>
                                        <p:cTn id="38" dur="5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circle(in)">
                                      <p:cBhvr>
                                        <p:cTn id="43" dur="2000"/>
                                        <p:tgtEl>
                                          <p:spTgt spid="6">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6">
                                            <p:txEl>
                                              <p:pRg st="2" end="2"/>
                                            </p:txEl>
                                          </p:spTgt>
                                        </p:tgtEl>
                                        <p:attrNameLst>
                                          <p:attrName>style.visibility</p:attrName>
                                        </p:attrNameLst>
                                      </p:cBhvr>
                                      <p:to>
                                        <p:strVal val="visible"/>
                                      </p:to>
                                    </p:set>
                                    <p:animEffect transition="in" filter="randombar(horizontal)">
                                      <p:cBhvr>
                                        <p:cTn id="4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762000"/>
            <a:ext cx="2223622" cy="523220"/>
          </a:xfrm>
          <a:prstGeom prst="rect">
            <a:avLst/>
          </a:prstGeom>
        </p:spPr>
        <p:txBody>
          <a:bodyPr wrap="none">
            <a:spAutoFit/>
          </a:bodyPr>
          <a:lstStyle/>
          <a:p>
            <a:r>
              <a:rPr lang="en-US" sz="2800" b="1" dirty="0" err="1">
                <a:solidFill>
                  <a:srgbClr val="008000"/>
                </a:solidFill>
                <a:latin typeface="Times New Roman" pitchFamily="18" charset="0"/>
                <a:cs typeface="Times New Roman" pitchFamily="18" charset="0"/>
              </a:rPr>
              <a:t>Luyện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Tập</a:t>
            </a:r>
            <a:r>
              <a:rPr lang="en-US" sz="2800" b="1" dirty="0">
                <a:solidFill>
                  <a:srgbClr val="008000"/>
                </a:solidFill>
                <a:latin typeface="Times New Roman" pitchFamily="18" charset="0"/>
                <a:cs typeface="Times New Roman" pitchFamily="18" charset="0"/>
              </a:rPr>
              <a:t> 1 </a:t>
            </a:r>
            <a:endParaRPr lang="en-US" sz="2800" dirty="0">
              <a:latin typeface="Times New Roman" pitchFamily="18" charset="0"/>
              <a:cs typeface="Times New Roman" pitchFamily="18" charset="0"/>
            </a:endParaRPr>
          </a:p>
        </p:txBody>
      </p:sp>
      <p:sp>
        <p:nvSpPr>
          <p:cNvPr id="3" name="Rectangle 2"/>
          <p:cNvSpPr/>
          <p:nvPr/>
        </p:nvSpPr>
        <p:spPr>
          <a:xfrm>
            <a:off x="838200" y="1266858"/>
            <a:ext cx="7391400" cy="954107"/>
          </a:xfrm>
          <a:prstGeom prst="rect">
            <a:avLst/>
          </a:prstGeom>
        </p:spPr>
        <p:txBody>
          <a:bodyPr wrap="square">
            <a:spAutoFit/>
          </a:bodyPr>
          <a:lstStyle/>
          <a:p>
            <a:r>
              <a:rPr lang="vi-VN" sz="2800" b="1" dirty="0">
                <a:solidFill>
                  <a:srgbClr val="FF0000"/>
                </a:solidFill>
                <a:latin typeface="+mj-lt"/>
              </a:rPr>
              <a:t>(1) Quan sát Hình 8.46 và gọi tên các góc có đỉnh là A, B trong hình vẽ.</a:t>
            </a:r>
            <a:endParaRPr lang="en-US" sz="2800" b="1" dirty="0">
              <a:solidFill>
                <a:srgbClr val="FF0000"/>
              </a:solidFill>
              <a:latin typeface="+mj-lt"/>
            </a:endParaRPr>
          </a:p>
        </p:txBody>
      </p:sp>
      <p:pic>
        <p:nvPicPr>
          <p:cNvPr id="3074" name="Picture 2" descr="Luyện Tập 1 trang 59 Toán lớp 6 Tập 2 | Kết nối tri thức Giải Toán lớp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20966"/>
            <a:ext cx="3025528" cy="22019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90257" y="3124202"/>
            <a:ext cx="4572000" cy="2246769"/>
          </a:xfrm>
          <a:prstGeom prst="rect">
            <a:avLst/>
          </a:prstGeom>
        </p:spPr>
        <p:txBody>
          <a:bodyPr>
            <a:spAutoFit/>
          </a:bodyPr>
          <a:lstStyle/>
          <a:p>
            <a:r>
              <a:rPr lang="vi-VN" sz="2800" b="1" dirty="0" smtClean="0">
                <a:solidFill>
                  <a:srgbClr val="000000"/>
                </a:solidFill>
                <a:latin typeface="+mj-lt"/>
              </a:rPr>
              <a:t>+ </a:t>
            </a:r>
            <a:r>
              <a:rPr lang="vi-VN" sz="2800" b="1" dirty="0">
                <a:solidFill>
                  <a:srgbClr val="000000"/>
                </a:solidFill>
                <a:latin typeface="+mj-lt"/>
              </a:rPr>
              <a:t>Các góc ở đỉnh A là: Góc DAC; góc DAB; góc BAC.</a:t>
            </a:r>
          </a:p>
          <a:p>
            <a:r>
              <a:rPr lang="vi-VN" sz="2800" b="1" dirty="0" smtClean="0">
                <a:solidFill>
                  <a:srgbClr val="002060"/>
                </a:solidFill>
                <a:latin typeface="+mj-lt"/>
              </a:rPr>
              <a:t>+ </a:t>
            </a:r>
            <a:r>
              <a:rPr lang="vi-VN" sz="2800" b="1" dirty="0">
                <a:solidFill>
                  <a:srgbClr val="002060"/>
                </a:solidFill>
                <a:latin typeface="+mj-lt"/>
              </a:rPr>
              <a:t>Các góc ở đỉnh B là: Góc ABC; góc ABD; góc DBC.</a:t>
            </a:r>
            <a:endParaRPr lang="vi-VN" sz="2800" b="1" i="0" dirty="0">
              <a:solidFill>
                <a:srgbClr val="002060"/>
              </a:solidFill>
              <a:effectLst/>
              <a:latin typeface="+mj-lt"/>
            </a:endParaRPr>
          </a:p>
        </p:txBody>
      </p:sp>
    </p:spTree>
    <p:extLst>
      <p:ext uri="{BB962C8B-B14F-4D97-AF65-F5344CB8AC3E}">
        <p14:creationId xmlns:p14="http://schemas.microsoft.com/office/powerpoint/2010/main" val="216260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1000"/>
                                        <p:tgtEl>
                                          <p:spTgt spid="3074"/>
                                        </p:tgtEl>
                                      </p:cBhvr>
                                    </p:animEffect>
                                    <p:anim calcmode="lin" valueType="num">
                                      <p:cBhvr>
                                        <p:cTn id="18" dur="1000" fill="hold"/>
                                        <p:tgtEl>
                                          <p:spTgt spid="3074"/>
                                        </p:tgtEl>
                                        <p:attrNameLst>
                                          <p:attrName>ppt_x</p:attrName>
                                        </p:attrNameLst>
                                      </p:cBhvr>
                                      <p:tavLst>
                                        <p:tav tm="0">
                                          <p:val>
                                            <p:strVal val="#ppt_x"/>
                                          </p:val>
                                        </p:tav>
                                        <p:tav tm="100000">
                                          <p:val>
                                            <p:strVal val="#ppt_x"/>
                                          </p:val>
                                        </p:tav>
                                      </p:tavLst>
                                    </p:anim>
                                    <p:anim calcmode="lin" valueType="num">
                                      <p:cBhvr>
                                        <p:cTn id="1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barn(inVertical)">
                                      <p:cBhvr>
                                        <p:cTn id="3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
            <a:ext cx="9067800" cy="3108543"/>
          </a:xfrm>
          <a:prstGeom prst="rect">
            <a:avLst/>
          </a:prstGeom>
        </p:spPr>
        <p:txBody>
          <a:bodyPr wrap="square">
            <a:spAutoFit/>
          </a:bodyPr>
          <a:lstStyle/>
          <a:p>
            <a:r>
              <a:rPr lang="vi-VN" sz="2800" b="1" dirty="0">
                <a:latin typeface="+mj-lt"/>
              </a:rPr>
              <a:t>(2) Vẽ hình theo hướng dẫn sau:</a:t>
            </a:r>
          </a:p>
          <a:p>
            <a:r>
              <a:rPr lang="vi-VN" sz="2800" b="1" dirty="0">
                <a:latin typeface="+mj-lt"/>
              </a:rPr>
              <a:t>- Vẽ đường thẳng xy</a:t>
            </a:r>
          </a:p>
          <a:p>
            <a:r>
              <a:rPr lang="vi-VN" sz="2800" b="1" dirty="0">
                <a:latin typeface="+mj-lt"/>
              </a:rPr>
              <a:t>- Lấy điểm A thuộc đường thẳng xy. </a:t>
            </a:r>
          </a:p>
          <a:p>
            <a:r>
              <a:rPr lang="vi-VN" sz="2800" b="1" dirty="0">
                <a:latin typeface="+mj-lt"/>
              </a:rPr>
              <a:t>- Lấy điểm B không thuộc đường thẳng xy. </a:t>
            </a:r>
          </a:p>
          <a:p>
            <a:r>
              <a:rPr lang="vi-VN" sz="2800" b="1" dirty="0">
                <a:latin typeface="+mj-lt"/>
              </a:rPr>
              <a:t>- Nối A và B.</a:t>
            </a:r>
          </a:p>
          <a:p>
            <a:r>
              <a:rPr lang="vi-VN" sz="2800" b="1" dirty="0">
                <a:latin typeface="+mj-lt"/>
              </a:rPr>
              <a:t>a) Em hãy đọc tên các góc có trong hình vừa vẽ; </a:t>
            </a:r>
          </a:p>
          <a:p>
            <a:r>
              <a:rPr lang="vi-VN" sz="2800" b="1" dirty="0">
                <a:latin typeface="+mj-lt"/>
              </a:rPr>
              <a:t>b) Trong các góc đó, hãy chỉ ra góc bẹt. </a:t>
            </a:r>
            <a:endParaRPr lang="vi-VN" sz="2800" b="1" i="0" dirty="0">
              <a:effectLst/>
              <a:latin typeface="+mj-lt"/>
            </a:endParaRPr>
          </a:p>
        </p:txBody>
      </p:sp>
      <p:sp>
        <p:nvSpPr>
          <p:cNvPr id="2" name="Rectangle 1"/>
          <p:cNvSpPr/>
          <p:nvPr/>
        </p:nvSpPr>
        <p:spPr>
          <a:xfrm>
            <a:off x="1295400" y="3070945"/>
            <a:ext cx="2426370"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Ta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vẽ</a:t>
            </a:r>
            <a:r>
              <a:rPr lang="en-US" sz="2800" b="1" dirty="0">
                <a:solidFill>
                  <a:srgbClr val="FF0000"/>
                </a:solidFill>
                <a:latin typeface="Times New Roman" pitchFamily="18" charset="0"/>
                <a:cs typeface="Times New Roman" pitchFamily="18" charset="0"/>
              </a:rPr>
              <a:t>: </a:t>
            </a:r>
          </a:p>
        </p:txBody>
      </p:sp>
      <p:pic>
        <p:nvPicPr>
          <p:cNvPr id="4098" name="Picture 2" descr="Luyện Tập 1 trang 59 Toán lớp 6 Tập 2 | Kết nối tri thức Giải Toán lớp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267244"/>
            <a:ext cx="3962400" cy="21429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52400" y="3435790"/>
            <a:ext cx="451212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a.Các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góc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có</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trong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hình</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vẽ</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b.Vì</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Ax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và</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Ay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hai</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góc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đối</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nhau</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nên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góc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bẹt</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a:t>
            </a:r>
          </a:p>
        </p:txBody>
      </p:sp>
      <p:pic>
        <p:nvPicPr>
          <p:cNvPr id="4100" name="Picture 4" descr="Luyện Tập 1 trang 59 Toán lớp 6 Tập 2 | Kết nối tri thức Giải Toán lớp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92631"/>
            <a:ext cx="1953558" cy="44608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Luyện Tập 1 trang 59 Toán lớp 6 Tập 2 | Kết nối tri thức Giải Toán lớp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764291"/>
            <a:ext cx="616560" cy="471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60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100"/>
                                        </p:tgtEl>
                                        <p:attrNameLst>
                                          <p:attrName>style.visibility</p:attrName>
                                        </p:attrNameLst>
                                      </p:cBhvr>
                                      <p:to>
                                        <p:strVal val="visible"/>
                                      </p:to>
                                    </p:set>
                                    <p:animEffect transition="in" filter="circle(in)">
                                      <p:cBhvr>
                                        <p:cTn id="27" dur="2000"/>
                                        <p:tgtEl>
                                          <p:spTgt spid="410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circle(in)">
                                      <p:cBhvr>
                                        <p:cTn id="32" dur="20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01"/>
                                        </p:tgtEl>
                                        <p:attrNameLst>
                                          <p:attrName>style.visibility</p:attrName>
                                        </p:attrNameLst>
                                      </p:cBhvr>
                                      <p:to>
                                        <p:strVal val="visible"/>
                                      </p:to>
                                    </p:set>
                                    <p:anim calcmode="lin" valueType="num">
                                      <p:cBhvr additive="base">
                                        <p:cTn id="37" dur="500" fill="hold"/>
                                        <p:tgtEl>
                                          <p:spTgt spid="4101"/>
                                        </p:tgtEl>
                                        <p:attrNameLst>
                                          <p:attrName>ppt_x</p:attrName>
                                        </p:attrNameLst>
                                      </p:cBhvr>
                                      <p:tavLst>
                                        <p:tav tm="0">
                                          <p:val>
                                            <p:strVal val="#ppt_x"/>
                                          </p:val>
                                        </p:tav>
                                        <p:tav tm="100000">
                                          <p:val>
                                            <p:strVal val="#ppt_x"/>
                                          </p:val>
                                        </p:tav>
                                      </p:tavLst>
                                    </p:anim>
                                    <p:anim calcmode="lin" valueType="num">
                                      <p:cBhvr additive="base">
                                        <p:cTn id="3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2" y="152400"/>
            <a:ext cx="1963999" cy="523220"/>
          </a:xfrm>
          <a:prstGeom prst="rect">
            <a:avLst/>
          </a:prstGeom>
        </p:spPr>
        <p:txBody>
          <a:bodyPr wrap="none">
            <a:spAutoFit/>
          </a:bodyPr>
          <a:lstStyle/>
          <a:p>
            <a:r>
              <a:rPr lang="en-US" sz="2800" b="1" dirty="0" err="1">
                <a:solidFill>
                  <a:srgbClr val="008000"/>
                </a:solidFill>
                <a:latin typeface="Times New Roman" pitchFamily="18" charset="0"/>
                <a:cs typeface="Times New Roman" pitchFamily="18" charset="0"/>
              </a:rPr>
              <a:t>Vận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dụng</a:t>
            </a:r>
            <a:r>
              <a:rPr lang="en-US" sz="2800" b="1" dirty="0">
                <a:solidFill>
                  <a:srgbClr val="008000"/>
                </a:solidFill>
                <a:latin typeface="Times New Roman" pitchFamily="18" charset="0"/>
                <a:cs typeface="Times New Roman" pitchFamily="18" charset="0"/>
              </a:rPr>
              <a:t> 1</a:t>
            </a:r>
            <a:endParaRPr lang="en-US" sz="2800" dirty="0">
              <a:latin typeface="Times New Roman" pitchFamily="18" charset="0"/>
              <a:cs typeface="Times New Roman" pitchFamily="18" charset="0"/>
            </a:endParaRPr>
          </a:p>
        </p:txBody>
      </p:sp>
      <p:sp>
        <p:nvSpPr>
          <p:cNvPr id="5" name="Rectangle 4"/>
          <p:cNvSpPr/>
          <p:nvPr/>
        </p:nvSpPr>
        <p:spPr>
          <a:xfrm>
            <a:off x="76200" y="675622"/>
            <a:ext cx="9067800" cy="1815882"/>
          </a:xfrm>
          <a:prstGeom prst="rect">
            <a:avLst/>
          </a:prstGeom>
        </p:spPr>
        <p:txBody>
          <a:bodyPr wrap="square">
            <a:spAutoFit/>
          </a:bodyPr>
          <a:lstStyle/>
          <a:p>
            <a:r>
              <a:rPr lang="vi-VN" sz="2800" b="1" dirty="0">
                <a:solidFill>
                  <a:srgbClr val="000000"/>
                </a:solidFill>
                <a:latin typeface="+mj-lt"/>
              </a:rPr>
              <a:t>Compa là một dụng cụ học tập quen thuộc của các em học sinh. Mở chiếc compa ra ta thấy hình ảnh của một góc, trong đó hai cạnh của compa là hai cạnh của góc, đỉnh của compa là đỉnh của góc (H.8.47).</a:t>
            </a:r>
            <a:endParaRPr lang="en-US" sz="2800" b="1" dirty="0">
              <a:latin typeface="+mj-lt"/>
            </a:endParaRPr>
          </a:p>
        </p:txBody>
      </p:sp>
      <p:pic>
        <p:nvPicPr>
          <p:cNvPr id="5122" name="Picture 2" descr="Vận dụng 1 trang 59 Toán lớp 6 Tập 2 | Kết nối tri thức Giải Toán lớp 6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81200"/>
            <a:ext cx="3371850" cy="3333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 y="5410200"/>
            <a:ext cx="8980714" cy="954107"/>
          </a:xfrm>
          <a:prstGeom prst="rect">
            <a:avLst/>
          </a:prstGeom>
        </p:spPr>
        <p:txBody>
          <a:bodyPr wrap="square">
            <a:spAutoFit/>
          </a:bodyPr>
          <a:lstStyle/>
          <a:p>
            <a:r>
              <a:rPr lang="vi-VN" sz="2800" b="1" dirty="0">
                <a:solidFill>
                  <a:srgbClr val="FF0000"/>
                </a:solidFill>
                <a:latin typeface="+mj-lt"/>
              </a:rPr>
              <a:t>Em hãy tìm thêm trong thực tiễn các hình ảnh của góc và mô tả đỉnh, cạnh của các góc đó.</a:t>
            </a:r>
            <a:endParaRPr lang="en-US" sz="2800" b="1" dirty="0">
              <a:solidFill>
                <a:srgbClr val="FF0000"/>
              </a:solidFill>
              <a:latin typeface="+mj-lt"/>
            </a:endParaRPr>
          </a:p>
        </p:txBody>
      </p:sp>
    </p:spTree>
    <p:extLst>
      <p:ext uri="{BB962C8B-B14F-4D97-AF65-F5344CB8AC3E}">
        <p14:creationId xmlns:p14="http://schemas.microsoft.com/office/powerpoint/2010/main" val="118511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circle(in)">
                                      <p:cBhvr>
                                        <p:cTn id="1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
  <TotalTime>158</TotalTime>
  <Words>777</Words>
  <Application>Microsoft Office PowerPoint</Application>
  <PresentationFormat>On-screen Show (4:3)</PresentationFormat>
  <Paragraphs>92</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Open Sans</vt:lpstr>
      <vt:lpstr>Times New Roman</vt:lpstr>
      <vt:lpstr>1_Office Theme</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cp:lastModifiedBy>
  <cp:revision>19</cp:revision>
  <dcterms:created xsi:type="dcterms:W3CDTF">2024-03-12T15:24:20Z</dcterms:created>
  <dcterms:modified xsi:type="dcterms:W3CDTF">2024-04-05T08:25:06Z</dcterms:modified>
</cp:coreProperties>
</file>