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Calibri Light" panose="020F0302020204030204"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1/23/2024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4.svg"/><Relationship Id="rId4" Type="http://schemas.openxmlformats.org/officeDocument/2006/relationships/image" Target="../media/image86.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1" Type="http://schemas.openxmlformats.org/officeDocument/2006/relationships/image" Target="NULL"/><Relationship Id="rId25"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160.png"/><Relationship Id="rId23"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693319"/>
          </a:xfrm>
          <a:prstGeom prst="rect">
            <a:avLst/>
          </a:prstGeom>
        </p:spPr>
        <p:txBody>
          <a:bodyPr wrap="square" lIns="0" tIns="0" rIns="0" bIns="0" rtlCol="0" anchor="t">
            <a:spAutoFit/>
          </a:bodyPr>
          <a:lstStyle/>
          <a:p>
            <a:pPr algn="ctr">
              <a:lnSpc>
                <a:spcPct val="150000"/>
              </a:lnSpc>
            </a:pPr>
            <a:r>
              <a:rPr lang="en-US" sz="8000" b="1" dirty="0" smtClean="0">
                <a:solidFill>
                  <a:srgbClr val="243762"/>
                </a:solidFill>
                <a:latin typeface="Arial" panose="020B0604020202020204" pitchFamily="34" charset="0"/>
                <a:cs typeface="Arial" panose="020B0604020202020204" pitchFamily="34" charset="0"/>
              </a:rPr>
              <a:t>NHIỆT LIỆT CHÀO ĐÓN CÁC EM ĐẾN VỚI BUỔI HỌC HÔM NAY!</a:t>
            </a:r>
            <a:endParaRPr lang="en-US" sz="8000" b="1" dirty="0">
              <a:solidFill>
                <a:srgbClr val="24376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smtClean="0">
                <a:latin typeface="Arial" panose="020B0604020202020204" pitchFamily="34" charset="0"/>
                <a:cs typeface="Arial" panose="020B0604020202020204" pitchFamily="34" charset="0"/>
              </a:rPr>
              <a:t>C</a:t>
            </a:r>
            <a:r>
              <a:rPr lang="vi-VN" sz="4400" b="1" dirty="0" smtClean="0">
                <a:latin typeface="Arial" panose="020B0604020202020204" pitchFamily="34" charset="0"/>
                <a:cs typeface="Arial" panose="020B0604020202020204" pitchFamily="34" charset="0"/>
              </a:rPr>
              <a:t>ách </a:t>
            </a:r>
            <a:r>
              <a:rPr lang="vi-VN" sz="4400" b="1" dirty="0">
                <a:latin typeface="Arial" panose="020B0604020202020204" pitchFamily="34" charset="0"/>
                <a:cs typeface="Arial" panose="020B0604020202020204" pitchFamily="34" charset="0"/>
              </a:rPr>
              <a:t>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smtClean="0">
                <a:solidFill>
                  <a:srgbClr val="C00000"/>
                </a:solidFill>
                <a:latin typeface="Arial" panose="020B0604020202020204" pitchFamily="34" charset="0"/>
                <a:cs typeface="Arial" panose="020B0604020202020204" pitchFamily="34" charset="0"/>
              </a:rPr>
              <a:t>Bậc</a:t>
            </a:r>
            <a:r>
              <a:rPr lang="en-US" sz="4200" dirty="0" smtClean="0">
                <a:solidFill>
                  <a:srgbClr val="C00000"/>
                </a:solidFill>
                <a:latin typeface="Arial" panose="020B0604020202020204" pitchFamily="34" charset="0"/>
                <a:cs typeface="Arial" panose="020B0604020202020204" pitchFamily="34" charset="0"/>
              </a:rPr>
              <a:t> 5</a:t>
            </a:r>
            <a:endParaRPr lang="en-US" sz="4200" dirty="0">
              <a:solidFill>
                <a:srgbClr val="C00000"/>
              </a:solidFill>
              <a:latin typeface="Arial" panose="020B0604020202020204" pitchFamily="34" charset="0"/>
              <a:cs typeface="Arial" panose="020B0604020202020204" pitchFamily="34" charset="0"/>
            </a:endParaRP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1</a:t>
            </a:r>
            <a:endParaRPr lang="en-US" sz="42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smtClean="0">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smtClean="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(5 + 1)x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6x</a:t>
            </a:r>
            <a:r>
              <a:rPr lang="en-US" sz="4200" baseline="300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0,25</a:t>
            </a:r>
            <a:r>
              <a:rPr lang="en-US" sz="4200" dirty="0" smtClean="0">
                <a:latin typeface="Arial" panose="020B0604020202020204" pitchFamily="34" charset="0"/>
                <a:cs typeface="Arial" panose="020B0604020202020204" pitchFamily="34" charset="0"/>
              </a:rPr>
              <a:t>. 8</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2. </a:t>
            </a:r>
            <a:r>
              <a:rPr lang="en-US" sz="4800" b="1" dirty="0" err="1" smtClean="0">
                <a:solidFill>
                  <a:prstClr val="white"/>
                </a:solidFill>
                <a:latin typeface="Arial" panose="020B0604020202020204" pitchFamily="34" charset="0"/>
                <a:cs typeface="Arial" panose="020B0604020202020204" pitchFamily="34" charset="0"/>
              </a:rPr>
              <a:t>Khái</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niệm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a:t>
            </a:r>
            <a:r>
              <a:rPr lang="en-US"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smtClean="0">
                <a:latin typeface="Arial" panose="020B0604020202020204" pitchFamily="34" charset="0"/>
                <a:ea typeface="Calibri" panose="020F0502020204030204" pitchFamily="34" charset="0"/>
                <a:cs typeface="Arial" panose="020B0604020202020204" pitchFamily="34" charset="0"/>
              </a:rPr>
              <a:t>tự</a:t>
            </a:r>
            <a:r>
              <a:rPr lang="en-US" sz="4200" dirty="0" smtClean="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a:t>
            </a:r>
            <a:r>
              <a:rPr lang="vi-VN" sz="4200" dirty="0" smtClean="0">
                <a:latin typeface="Arial" panose="020B0604020202020204" pitchFamily="34" charset="0"/>
                <a:cs typeface="Arial" panose="020B0604020202020204" pitchFamily="34" charset="0"/>
              </a:rPr>
              <a:t>đều </a:t>
            </a:r>
            <a:r>
              <a:rPr lang="vi-VN" sz="4200" dirty="0">
                <a:latin typeface="Arial" panose="020B0604020202020204" pitchFamily="34" charset="0"/>
                <a:cs typeface="Arial" panose="020B0604020202020204" pitchFamily="34" charset="0"/>
              </a:rPr>
              <a:t>là tổng của </a:t>
            </a:r>
            <a:r>
              <a:rPr lang="vi-VN" sz="4200" dirty="0" smtClean="0">
                <a:latin typeface="Arial" panose="020B0604020202020204" pitchFamily="34" charset="0"/>
                <a:cs typeface="Arial" panose="020B0604020202020204" pitchFamily="34" charset="0"/>
              </a:rPr>
              <a:t>nh</a:t>
            </a:r>
            <a:r>
              <a:rPr lang="en-US" sz="4200" dirty="0" smtClean="0">
                <a:latin typeface="Arial" panose="020B0604020202020204" pitchFamily="34" charset="0"/>
                <a:cs typeface="Arial" panose="020B0604020202020204" pitchFamily="34" charset="0"/>
              </a:rPr>
              <a:t>ữ</a:t>
            </a:r>
            <a:r>
              <a:rPr lang="vi-VN" sz="4200" dirty="0" smtClean="0">
                <a:latin typeface="Arial" panose="020B0604020202020204" pitchFamily="34" charset="0"/>
                <a:cs typeface="Arial" panose="020B0604020202020204" pitchFamily="34" charset="0"/>
              </a:rPr>
              <a:t>ng </a:t>
            </a:r>
            <a:r>
              <a:rPr lang="vi-VN" sz="4200" dirty="0">
                <a:latin typeface="Arial" panose="020B0604020202020204" pitchFamily="34" charset="0"/>
                <a:cs typeface="Arial" panose="020B0604020202020204" pitchFamily="34" charset="0"/>
              </a:rPr>
              <a:t>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Khái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niệm</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solidFill>
                  <a:srgbClr val="C00000"/>
                </a:solidFill>
                <a:latin typeface="Arial" panose="020B0604020202020204" pitchFamily="34" charset="0"/>
                <a:cs typeface="Arial" panose="020B0604020202020204" pitchFamily="34" charset="0"/>
              </a:rPr>
              <a:t>Đa </a:t>
            </a:r>
            <a:r>
              <a:rPr lang="vi-VN" sz="4400" dirty="0">
                <a:solidFill>
                  <a:srgbClr val="C00000"/>
                </a:solidFill>
                <a:latin typeface="Arial" panose="020B0604020202020204" pitchFamily="34" charset="0"/>
                <a:cs typeface="Arial" panose="020B0604020202020204" pitchFamily="34" charset="0"/>
              </a:rPr>
              <a:t>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Số </a:t>
            </a:r>
            <a:r>
              <a:rPr lang="vi-VN" sz="4400" dirty="0">
                <a:latin typeface="Arial" panose="020B0604020202020204" pitchFamily="34" charset="0"/>
                <a:cs typeface="Arial" panose="020B0604020202020204" pitchFamily="34" charset="0"/>
              </a:rPr>
              <a:t>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smtClean="0">
                <a:latin typeface="Arial" panose="020B0604020202020204" pitchFamily="34" charset="0"/>
                <a:cs typeface="Arial" panose="020B0604020202020204" pitchFamily="34" charset="0"/>
              </a:rPr>
              <a:t>Ví</a:t>
            </a:r>
            <a:r>
              <a:rPr lang="en-US" sz="4400" b="1" u="sng" dirty="0" smtClean="0">
                <a:latin typeface="Arial" panose="020B0604020202020204" pitchFamily="34" charset="0"/>
                <a:cs typeface="Arial" panose="020B0604020202020204" pitchFamily="34" charset="0"/>
              </a:rPr>
              <a:t> </a:t>
            </a:r>
            <a:r>
              <a:rPr lang="en-US" sz="4400" b="1" u="sng" dirty="0" err="1" smtClean="0">
                <a:latin typeface="Arial" panose="020B0604020202020204" pitchFamily="34" charset="0"/>
                <a:cs typeface="Arial" panose="020B0604020202020204" pitchFamily="34" charset="0"/>
              </a:rPr>
              <a:t>dụ</a:t>
            </a:r>
            <a:r>
              <a:rPr lang="en-US" sz="4400" b="1" u="sng" dirty="0" smtClean="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smtClean="0">
                <a:latin typeface="Arial" panose="020B0604020202020204" pitchFamily="34" charset="0"/>
                <a:ea typeface="Calibri" panose="020F0502020204030204" pitchFamily="34" charset="0"/>
                <a:cs typeface="Arial" panose="020B0604020202020204" pitchFamily="34" charset="0"/>
              </a:rPr>
              <a:t>- 5x</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- 4x</a:t>
            </a:r>
            <a:r>
              <a:rPr lang="en-US" sz="4400" baseline="30000" dirty="0" smtClean="0">
                <a:latin typeface="Arial" panose="020B0604020202020204" pitchFamily="34" charset="0"/>
                <a:ea typeface="Calibri" panose="020F0502020204030204" pitchFamily="34" charset="0"/>
                <a:cs typeface="Arial" panose="020B0604020202020204" pitchFamily="34" charset="0"/>
              </a:rPr>
              <a:t>3</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a:latin typeface="Arial" panose="020B0604020202020204" pitchFamily="34" charset="0"/>
                <a:ea typeface="Calibri" panose="020F0502020204030204" pitchFamily="34" charset="0"/>
                <a:cs typeface="Arial" panose="020B0604020202020204" pitchFamily="34" charset="0"/>
              </a:rPr>
              <a:t>+ 7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algn="ctr">
              <a:lnSpc>
                <a:spcPct val="150000"/>
              </a:lnSpc>
            </a:pPr>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đã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thành</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Luyện</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2</a:t>
            </a:r>
            <a:endParaRPr lang="en-US" sz="42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a:t>
            </a:r>
            <a:r>
              <a:rPr lang="en-US" sz="4200" dirty="0" smtClean="0">
                <a:latin typeface="Arial" panose="020B0604020202020204" pitchFamily="34" charset="0"/>
                <a:cs typeface="Arial" panose="020B0604020202020204" pitchFamily="34" charset="0"/>
              </a:rPr>
              <a:t>2x</a:t>
            </a:r>
            <a:r>
              <a:rPr lang="en-US" sz="4200" baseline="30000"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Kết</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2x</a:t>
            </a:r>
            <a:r>
              <a:rPr lang="en-US" sz="4200" baseline="30000" dirty="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3.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thu</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A có hai đơn thức cùng bậc là </a:t>
            </a:r>
            <a:r>
              <a:rPr lang="vi-VN" sz="4200" dirty="0" smtClean="0">
                <a:latin typeface="Arial" panose="020B0604020202020204" pitchFamily="34" charset="0"/>
                <a:cs typeface="Arial" panose="020B0604020202020204" pitchFamily="34" charset="0"/>
              </a:rPr>
              <a:t>6x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 -</a:t>
            </a:r>
            <a:r>
              <a:rPr lang="vi-VN" sz="4200" dirty="0" smtClean="0">
                <a:latin typeface="Arial" panose="020B0604020202020204" pitchFamily="34" charset="0"/>
                <a:cs typeface="Arial" panose="020B0604020202020204" pitchFamily="34" charset="0"/>
              </a:rPr>
              <a:t>4x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a:t>
            </a:r>
            <a:r>
              <a:rPr lang="vi-VN" sz="4200" b="1" dirty="0"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vi-VN" sz="4200" dirty="0" smtClean="0">
                <a:solidFill>
                  <a:srgbClr val="C00000"/>
                </a:solidFill>
                <a:latin typeface="Arial" panose="020B0604020202020204" pitchFamily="34" charset="0"/>
                <a:cs typeface="Arial" panose="020B0604020202020204" pitchFamily="34" charset="0"/>
              </a:rPr>
              <a:t>Đa </a:t>
            </a:r>
            <a:r>
              <a:rPr lang="vi-VN" sz="4200" dirty="0">
                <a:solidFill>
                  <a:srgbClr val="C00000"/>
                </a:solidFill>
                <a:latin typeface="Arial" panose="020B0604020202020204" pitchFamily="34" charset="0"/>
                <a:cs typeface="Arial" panose="020B0604020202020204" pitchFamily="34" charset="0"/>
              </a:rPr>
              <a:t>thức thu </a:t>
            </a:r>
            <a:r>
              <a:rPr lang="vi-VN" sz="4200" dirty="0" smtClean="0">
                <a:solidFill>
                  <a:srgbClr val="C00000"/>
                </a:solidFill>
                <a:latin typeface="Arial" panose="020B0604020202020204" pitchFamily="34" charset="0"/>
                <a:cs typeface="Arial" panose="020B0604020202020204" pitchFamily="34" charset="0"/>
              </a:rPr>
              <a:t>gọn</a:t>
            </a:r>
            <a:r>
              <a:rPr lang="en-US" sz="4200" dirty="0" smtClean="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l</a:t>
            </a:r>
            <a:r>
              <a:rPr lang="vi-VN" sz="4200" dirty="0" smtClean="0">
                <a:latin typeface="Arial" panose="020B0604020202020204" pitchFamily="34" charset="0"/>
                <a:cs typeface="Arial" panose="020B0604020202020204" pitchFamily="34" charset="0"/>
              </a:rPr>
              <a:t>à </a:t>
            </a:r>
            <a:r>
              <a:rPr lang="vi-VN" sz="4200" dirty="0">
                <a:latin typeface="Arial" panose="020B0604020202020204" pitchFamily="34" charset="0"/>
                <a:cs typeface="Arial" panose="020B0604020202020204" pitchFamily="34" charset="0"/>
              </a:rPr>
              <a:t>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a:t>
            </a:r>
            <a:r>
              <a:rPr lang="nl-NL" sz="4400" dirty="0" smtClean="0">
                <a:latin typeface="Arial" panose="020B0604020202020204" pitchFamily="34" charset="0"/>
                <a:ea typeface="Calibri" panose="020F0502020204030204" pitchFamily="34" charset="0"/>
              </a:rPr>
              <a:t>- 4x</a:t>
            </a:r>
            <a:r>
              <a:rPr lang="nl-NL" sz="4400" baseline="30000" dirty="0" smtClean="0">
                <a:latin typeface="Arial" panose="020B0604020202020204" pitchFamily="34" charset="0"/>
                <a:ea typeface="Calibri" panose="020F0502020204030204" pitchFamily="34" charset="0"/>
              </a:rPr>
              <a:t>3</a:t>
            </a:r>
            <a:r>
              <a:rPr lang="nl-NL" sz="4400" dirty="0" smtClean="0">
                <a:latin typeface="Arial" panose="020B0604020202020204" pitchFamily="34" charset="0"/>
                <a:ea typeface="Calibri" panose="020F0502020204030204" pitchFamily="34" charset="0"/>
              </a:rPr>
              <a:t> </a:t>
            </a:r>
            <a:r>
              <a:rPr lang="nl-NL" sz="4400" dirty="0">
                <a:latin typeface="Arial" panose="020B0604020202020204" pitchFamily="34" charset="0"/>
                <a:ea typeface="Calibri" panose="020F0502020204030204" pitchFamily="34" charset="0"/>
              </a:rPr>
              <a:t>+ 7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a:t>
            </a:r>
            <a:r>
              <a:rPr lang="en-US" sz="4400" i="1" dirty="0" err="1" smtClean="0">
                <a:solidFill>
                  <a:srgbClr val="002060"/>
                </a:solidFill>
                <a:latin typeface="Arial" panose="020B0604020202020204" pitchFamily="34" charset="0"/>
                <a:cs typeface="Arial" panose="020B0604020202020204" pitchFamily="34" charset="0"/>
              </a:rPr>
              <a:t>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r>
              <a:rPr lang="nl-NL" sz="4400" dirty="0" smtClean="0">
                <a:effectLst/>
                <a:latin typeface="Arial" panose="020B0604020202020204" pitchFamily="34" charset="0"/>
                <a:ea typeface="Calibri" panose="020F0502020204030204" pitchFamily="34" charset="0"/>
                <a:cs typeface="Arial" panose="020B0604020202020204" pitchFamily="34" charset="0"/>
              </a:rPr>
              <a:t>- 5x</a:t>
            </a:r>
            <a:r>
              <a:rPr lang="nl-NL" sz="4400" baseline="30000" dirty="0" smtClean="0">
                <a:effectLst/>
                <a:latin typeface="Arial" panose="020B0604020202020204" pitchFamily="34" charset="0"/>
                <a:ea typeface="Calibri" panose="020F0502020204030204" pitchFamily="34" charset="0"/>
                <a:cs typeface="Arial" panose="020B0604020202020204" pitchFamily="34" charset="0"/>
              </a:rPr>
              <a:t>2</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nl-NL"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a:t>
            </a:r>
            <a:r>
              <a:rPr lang="nl-NL" sz="4400" dirty="0" smtClean="0">
                <a:effectLst/>
                <a:latin typeface="Arial" panose="020B0604020202020204" pitchFamily="34" charset="0"/>
                <a:ea typeface="Calibri" panose="020F0502020204030204" pitchFamily="34" charset="0"/>
                <a:cs typeface="Arial" panose="020B0604020202020204" pitchFamily="34" charset="0"/>
              </a:rPr>
              <a:t>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a:t>
            </a:r>
            <a:r>
              <a:rPr lang="nl-NL" sz="4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thức cùng </a:t>
            </a: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err="1" smtClean="0">
                <a:solidFill>
                  <a:srgbClr val="002060"/>
                </a:solidFill>
                <a:latin typeface="Arial" panose="020B0604020202020204" pitchFamily="34" charset="0"/>
                <a:cs typeface="Arial" panose="020B0604020202020204" pitchFamily="34" charset="0"/>
              </a:rPr>
              <a:t>vào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vở</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cá</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nhân</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3</a:t>
            </a:r>
            <a:endParaRPr lang="en-US" sz="4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+ 9 + x</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x) + 9</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+ 9</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smtClean="0">
                <a:solidFill>
                  <a:srgbClr val="243762"/>
                </a:solidFill>
                <a:latin typeface="Arial" panose="020B0604020202020204" pitchFamily="34" charset="0"/>
                <a:cs typeface="Arial" panose="020B0604020202020204" pitchFamily="34" charset="0"/>
              </a:rPr>
              <a:t>KHỞI ĐỘNG</a:t>
            </a:r>
            <a:endParaRPr lang="en-US" sz="6000" b="1" dirty="0">
              <a:solidFill>
                <a:srgbClr val="243762"/>
              </a:solidFill>
              <a:latin typeface="Arial" panose="020B0604020202020204" pitchFamily="34" charset="0"/>
              <a:cs typeface="Arial" panose="020B0604020202020204" pitchFamily="34" charset="0"/>
            </a:endParaRP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Gợi</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4. </a:t>
            </a:r>
            <a:r>
              <a:rPr lang="en-US" sz="4800" b="1" dirty="0" err="1" smtClean="0">
                <a:solidFill>
                  <a:prstClr val="white"/>
                </a:solidFill>
                <a:latin typeface="Arial" panose="020B0604020202020204" pitchFamily="34" charset="0"/>
                <a:cs typeface="Arial" panose="020B0604020202020204" pitchFamily="34" charset="0"/>
              </a:rPr>
              <a:t>Sắp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xếp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a:t>
            </a:r>
            <a:r>
              <a:rPr lang="nl-NL" sz="4400" b="1" dirty="0" smtClean="0">
                <a:latin typeface="Arial" panose="020B0604020202020204" pitchFamily="34" charset="0"/>
                <a:ea typeface="Calibri" panose="020F0502020204030204" pitchFamily="34" charset="0"/>
                <a:cs typeface="Arial" panose="020B0604020202020204" pitchFamily="34" charset="0"/>
              </a:rPr>
              <a:t>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P:</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 </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nl-NL" sz="4400" dirty="0" smtClean="0">
                <a:solidFill>
                  <a:srgbClr val="0070C0"/>
                </a:solidFill>
                <a:latin typeface="Arial" panose="020B0604020202020204" pitchFamily="34" charset="0"/>
                <a:ea typeface="Calibri" panose="020F0502020204030204" pitchFamily="34" charset="0"/>
                <a:cs typeface="Arial" panose="020B0604020202020204" pitchFamily="34" charset="0"/>
              </a:rPr>
              <a:t>- 2x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a:t>
            </a:r>
            <a:r>
              <a:rPr lang="nl-NL" sz="4400" dirty="0" smtClean="0">
                <a:latin typeface="Arial" panose="020B0604020202020204" pitchFamily="34" charset="0"/>
                <a:ea typeface="Calibri" panose="020F0502020204030204" pitchFamily="34" charset="0"/>
                <a:cs typeface="Arial" panose="020B0604020202020204" pitchFamily="34" charset="0"/>
              </a:rPr>
              <a:t>- 3x</a:t>
            </a:r>
            <a:r>
              <a:rPr lang="nl-NL" sz="4400" baseline="30000" dirty="0" smtClean="0">
                <a:latin typeface="Arial" panose="020B0604020202020204" pitchFamily="34" charset="0"/>
                <a:ea typeface="Calibri" panose="020F0502020204030204" pitchFamily="34" charset="0"/>
                <a:cs typeface="Arial" panose="020B0604020202020204" pitchFamily="34" charset="0"/>
              </a:rPr>
              <a:t>4</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Luyện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4</a:t>
            </a:r>
            <a:endParaRPr lang="en-US" sz="4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smtClean="0">
                    <a:latin typeface="Arial" panose="020B0604020202020204" pitchFamily="34" charset="0"/>
                    <a:cs typeface="Arial" panose="020B0604020202020204" pitchFamily="34" charset="0"/>
                  </a:rPr>
                  <a:t>a) A = 3x - 4x</a:t>
                </a:r>
                <a:r>
                  <a:rPr lang="pt-BR" sz="4400" baseline="30000" dirty="0" smtClean="0">
                    <a:latin typeface="Arial" panose="020B0604020202020204" pitchFamily="34" charset="0"/>
                    <a:cs typeface="Arial" panose="020B0604020202020204" pitchFamily="34" charset="0"/>
                  </a:rPr>
                  <a:t>4</a:t>
                </a:r>
                <a:r>
                  <a:rPr lang="pt-BR" sz="4400" dirty="0" smtClean="0">
                    <a:latin typeface="Arial" panose="020B0604020202020204" pitchFamily="34" charset="0"/>
                    <a:cs typeface="Arial" panose="020B0604020202020204" pitchFamily="34" charset="0"/>
                  </a:rPr>
                  <a:t> + x</a:t>
                </a:r>
                <a:r>
                  <a:rPr lang="pt-BR" sz="4400" baseline="30000" dirty="0" smtClean="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B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- 5x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+ 4x + 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- 5  </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c) </a:t>
                </a:r>
                <a:r>
                  <a:rPr lang="pt-BR" sz="4400" dirty="0" smtClean="0">
                    <a:latin typeface="Arial" panose="020B0604020202020204" pitchFamily="34" charset="0"/>
                    <a:cs typeface="Arial" panose="020B0604020202020204" pitchFamily="34" charset="0"/>
                  </a:rPr>
                  <a:t>C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smtClean="0">
                    <a:latin typeface="Arial" panose="020B0604020202020204" pitchFamily="34" charset="0"/>
                    <a:cs typeface="Arial" panose="020B0604020202020204" pitchFamily="34" charset="0"/>
                  </a:rPr>
                  <a:t>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smtClean="0">
                    <a:latin typeface="Arial" panose="020B0604020202020204" pitchFamily="34" charset="0"/>
                    <a:cs typeface="Arial" panose="020B0604020202020204" pitchFamily="34" charset="0"/>
                  </a:rPr>
                  <a:t>x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+ 6x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a:t>
                </a:r>
                <a:endParaRPr lang="pt-BR" sz="4400" dirty="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A = 3x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+ 3x</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smtClean="0">
                <a:latin typeface="Arial" panose="020B0604020202020204" pitchFamily="34" charset="0"/>
                <a:cs typeface="Arial" panose="020B0604020202020204" pitchFamily="34" charset="0"/>
              </a:rPr>
              <a:t>b) B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smtClean="0">
                    <a:latin typeface="Arial" panose="020B0604020202020204" pitchFamily="34" charset="0"/>
                    <a:cs typeface="Arial" panose="020B0604020202020204" pitchFamily="34" charset="0"/>
                  </a:rPr>
                  <a:t>c) C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- 2 </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+ 6x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smtClean="0">
                  <a:solidFill>
                    <a:schemeClr val="bg1"/>
                  </a:solidFill>
                  <a:latin typeface="Arial" panose="020B0604020202020204" pitchFamily="34" charset="0"/>
                  <a:cs typeface="Arial" panose="020B0604020202020204" pitchFamily="34" charset="0"/>
                </a:rPr>
                <a:t>Chú</a:t>
              </a:r>
              <a:r>
                <a:rPr lang="en-US" sz="4800" b="1" dirty="0" smtClean="0">
                  <a:solidFill>
                    <a:schemeClr val="bg1"/>
                  </a:solidFill>
                  <a:latin typeface="Arial" panose="020B0604020202020204" pitchFamily="34" charset="0"/>
                  <a:cs typeface="Arial" panose="020B0604020202020204" pitchFamily="34" charset="0"/>
                </a:rPr>
                <a:t> ý</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HĐ1</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r>
                  <a:rPr lang="nl-NL" sz="4200" dirty="0" smtClean="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HĐ2</a:t>
              </a:r>
              <a:endParaRPr lang="en-US" sz="42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Hạng </a:t>
                </a:r>
                <a:r>
                  <a:rPr lang="nl-NL" sz="4200" dirty="0">
                    <a:effectLst/>
                    <a:latin typeface="Arial" panose="020B0604020202020204" pitchFamily="34" charset="0"/>
                    <a:ea typeface="Calibri" panose="020F0502020204030204" pitchFamily="34" charset="0"/>
                    <a:cs typeface="Arial" panose="020B0604020202020204" pitchFamily="34" charset="0"/>
                  </a:rPr>
                  <a:t>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HĐ3</a:t>
              </a:r>
              <a:endParaRPr lang="en-US" sz="4200" b="1" dirty="0">
                <a:solidFill>
                  <a:schemeClr val="bg1"/>
                </a:solidFill>
                <a:latin typeface="Arial" panose="020B0604020202020204" pitchFamily="34" charset="0"/>
                <a:cs typeface="Arial" panose="020B0604020202020204" pitchFamily="34" charset="0"/>
              </a:endParaRP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smtClean="0">
                <a:solidFill>
                  <a:schemeClr val="tx1"/>
                </a:solidFill>
                <a:latin typeface="Arial" panose="020B0604020202020204" pitchFamily="34" charset="0"/>
                <a:cs typeface="Arial" panose="020B0604020202020204" pitchFamily="34" charset="0"/>
              </a:rPr>
              <a:t>Hạng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tử</a:t>
            </a:r>
            <a:r>
              <a:rPr lang="en-US" sz="4200" dirty="0" smtClean="0">
                <a:solidFill>
                  <a:schemeClr val="tx1"/>
                </a:solidFill>
                <a:latin typeface="Arial" panose="020B0604020202020204" pitchFamily="34" charset="0"/>
                <a:cs typeface="Arial" panose="020B0604020202020204" pitchFamily="34" charset="0"/>
              </a:rPr>
              <a:t> 1</a:t>
            </a:r>
            <a:endParaRPr lang="en-US" sz="4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KẾT LUẬN</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không</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Bậc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Đa </a:t>
            </a:r>
            <a:r>
              <a:rPr lang="vi-VN" sz="4400" dirty="0">
                <a:latin typeface="Arial" panose="020B0604020202020204" pitchFamily="34" charset="0"/>
                <a:cs typeface="Arial" panose="020B0604020202020204" pitchFamily="34" charset="0"/>
              </a:rPr>
              <a:t>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Trong </a:t>
            </a:r>
            <a:r>
              <a:rPr lang="vi-VN" sz="4400" dirty="0">
                <a:latin typeface="Arial" panose="020B0604020202020204" pitchFamily="34" charset="0"/>
                <a:cs typeface="Arial" panose="020B0604020202020204" pitchFamily="34" charset="0"/>
              </a:rPr>
              <a:t>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Muốn </a:t>
            </a:r>
            <a:r>
              <a:rPr lang="vi-VN" sz="4400" dirty="0">
                <a:latin typeface="Arial" panose="020B0604020202020204" pitchFamily="34" charset="0"/>
                <a:cs typeface="Arial" panose="020B0604020202020204" pitchFamily="34" charset="0"/>
              </a:rPr>
              <a:t>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smtClean="0">
                <a:solidFill>
                  <a:srgbClr val="C00000"/>
                </a:solidFill>
                <a:latin typeface="Arial" panose="020B0604020202020204" pitchFamily="34" charset="0"/>
                <a:cs typeface="Arial" panose="020B0604020202020204" pitchFamily="34" charset="0"/>
              </a:rPr>
              <a:t>Bậc</a:t>
            </a:r>
            <a:r>
              <a:rPr lang="en-US" sz="4400" dirty="0" smtClean="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smtClean="0">
                <a:solidFill>
                  <a:srgbClr val="002060"/>
                </a:solidFill>
                <a:latin typeface="Arial" panose="020B0604020202020204" pitchFamily="34" charset="0"/>
                <a:cs typeface="Arial" panose="020B0604020202020204" pitchFamily="34" charset="0"/>
              </a:rPr>
              <a:t>(SGK-tr28</a:t>
            </a:r>
            <a:r>
              <a:rPr lang="en-US" sz="44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BÀI 25: ĐA THỨC MỘT BIẾN (3 </a:t>
            </a:r>
            <a:r>
              <a:rPr lang="en-US" sz="8000" b="1" dirty="0" err="1" smtClean="0">
                <a:solidFill>
                  <a:srgbClr val="C00000"/>
                </a:solidFill>
                <a:latin typeface="Arial" panose="020B0604020202020204" pitchFamily="34" charset="0"/>
                <a:cs typeface="Arial" panose="020B0604020202020204" pitchFamily="34" charset="0"/>
              </a:rPr>
              <a:t>Tiết</a:t>
            </a:r>
            <a:r>
              <a:rPr lang="en-US" sz="8000" b="1" dirty="0" smtClean="0">
                <a:solidFill>
                  <a:srgbClr val="C00000"/>
                </a:solidFill>
                <a:latin typeface="Arial" panose="020B0604020202020204" pitchFamily="34" charset="0"/>
                <a:cs typeface="Arial" panose="020B0604020202020204" pitchFamily="34" charset="0"/>
              </a:rPr>
              <a:t>)</a:t>
            </a:r>
            <a:endParaRPr lang="en-US" sz="8000" b="1" dirty="0">
              <a:solidFill>
                <a:srgbClr val="C00000"/>
              </a:solidFill>
              <a:latin typeface="Arial" panose="020B0604020202020204" pitchFamily="34" charset="0"/>
              <a:cs typeface="Arial" panose="020B0604020202020204" pitchFamily="34" charset="0"/>
            </a:endParaRP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5</a:t>
            </a:r>
            <a:endParaRPr lang="en-US" sz="4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+1 - 3x</a:t>
            </a:r>
            <a:r>
              <a:rPr lang="en-US" sz="4400" baseline="30000" dirty="0" smtClean="0">
                <a:latin typeface="Arial" panose="020B0604020202020204" pitchFamily="34" charset="0"/>
                <a:cs typeface="Arial" panose="020B0604020202020204" pitchFamily="34" charset="0"/>
              </a:rPr>
              <a:t>4       </a:t>
            </a:r>
            <a:r>
              <a:rPr lang="en-US" sz="4400" dirty="0" smtClean="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1,5x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+ 0,5x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- 1</a:t>
            </a:r>
            <a:r>
              <a:rPr lang="en-US" sz="4400" dirty="0">
                <a:latin typeface="Arial" panose="020B0604020202020204" pitchFamily="34" charset="0"/>
                <a:cs typeface="Arial" panose="020B0604020202020204" pitchFamily="34" charset="0"/>
              </a:rPr>
              <a:t>.</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smtClean="0">
                <a:solidFill>
                  <a:srgbClr val="002060"/>
                </a:solidFill>
                <a:latin typeface="Arial" panose="020B0604020202020204" pitchFamily="34" charset="0"/>
                <a:cs typeface="Arial" panose="020B0604020202020204" pitchFamily="34" charset="0"/>
              </a:rPr>
              <a:t>T</a:t>
            </a:r>
            <a:r>
              <a:rPr lang="vi-VN" sz="4200" i="1" dirty="0" smtClean="0">
                <a:solidFill>
                  <a:srgbClr val="002060"/>
                </a:solidFill>
                <a:latin typeface="Arial" panose="020B0604020202020204" pitchFamily="34" charset="0"/>
                <a:cs typeface="Arial" panose="020B0604020202020204" pitchFamily="34" charset="0"/>
              </a:rPr>
              <a:t>rao </a:t>
            </a:r>
            <a:r>
              <a:rPr lang="vi-VN" sz="4200" i="1" dirty="0">
                <a:solidFill>
                  <a:srgbClr val="002060"/>
                </a:solidFill>
                <a:latin typeface="Arial" panose="020B0604020202020204" pitchFamily="34" charset="0"/>
                <a:cs typeface="Arial" panose="020B0604020202020204" pitchFamily="34" charset="0"/>
              </a:rPr>
              <a:t>đổi nhóm 3 - </a:t>
            </a:r>
            <a:r>
              <a:rPr lang="vi-VN" sz="4200" i="1" dirty="0" smtClean="0">
                <a:solidFill>
                  <a:srgbClr val="002060"/>
                </a:solidFill>
                <a:latin typeface="Arial" panose="020B0604020202020204" pitchFamily="34" charset="0"/>
                <a:cs typeface="Arial" panose="020B0604020202020204" pitchFamily="34" charset="0"/>
              </a:rPr>
              <a:t>4</a:t>
            </a:r>
            <a:r>
              <a:rPr lang="en-US" sz="4200" i="1" dirty="0" smtClean="0">
                <a:solidFill>
                  <a:srgbClr val="002060"/>
                </a:solidFill>
                <a:latin typeface="Arial" panose="020B0604020202020204" pitchFamily="34" charset="0"/>
                <a:cs typeface="Arial" panose="020B0604020202020204" pitchFamily="34" charset="0"/>
              </a:rPr>
              <a:t>HS,</a:t>
            </a:r>
            <a:r>
              <a:rPr lang="vi-VN" sz="4200" i="1" dirty="0" smtClean="0">
                <a:solidFill>
                  <a:srgbClr val="002060"/>
                </a:solidFill>
                <a:latin typeface="Arial" panose="020B0604020202020204" pitchFamily="34" charset="0"/>
                <a:cs typeface="Arial" panose="020B0604020202020204" pitchFamily="34" charset="0"/>
              </a:rPr>
              <a:t> </a:t>
            </a:r>
            <a:r>
              <a:rPr lang="vi-VN" sz="4200" i="1" dirty="0">
                <a:solidFill>
                  <a:srgbClr val="002060"/>
                </a:solidFill>
                <a:latin typeface="Arial" panose="020B0604020202020204" pitchFamily="34" charset="0"/>
                <a:cs typeface="Arial" panose="020B0604020202020204" pitchFamily="34" charset="0"/>
              </a:rPr>
              <a:t>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G(x</a:t>
            </a: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(-2)</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0 </a:t>
            </a:r>
            <a:endParaRPr lang="nn-NO" sz="4200" dirty="0">
              <a:latin typeface="Arial" panose="020B0604020202020204" pitchFamily="34" charset="0"/>
              <a:cs typeface="Arial" panose="020B0604020202020204" pitchFamily="34" charset="0"/>
            </a:endParaRPr>
          </a:p>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(-1</a:t>
            </a:r>
            <a:r>
              <a:rPr lang="nn-NO" sz="4200" dirty="0" smtClean="0">
                <a:latin typeface="Arial" panose="020B0604020202020204" pitchFamily="34" charset="0"/>
                <a:cs typeface="Arial" panose="020B0604020202020204" pitchFamily="34" charset="0"/>
              </a:rPr>
              <a:t>) = (-1)</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a:t>
            </a:r>
            <a:r>
              <a:rPr lang="nn-NO" sz="4200" dirty="0">
                <a:latin typeface="Arial" panose="020B0604020202020204" pitchFamily="34" charset="0"/>
                <a:cs typeface="Arial" panose="020B0604020202020204" pitchFamily="34" charset="0"/>
              </a:rPr>
              <a:t>3 </a:t>
            </a:r>
          </a:p>
          <a:p>
            <a:pPr>
              <a:lnSpc>
                <a:spcPct val="150000"/>
              </a:lnSpc>
            </a:pPr>
            <a:r>
              <a:rPr lang="nn-NO" sz="4200" dirty="0" smtClean="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a:t>
            </a:r>
            <a:r>
              <a:rPr lang="nn-NO" sz="4200" baseline="30000" dirty="0" smtClean="0">
                <a:latin typeface="Arial" panose="020B0604020202020204" pitchFamily="34" charset="0"/>
                <a:cs typeface="Arial" panose="020B0604020202020204" pitchFamily="34" charset="0"/>
              </a:rPr>
              <a:t> </a:t>
            </a:r>
            <a:r>
              <a:rPr lang="nn-NO" sz="4200" dirty="0" smtClean="0">
                <a:latin typeface="Arial" panose="020B0604020202020204" pitchFamily="34" charset="0"/>
                <a:cs typeface="Arial" panose="020B0604020202020204" pitchFamily="34" charset="0"/>
              </a:rPr>
              <a:t>4 = -</a:t>
            </a:r>
            <a:r>
              <a:rPr lang="nn-NO" sz="4200" dirty="0">
                <a:latin typeface="Arial" panose="020B0604020202020204" pitchFamily="34" charset="0"/>
                <a:cs typeface="Arial" panose="020B0604020202020204" pitchFamily="34" charset="0"/>
              </a:rPr>
              <a:t>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a:t>
            </a:r>
            <a:r>
              <a:rPr lang="en-US" sz="4200" dirty="0">
                <a:latin typeface="Arial" panose="020B0604020202020204" pitchFamily="34" charset="0"/>
                <a:cs typeface="Arial" panose="020B0604020202020204" pitchFamily="34" charset="0"/>
              </a:rPr>
              <a:t>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a:t>
            </a:r>
            <a:r>
              <a:rPr lang="en-US" sz="4200" dirty="0" smtClean="0">
                <a:latin typeface="Arial" panose="020B0604020202020204" pitchFamily="34" charset="0"/>
                <a:cs typeface="Arial" panose="020B0604020202020204" pitchFamily="34" charset="0"/>
              </a:rPr>
              <a:t>) = 0</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smtClean="0">
                  <a:solidFill>
                    <a:schemeClr val="bg1"/>
                  </a:solidFill>
                  <a:latin typeface="Arial" panose="020B0604020202020204" pitchFamily="34" charset="0"/>
                  <a:cs typeface="Arial" panose="020B0604020202020204" pitchFamily="34" charset="0"/>
                </a:rPr>
                <a:t>Chú</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Nhận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Luyện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tập</a:t>
            </a:r>
            <a:r>
              <a:rPr lang="en-US" sz="4200" b="1" dirty="0" smtClean="0">
                <a:solidFill>
                  <a:prstClr val="white"/>
                </a:solidFill>
                <a:latin typeface="Arial" panose="020B0604020202020204" pitchFamily="34" charset="0"/>
                <a:cs typeface="Arial" panose="020B0604020202020204" pitchFamily="34" charset="0"/>
              </a:rPr>
              <a:t> 6</a:t>
            </a:r>
            <a:endParaRPr lang="en-US" sz="4200" b="1"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3x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2 tại x </a:t>
            </a:r>
            <a:r>
              <a:rPr lang="nl-NL" sz="4200" dirty="0" smtClean="0">
                <a:latin typeface="Arial" panose="020B0604020202020204" pitchFamily="34" charset="0"/>
                <a:ea typeface="Calibri" panose="020F0502020204030204" pitchFamily="34" charset="0"/>
                <a:cs typeface="Arial" panose="020B0604020202020204" pitchFamily="34" charset="0"/>
              </a:rPr>
              <a:t> = −</a:t>
            </a:r>
            <a:r>
              <a:rPr lang="nl-NL" sz="4200" dirty="0">
                <a:latin typeface="Arial" panose="020B0604020202020204" pitchFamily="34" charset="0"/>
                <a:ea typeface="Calibri" panose="020F0502020204030204" pitchFamily="34" charset="0"/>
                <a:cs typeface="Arial" panose="020B0604020202020204" pitchFamily="34" charset="0"/>
              </a:rPr>
              <a:t>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a:t>
            </a:r>
            <a:r>
              <a:rPr lang="nl-NL" sz="4200" dirty="0" smtClean="0">
                <a:latin typeface="Arial" panose="020B0604020202020204" pitchFamily="34" charset="0"/>
                <a:ea typeface="Calibri" panose="020F0502020204030204" pitchFamily="34" charset="0"/>
                <a:cs typeface="Arial" panose="020B0604020202020204" pitchFamily="34" charset="0"/>
              </a:rPr>
              <a:t>x</a:t>
            </a:r>
            <a:r>
              <a:rPr lang="nl-NL" sz="4200" baseline="30000" dirty="0" smtClean="0">
                <a:latin typeface="Arial" panose="020B0604020202020204" pitchFamily="34" charset="0"/>
                <a:ea typeface="Calibri" panose="020F0502020204030204" pitchFamily="34" charset="0"/>
                <a:cs typeface="Arial" panose="020B0604020202020204" pitchFamily="34" charset="0"/>
              </a:rPr>
              <a:t>2 </a:t>
            </a:r>
            <a:r>
              <a:rPr lang="nl-NL" sz="4200" dirty="0" smtClean="0">
                <a:latin typeface="Arial" panose="020B0604020202020204" pitchFamily="34" charset="0"/>
                <a:ea typeface="Calibri" panose="020F0502020204030204" pitchFamily="34" charset="0"/>
                <a:cs typeface="Arial" panose="020B0604020202020204" pitchFamily="34" charset="0"/>
              </a:rPr>
              <a:t>+ x</a:t>
            </a:r>
            <a:r>
              <a:rPr lang="nl-NL"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1)</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3; </a:t>
            </a:r>
          </a:p>
          <a:p>
            <a:pPr algn="just">
              <a:lnSpc>
                <a:spcPct val="150000"/>
              </a:lnSpc>
            </a:pPr>
            <a:r>
              <a:rPr lang="en-US" sz="4200" dirty="0">
                <a:latin typeface="Arial" panose="020B0604020202020204" pitchFamily="34" charset="0"/>
                <a:cs typeface="Arial" panose="020B0604020202020204" pitchFamily="34" charset="0"/>
              </a:rPr>
              <a:t>F(0</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0)</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.(0</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a:t>
            </a:r>
            <a:r>
              <a:rPr lang="en-US" sz="4200" dirty="0" smtClean="0">
                <a:solidFill>
                  <a:prstClr val="black"/>
                </a:solidFill>
                <a:latin typeface="Arial" panose="020B0604020202020204" pitchFamily="34" charset="0"/>
                <a:cs typeface="Arial" panose="020B0604020202020204" pitchFamily="34" charset="0"/>
              </a:rPr>
              <a:t>) = 2.1</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- 3.1 - 2 = -</a:t>
            </a:r>
            <a:r>
              <a:rPr lang="en-US" sz="4200" dirty="0">
                <a:solidFill>
                  <a:prstClr val="black"/>
                </a:solidFill>
                <a:latin typeface="Arial" panose="020B0604020202020204" pitchFamily="34" charset="0"/>
                <a:cs typeface="Arial" panose="020B0604020202020204" pitchFamily="34" charset="0"/>
              </a:rPr>
              <a:t>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a:t>
            </a:r>
            <a:r>
              <a:rPr lang="en-US" sz="4200" dirty="0" smtClean="0">
                <a:solidFill>
                  <a:prstClr val="black"/>
                </a:solidFill>
                <a:latin typeface="Arial" panose="020B0604020202020204" pitchFamily="34" charset="0"/>
                <a:cs typeface="Arial" panose="020B0604020202020204" pitchFamily="34" charset="0"/>
              </a:rPr>
              <a:t>) = 2.2</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- 3.2 - 2 = 0</a:t>
            </a:r>
            <a:r>
              <a:rPr lang="en-US" sz="4200" dirty="0">
                <a:solidFill>
                  <a:prstClr val="black"/>
                </a:solidFill>
                <a:latin typeface="Arial" panose="020B0604020202020204" pitchFamily="34" charset="0"/>
                <a:cs typeface="Arial" panose="020B0604020202020204" pitchFamily="34" charset="0"/>
              </a:rPr>
              <a:t>;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smtClean="0">
                <a:latin typeface="Arial" panose="020B0604020202020204" pitchFamily="34" charset="0"/>
                <a:ea typeface="Times New Roman" panose="02020603050405020304" pitchFamily="18" charset="0"/>
                <a:cs typeface="Arial" panose="020B0604020202020204" pitchFamily="34" charset="0"/>
              </a:rPr>
              <a:t>2</a:t>
            </a:r>
            <a:r>
              <a:rPr lang="nl-NL" sz="4400" dirty="0">
                <a:latin typeface="Arial" panose="020B0604020202020204" pitchFamily="34" charset="0"/>
                <a:ea typeface="Times New Roman" panose="02020603050405020304" pitchFamily="18" charset="0"/>
                <a:cs typeface="Arial" panose="020B0604020202020204" pitchFamily="34" charset="0"/>
              </a:rPr>
              <a:t>.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a:t>
            </a:r>
            <a:r>
              <a:rPr lang="nl-NL" sz="4400" dirty="0" smtClean="0">
                <a:latin typeface="Arial" panose="020B0604020202020204" pitchFamily="34" charset="0"/>
                <a:ea typeface="Calibri" panose="020F0502020204030204" pitchFamily="34" charset="0"/>
                <a:cs typeface="Arial" panose="020B0604020202020204" pitchFamily="34" charset="0"/>
              </a:rPr>
              <a:t>x</a:t>
            </a:r>
            <a:r>
              <a:rPr lang="nl-NL" sz="4400" baseline="30000" dirty="0" smtClean="0">
                <a:latin typeface="Arial" panose="020B0604020202020204" pitchFamily="34" charset="0"/>
                <a:ea typeface="Calibri" panose="020F0502020204030204" pitchFamily="34" charset="0"/>
                <a:cs typeface="Arial" panose="020B0604020202020204" pitchFamily="34" charset="0"/>
              </a:rPr>
              <a:t>2 </a:t>
            </a:r>
            <a:r>
              <a:rPr lang="nl-NL" sz="4400" dirty="0" smtClean="0">
                <a:latin typeface="Arial" panose="020B0604020202020204" pitchFamily="34" charset="0"/>
                <a:ea typeface="Calibri" panose="020F0502020204030204" pitchFamily="34" charset="0"/>
                <a:cs typeface="Arial" panose="020B0604020202020204" pitchFamily="34" charset="0"/>
              </a:rPr>
              <a:t>+ x</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smtClean="0">
                <a:latin typeface="Arial" panose="020B0604020202020204" pitchFamily="34" charset="0"/>
                <a:cs typeface="Arial" panose="020B0604020202020204" pitchFamily="34" charset="0"/>
              </a:rPr>
              <a:t>x = </a:t>
            </a:r>
            <a:r>
              <a:rPr lang="en-US" sz="4400" dirty="0">
                <a:latin typeface="Arial" panose="020B0604020202020204" pitchFamily="34" charset="0"/>
                <a:cs typeface="Arial" panose="020B0604020202020204" pitchFamily="34" charset="0"/>
              </a:rPr>
              <a:t>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E(x</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a:t>
            </a:r>
            <a:r>
              <a:rPr lang="en-US" sz="4400" dirty="0" smtClean="0">
                <a:latin typeface="Arial" panose="020B0604020202020204" pitchFamily="34" charset="0"/>
                <a:cs typeface="Arial" panose="020B0604020202020204" pitchFamily="34" charset="0"/>
              </a:rPr>
              <a:t>) = 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 E(-1) =  (-</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a:t>
                </a:r>
                <a:r>
                  <a:rPr lang="nl-NL" sz="4400" dirty="0" smtClean="0">
                    <a:effectLst/>
                    <a:latin typeface="Arial" panose="020B0604020202020204" pitchFamily="34" charset="0"/>
                    <a:ea typeface="Calibri" panose="020F0502020204030204" pitchFamily="34" charset="0"/>
                    <a:cs typeface="Arial" panose="020B0604020202020204" pitchFamily="34" charset="0"/>
                  </a:rPr>
                  <a:t>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Vận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smtClean="0">
                <a:solidFill>
                  <a:srgbClr val="002060"/>
                </a:solidFill>
                <a:latin typeface="Arial" panose="020B0604020202020204" pitchFamily="34" charset="0"/>
                <a:cs typeface="Arial" panose="020B0604020202020204" pitchFamily="34" charset="0"/>
              </a:rPr>
              <a:t>Thảo</a:t>
            </a:r>
            <a:r>
              <a:rPr lang="en-US" sz="4200" dirty="0" smtClean="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smtClean="0">
                <a:latin typeface="Arial" panose="020B0604020202020204" pitchFamily="34" charset="0"/>
                <a:ea typeface="Calibri" panose="020F0502020204030204" pitchFamily="34" charset="0"/>
                <a:cs typeface="Arial" panose="020B0604020202020204" pitchFamily="34" charset="0"/>
              </a:rPr>
              <a:t>H(1) = −5. 1</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1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H(2) = −5. 2</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2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3 = 0</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Đơn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Khái</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thu</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a:t>
            </a:r>
            <a:r>
              <a:rPr lang="en-US" sz="4200" dirty="0" smtClean="0">
                <a:latin typeface="Arial" panose="020B0604020202020204" pitchFamily="34" charset="0"/>
                <a:cs typeface="Arial" panose="020B0604020202020204" pitchFamily="34" charset="0"/>
              </a:rPr>
              <a:t>7.6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7.7 </a:t>
            </a:r>
            <a:r>
              <a:rPr lang="en-US" sz="4200" dirty="0">
                <a:latin typeface="Arial" panose="020B0604020202020204" pitchFamily="34" charset="0"/>
                <a:cs typeface="Arial" panose="020B0604020202020204" pitchFamily="34" charset="0"/>
              </a:rPr>
              <a:t>(SGK-tr30)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7.5</a:t>
            </a:r>
            <a:endParaRPr lang="en-US" sz="4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a:t>
                </a:r>
                <a:endPar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7.6</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smtClean="0">
                    <a:latin typeface="Arial" panose="020B0604020202020204" pitchFamily="34" charset="0"/>
                    <a:ea typeface="Calibri" panose="020F0502020204030204" pitchFamily="34" charset="0"/>
                    <a:cs typeface="Arial" panose="020B0604020202020204" pitchFamily="34" charset="0"/>
                  </a:rPr>
                  <a:t>-7x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 </a:t>
                </a:r>
                <a:r>
                  <a:rPr lang="pt-BR" sz="4000" dirty="0" smtClean="0">
                    <a:latin typeface="Arial" panose="020B0604020202020204" pitchFamily="34" charset="0"/>
                    <a:ea typeface="Calibri" panose="020F0502020204030204" pitchFamily="34" charset="0"/>
                    <a:cs typeface="Arial" panose="020B0604020202020204" pitchFamily="34" charset="0"/>
                  </a:rPr>
                  <a:t>+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+ 9 </a:t>
                </a:r>
                <a:endParaRPr lang="pt-BR"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a:t>
                </a:r>
                <a:r>
                  <a:rPr lang="pt-BR" sz="4000" dirty="0" smtClean="0">
                    <a:latin typeface="Arial" panose="020B0604020202020204" pitchFamily="34" charset="0"/>
                    <a:ea typeface="Calibri" panose="020F0502020204030204" pitchFamily="34" charset="0"/>
                    <a:cs typeface="Arial" panose="020B0604020202020204" pitchFamily="34" charset="0"/>
                  </a:rPr>
                  <a:t>  = -7x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a:t>
                </a:r>
                <a:r>
                  <a:rPr lang="pt-BR" sz="4000" dirty="0" smtClean="0">
                    <a:latin typeface="Arial" panose="020B0604020202020204" pitchFamily="34" charset="0"/>
                    <a:ea typeface="Calibri" panose="020F0502020204030204" pitchFamily="34" charset="0"/>
                    <a:cs typeface="Arial" panose="020B0604020202020204" pitchFamily="34" charset="0"/>
                  </a:rPr>
                  <a:t> +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+ 2x + 9</a:t>
                </a:r>
                <a:endParaRPr lang="pt-BR" sz="40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a:t>
            </a:r>
            <a:endParaRPr lang="pl-P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7.7</a:t>
            </a:r>
            <a:endParaRPr lang="en-US" sz="4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smtClean="0">
                <a:latin typeface="Arial" panose="020B0604020202020204" pitchFamily="34" charset="0"/>
                <a:ea typeface="Calibri" panose="020F0502020204030204" pitchFamily="34" charset="0"/>
                <a:cs typeface="Arial" panose="020B0604020202020204" pitchFamily="34" charset="0"/>
              </a:rPr>
              <a:t>Sử</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Q(x) = 3x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 − 5x) + 5</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+ 5</a:t>
            </a:r>
            <a:endParaRPr lang="en-US" sz="4400" dirty="0">
              <a:latin typeface="Arial" panose="020B0604020202020204" pitchFamily="34" charset="0"/>
              <a:cs typeface="Arial" panose="020B0604020202020204" pitchFamily="34" charset="0"/>
            </a:endParaRP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r>
                <a:rPr lang="en-US" sz="44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a:t>
              </a:r>
              <a:r>
                <a:rPr lang="en-US" sz="4400" dirty="0" smtClean="0">
                  <a:latin typeface="Arial" panose="020B0604020202020204" pitchFamily="34" charset="0"/>
                  <a:ea typeface="Calibri" panose="020F0502020204030204" pitchFamily="34" charset="0"/>
                  <a:cs typeface="Arial" panose="020B0604020202020204" pitchFamily="34" charset="0"/>
                </a:rPr>
                <a:t>) = 2.1</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2 </a:t>
              </a:r>
              <a:endParaRPr lang="en-US"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a:t>
              </a:r>
              <a:r>
                <a:rPr lang="en-US" sz="4400" dirty="0" smtClean="0">
                  <a:latin typeface="Arial" panose="020B0604020202020204" pitchFamily="34" charset="0"/>
                  <a:ea typeface="Calibri" panose="020F0502020204030204" pitchFamily="34" charset="0"/>
                  <a:cs typeface="Arial" panose="020B0604020202020204" pitchFamily="34" charset="0"/>
                </a:rPr>
                <a:t>) = 2.0</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0 </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a:t>
              </a:r>
              <a:r>
                <a:rPr lang="en-US" sz="4400" dirty="0" smtClean="0">
                  <a:latin typeface="Arial" panose="020B0604020202020204" pitchFamily="34" charset="0"/>
                  <a:cs typeface="Arial" panose="020B0604020202020204" pitchFamily="34" charset="0"/>
                </a:rPr>
                <a:t>) = 8.(</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r>
                <a:rPr lang="en-US" sz="4400" dirty="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+ 5 = 15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Q(0</a:t>
              </a:r>
              <a:r>
                <a:rPr lang="en-US" sz="4400" dirty="0" smtClean="0">
                  <a:latin typeface="Arial" panose="020B0604020202020204" pitchFamily="34" charset="0"/>
                  <a:cs typeface="Arial" panose="020B0604020202020204" pitchFamily="34" charset="0"/>
                </a:rPr>
                <a:t>) = 8.0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 0 + 5 = 5 </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 xmlns:a16="http://schemas.microsoft.com/office/drawing/2014/main"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smtClean="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endPar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a:t>
            </a:r>
            <a:r>
              <a:rPr lang="fr-FR" sz="4400" dirty="0" smtClean="0">
                <a:solidFill>
                  <a:schemeClr val="bg1"/>
                </a:solidFill>
                <a:latin typeface="Arial" panose="020B0604020202020204" pitchFamily="34" charset="0"/>
                <a:cs typeface="Arial" panose="020B0604020202020204" pitchFamily="34" charset="0"/>
              </a:rPr>
              <a:t>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vi-VN" sz="4200" noProof="1">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panose="02040503050406030204" pitchFamily="18" charset="0"/>
                          </a:rPr>
                        </m:ctrlPr>
                      </m:fPr>
                      <m:num>
                        <m:sSup>
                          <m:sSupPr>
                            <m:ctrlPr>
                              <a:rPr lang="en-US" sz="4400" i="1">
                                <a:solidFill>
                                  <a:schemeClr val="bg1"/>
                                </a:solidFill>
                                <a:latin typeface="Cambria Math" panose="02040503050406030204" pitchFamily="18" charset="0"/>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t>
            </a:r>
            <a:r>
              <a:rPr lang="fr-FR" sz="4200" dirty="0" smtClean="0">
                <a:solidFill>
                  <a:schemeClr val="tx1"/>
                </a:solidFill>
                <a:latin typeface="Arial" panose="020B0604020202020204" pitchFamily="34" charset="0"/>
                <a:cs typeface="Arial" panose="020B0604020202020204" pitchFamily="34" charset="0"/>
              </a:rPr>
              <a:t>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04</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Sắp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xếp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05</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Bậc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và</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hệ</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số</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06</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Nghiệm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endParaRPr lang="fr-FR" sz="4200" dirty="0" smtClean="0">
              <a:solidFill>
                <a:schemeClr val="tx1"/>
              </a:solidFill>
              <a:latin typeface="Arial" panose="020B0604020202020204" pitchFamily="34" charset="0"/>
              <a:cs typeface="Arial" panose="020B0604020202020204" pitchFamily="34" charset="0"/>
            </a:endParaRPr>
          </a:p>
          <a:p>
            <a:pPr algn="ctr">
              <a:defRPr/>
            </a:pPr>
            <a:r>
              <a:rPr lang="fr-FR" sz="4200" dirty="0" smtClean="0">
                <a:solidFill>
                  <a:schemeClr val="tx1"/>
                </a:solidFill>
                <a:latin typeface="Arial" panose="020B0604020202020204" pitchFamily="34" charset="0"/>
                <a:cs typeface="Arial" panose="020B0604020202020204" pitchFamily="34" charset="0"/>
              </a:rPr>
              <a:t>x</a:t>
            </a:r>
            <a:r>
              <a:rPr lang="fr-FR" sz="4200" baseline="30000" dirty="0" smtClean="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a:t>
            </a:r>
            <a:r>
              <a:rPr lang="fr-FR" sz="4200" dirty="0"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smtClean="0">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a:t>
            </a:r>
            <a:r>
              <a:rPr lang="en-US" sz="4200" dirty="0" smtClean="0">
                <a:solidFill>
                  <a:schemeClr val="tx1"/>
                </a:solidFill>
                <a:latin typeface="Arial" panose="020B0604020202020204" pitchFamily="34" charset="0"/>
                <a:cs typeface="Arial" panose="020B0604020202020204" pitchFamily="34" charset="0"/>
              </a:rPr>
              <a:t>2x. </a:t>
            </a:r>
          </a:p>
          <a:p>
            <a:pPr algn="ctr">
              <a:defRPr/>
            </a:pPr>
            <a:r>
              <a:rPr lang="en-US" sz="4200" dirty="0" err="1" smtClean="0">
                <a:solidFill>
                  <a:schemeClr val="tx1"/>
                </a:solidFill>
                <a:latin typeface="Arial" panose="020B0604020202020204" pitchFamily="34" charset="0"/>
                <a:cs typeface="Arial" panose="020B0604020202020204" pitchFamily="34" charset="0"/>
              </a:rPr>
              <a:t>Chọn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đáp</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án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đúng</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t>
            </a:r>
            <a:r>
              <a:rPr lang="en-US" sz="4200" dirty="0" smtClean="0">
                <a:solidFill>
                  <a:schemeClr val="tx1"/>
                </a:solidFill>
                <a:latin typeface="Arial" panose="020B0604020202020204" pitchFamily="34" charset="0"/>
                <a:cs typeface="Arial" panose="020B0604020202020204" pitchFamily="34" charset="0"/>
              </a:rPr>
              <a:t>ax + b</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a:t>
            </a:r>
            <a:r>
              <a:rPr lang="en-US" sz="4200" dirty="0" smtClean="0">
                <a:solidFill>
                  <a:schemeClr val="tx1"/>
                </a:solidFill>
                <a:latin typeface="Arial" panose="020B0604020202020204" pitchFamily="34" charset="0"/>
                <a:cs typeface="Arial" panose="020B0604020202020204" pitchFamily="34" charset="0"/>
              </a:rPr>
              <a:t>12.</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panose="02040503050406030204" pitchFamily="18" charset="0"/>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VẬN DỤNG</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7.8</a:t>
            </a:r>
            <a:endParaRPr lang="en-US" sz="4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7.11</a:t>
            </a:r>
            <a:endParaRPr lang="en-US" sz="4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a:t>
            </a:r>
            <a:r>
              <a:rPr lang="en-US" sz="4000" dirty="0" smtClean="0">
                <a:latin typeface="Arial" panose="020B0604020202020204" pitchFamily="34" charset="0"/>
                <a:cs typeface="Arial" panose="020B0604020202020204" pitchFamily="34" charset="0"/>
              </a:rPr>
              <a:t>0 ⇒ </a:t>
            </a:r>
            <a:r>
              <a:rPr lang="en-US" sz="4000" dirty="0">
                <a:latin typeface="Arial" panose="020B0604020202020204" pitchFamily="34" charset="0"/>
                <a:cs typeface="Arial" panose="020B0604020202020204" pitchFamily="34" charset="0"/>
              </a:rPr>
              <a:t>63 - x = 0 </a:t>
            </a:r>
            <a:r>
              <a:rPr lang="en-US" sz="40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smtClean="0">
                <a:solidFill>
                  <a:srgbClr val="243762"/>
                </a:solidFill>
                <a:latin typeface="Arial" panose="020B0604020202020204" pitchFamily="34" charset="0"/>
                <a:cs typeface="Arial" panose="020B0604020202020204" pitchFamily="34" charset="0"/>
              </a:rPr>
              <a:t>HƯỚNG DẪN VỀ NHÀ</a:t>
            </a:r>
            <a:endParaRPr lang="en-US" sz="6600" b="1" dirty="0">
              <a:solidFill>
                <a:srgbClr val="243762"/>
              </a:solidFill>
              <a:latin typeface="Arial" panose="020B0604020202020204" pitchFamily="34" charset="0"/>
              <a:cs typeface="Arial" panose="020B0604020202020204" pitchFamily="34" charset="0"/>
            </a:endParaRP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còn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26</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CHÚ Ý LẮNG NGHE BÀI GIẢNG!</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Sắp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xếp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đa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thức</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một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704742" y="1301502"/>
            <a:ext cx="8541121" cy="769441"/>
          </a:xfrm>
          <a:prstGeom prst="rect">
            <a:avLst/>
          </a:prstGeom>
        </p:spPr>
        <p:txBody>
          <a:bodyPr wrap="none">
            <a:spAutoFit/>
          </a:bodyPr>
          <a:lstStyle/>
          <a:p>
            <a:r>
              <a:rPr lang="vi-VN" sz="4400" b="1" dirty="0" smtClean="0">
                <a:solidFill>
                  <a:srgbClr val="C00000"/>
                </a:solidFill>
                <a:latin typeface="Arial" panose="020B0604020202020204" pitchFamily="34" charset="0"/>
                <a:cs typeface="Arial" panose="020B0604020202020204" pitchFamily="34" charset="0"/>
              </a:rPr>
              <a:t>Sơ </a:t>
            </a:r>
            <a:r>
              <a:rPr lang="vi-VN" sz="4400" b="1" dirty="0">
                <a:solidFill>
                  <a:srgbClr val="C00000"/>
                </a:solidFill>
                <a:latin typeface="Arial" panose="020B0604020202020204" pitchFamily="34" charset="0"/>
                <a:cs typeface="Arial" panose="020B0604020202020204" pitchFamily="34" charset="0"/>
              </a:rPr>
              <a:t>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smtClean="0">
                <a:latin typeface="Arial" panose="020B0604020202020204" pitchFamily="34" charset="0"/>
                <a:cs typeface="Arial" panose="020B0604020202020204" pitchFamily="34" charset="0"/>
              </a:rPr>
              <a:t>biểu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có </a:t>
            </a:r>
            <a:r>
              <a:rPr lang="vi-VN" sz="4200" dirty="0">
                <a:latin typeface="Arial" panose="020B0604020202020204" pitchFamily="34" charset="0"/>
                <a:cs typeface="Arial" panose="020B0604020202020204" pitchFamily="34" charset="0"/>
              </a:rPr>
              <a:t>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smtClean="0">
                <a:solidFill>
                  <a:schemeClr val="tx1"/>
                </a:solidFill>
                <a:latin typeface="Arial" panose="020B0604020202020204" pitchFamily="34" charset="0"/>
                <a:cs typeface="Arial" panose="020B0604020202020204" pitchFamily="34" charset="0"/>
              </a:rPr>
              <a:t>Đ</a:t>
            </a:r>
            <a:r>
              <a:rPr lang="vi-VN" sz="4200" b="1" dirty="0" smtClean="0">
                <a:solidFill>
                  <a:schemeClr val="tx1"/>
                </a:solidFill>
                <a:latin typeface="Arial" panose="020B0604020202020204" pitchFamily="34" charset="0"/>
                <a:cs typeface="Arial" panose="020B0604020202020204" pitchFamily="34" charset="0"/>
              </a:rPr>
              <a:t>ặc </a:t>
            </a:r>
            <a:r>
              <a:rPr lang="vi-VN" sz="4200" b="1" dirty="0">
                <a:solidFill>
                  <a:schemeClr val="tx1"/>
                </a:solidFill>
                <a:latin typeface="Arial" panose="020B0604020202020204" pitchFamily="34" charset="0"/>
                <a:cs typeface="Arial" panose="020B0604020202020204" pitchFamily="34" charset="0"/>
              </a:rPr>
              <a:t>điểm của các đơn thức một biến: </a:t>
            </a:r>
          </a:p>
          <a:p>
            <a:pPr algn="just">
              <a:lnSpc>
                <a:spcPct val="150000"/>
              </a:lnSpc>
            </a:pPr>
            <a:r>
              <a:rPr lang="en-US" sz="4200" dirty="0" smtClean="0">
                <a:solidFill>
                  <a:schemeClr val="tx1"/>
                </a:solidFill>
                <a:latin typeface="Arial" panose="020B0604020202020204" pitchFamily="34" charset="0"/>
                <a:cs typeface="Arial" panose="020B0604020202020204" pitchFamily="34" charset="0"/>
              </a:rPr>
              <a:t>C</a:t>
            </a:r>
            <a:r>
              <a:rPr lang="vi-VN" sz="4200" dirty="0" smtClean="0">
                <a:solidFill>
                  <a:schemeClr val="tx1"/>
                </a:solidFill>
                <a:latin typeface="Arial" panose="020B0604020202020204" pitchFamily="34" charset="0"/>
                <a:cs typeface="Arial" panose="020B0604020202020204" pitchFamily="34" charset="0"/>
              </a:rPr>
              <a:t>ó </a:t>
            </a:r>
            <a:r>
              <a:rPr lang="vi-VN" sz="4200" dirty="0">
                <a:solidFill>
                  <a:schemeClr val="tx1"/>
                </a:solidFill>
                <a:latin typeface="Arial" panose="020B0604020202020204" pitchFamily="34" charset="0"/>
                <a:cs typeface="Arial" panose="020B0604020202020204" pitchFamily="34" charset="0"/>
              </a:rPr>
              <a:t>dạng tích của một số với một lũy thừa của </a:t>
            </a:r>
            <a:r>
              <a:rPr lang="vi-VN" sz="4200" dirty="0" smtClean="0">
                <a:solidFill>
                  <a:schemeClr val="tx1"/>
                </a:solidFill>
                <a:latin typeface="Arial" panose="020B0604020202020204" pitchFamily="34" charset="0"/>
                <a:cs typeface="Arial" panose="020B0604020202020204" pitchFamily="34" charset="0"/>
              </a:rPr>
              <a:t>biến</a:t>
            </a:r>
            <a:r>
              <a:rPr lang="en-US" sz="4200" dirty="0" smtClean="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smtClean="0">
                  <a:solidFill>
                    <a:srgbClr val="C00000"/>
                  </a:solidFill>
                  <a:latin typeface="Arial" panose="020B0604020202020204" pitchFamily="34" charset="0"/>
                  <a:cs typeface="Arial" panose="020B0604020202020204" pitchFamily="34" charset="0"/>
                </a:rPr>
                <a:t>Ghi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smtClean="0">
                <a:solidFill>
                  <a:srgbClr val="0070C0"/>
                </a:solidFill>
                <a:latin typeface="Arial" panose="020B0604020202020204" pitchFamily="34" charset="0"/>
                <a:cs typeface="Arial" panose="020B0604020202020204" pitchFamily="34" charset="0"/>
              </a:rPr>
              <a:t>4</a:t>
            </a:r>
            <a:r>
              <a:rPr lang="en-US" sz="8000" b="1" dirty="0" smtClean="0">
                <a:latin typeface="Arial" panose="020B0604020202020204" pitchFamily="34" charset="0"/>
                <a:cs typeface="Arial" panose="020B0604020202020204" pitchFamily="34" charset="0"/>
              </a:rPr>
              <a:t>x</a:t>
            </a:r>
            <a:r>
              <a:rPr lang="en-US" sz="8000" b="1" baseline="30000" dirty="0" smtClean="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Đơn </a:t>
            </a:r>
            <a:r>
              <a:rPr lang="vi-VN" sz="4400" dirty="0">
                <a:latin typeface="Arial" panose="020B0604020202020204" pitchFamily="34" charset="0"/>
                <a:cs typeface="Arial" panose="020B0604020202020204" pitchFamily="34" charset="0"/>
              </a:rPr>
              <a:t>thức -0,5x có hệ số là -0,5 và có bậc là 1 (vì x =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Một </a:t>
            </a:r>
            <a:r>
              <a:rPr lang="vi-VN" sz="4400" dirty="0">
                <a:latin typeface="Arial" panose="020B0604020202020204" pitchFamily="34" charset="0"/>
                <a:cs typeface="Arial" panose="020B0604020202020204" pitchFamily="34" charset="0"/>
              </a:rPr>
              <a:t>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vi-VN" sz="4400" i="1" dirty="0" smtClean="0">
                <a:solidFill>
                  <a:srgbClr val="002060"/>
                </a:solidFill>
                <a:latin typeface="Arial" panose="020B0604020202020204" pitchFamily="34" charset="0"/>
                <a:cs typeface="Arial" panose="020B0604020202020204" pitchFamily="34" charset="0"/>
              </a:rPr>
              <a:t>lấy </a:t>
            </a:r>
            <a:r>
              <a:rPr lang="vi-VN" sz="4400" i="1" dirty="0">
                <a:solidFill>
                  <a:srgbClr val="002060"/>
                </a:solidFill>
                <a:latin typeface="Arial" panose="020B0604020202020204" pitchFamily="34" charset="0"/>
                <a:cs typeface="Arial" panose="020B0604020202020204" pitchFamily="34" charset="0"/>
              </a:rPr>
              <a:t>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en-US" sz="4400" b="1" dirty="0">
                <a:latin typeface="Arial" panose="020B0604020202020204" pitchFamily="34" charset="0"/>
                <a:cs typeface="Arial" panose="020B0604020202020204" pitchFamily="34" charset="0"/>
              </a:endParaRP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smtClean="0">
                <a:solidFill>
                  <a:srgbClr val="002060"/>
                </a:solidFill>
                <a:latin typeface="Arial" panose="020B0604020202020204" pitchFamily="34" charset="0"/>
                <a:cs typeface="Arial" panose="020B0604020202020204" pitchFamily="34" charset="0"/>
              </a:rPr>
              <a:t>Á</a:t>
            </a:r>
            <a:r>
              <a:rPr lang="vi-VN" sz="4200" i="1" dirty="0" smtClean="0">
                <a:solidFill>
                  <a:srgbClr val="002060"/>
                </a:solidFill>
                <a:latin typeface="Arial" panose="020B0604020202020204" pitchFamily="34" charset="0"/>
                <a:cs typeface="Arial" panose="020B0604020202020204" pitchFamily="34" charset="0"/>
              </a:rPr>
              <a:t>p dụng, suy nghĩ nhận biết hệ số và bậc của đơn thức </a:t>
            </a:r>
            <a:r>
              <a:rPr lang="vi-VN" sz="4200" i="1" dirty="0">
                <a:solidFill>
                  <a:srgbClr val="002060"/>
                </a:solidFill>
                <a:latin typeface="Arial" panose="020B0604020202020204" pitchFamily="34" charset="0"/>
                <a:cs typeface="Arial" panose="020B0604020202020204" pitchFamily="34" charset="0"/>
              </a:rPr>
              <a:t>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    b</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 c) -</a:t>
                </a:r>
                <a:r>
                  <a:rPr lang="en-US" sz="4200" dirty="0">
                    <a:effectLst/>
                    <a:latin typeface="Arial" panose="020B0604020202020204" pitchFamily="34" charset="0"/>
                    <a:ea typeface="Times New Roman" panose="02020603050405020304" pitchFamily="18" charset="0"/>
                    <a:cs typeface="Arial" panose="020B0604020202020204" pitchFamily="34" charset="0"/>
                  </a:rPr>
                  <a:t>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panose="02040503050406030204" pitchFamily="18" charset="0"/>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en-US" sz="4200" baseline="300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-8</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3616</Words>
  <Application>Microsoft Office PowerPoint</Application>
  <PresentationFormat>Custom</PresentationFormat>
  <Paragraphs>379</Paragraphs>
  <Slides>58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Calibri</vt:lpstr>
      <vt:lpstr>Times New Roman</vt:lpstr>
      <vt:lpstr>Arial</vt:lpstr>
      <vt:lpstr>Symbol</vt:lpstr>
      <vt:lpstr>Cambria Math</vt:lpstr>
      <vt:lpstr>Calibri Light</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Microsoft</cp:lastModifiedBy>
  <cp:revision>1</cp:revision>
  <dcterms:created xsi:type="dcterms:W3CDTF">2006-08-16T00:00:00Z</dcterms:created>
  <dcterms:modified xsi:type="dcterms:W3CDTF">2024-01-23T02:13:44Z</dcterms:modified>
  <dc:identifier>DAFUQKRqUj0</dc:identifier>
</cp:coreProperties>
</file>