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078" r:id="rId2"/>
    <p:sldId id="1030" r:id="rId3"/>
    <p:sldId id="1039" r:id="rId4"/>
    <p:sldId id="994" r:id="rId5"/>
    <p:sldId id="852" r:id="rId6"/>
    <p:sldId id="1061" r:id="rId7"/>
    <p:sldId id="1049" r:id="rId8"/>
    <p:sldId id="1062" r:id="rId9"/>
    <p:sldId id="1064" r:id="rId10"/>
    <p:sldId id="1051" r:id="rId11"/>
    <p:sldId id="1067" r:id="rId12"/>
    <p:sldId id="985" r:id="rId13"/>
    <p:sldId id="986" r:id="rId14"/>
    <p:sldId id="723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1078"/>
            <p14:sldId id="1030"/>
            <p14:sldId id="1039"/>
            <p14:sldId id="994"/>
            <p14:sldId id="852"/>
            <p14:sldId id="1061"/>
            <p14:sldId id="1049"/>
            <p14:sldId id="1062"/>
            <p14:sldId id="1064"/>
            <p14:sldId id="1051"/>
            <p14:sldId id="1067"/>
            <p14:sldId id="985"/>
            <p14:sldId id="986"/>
            <p14:sldId id="7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D13"/>
    <a:srgbClr val="FEF5E6"/>
    <a:srgbClr val="FAF0F0"/>
    <a:srgbClr val="F2EFF5"/>
    <a:srgbClr val="DEE7CF"/>
    <a:srgbClr val="DEF4F6"/>
    <a:srgbClr val="F5E4E3"/>
    <a:srgbClr val="1D5E75"/>
    <a:srgbClr val="255997"/>
    <a:srgbClr val="FDE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4" autoAdjust="0"/>
    <p:restoredTop sz="94057" autoAdjust="0"/>
  </p:normalViewPr>
  <p:slideViewPr>
    <p:cSldViewPr>
      <p:cViewPr varScale="1">
        <p:scale>
          <a:sx n="84" d="100"/>
          <a:sy n="84" d="100"/>
        </p:scale>
        <p:origin x="634" y="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6.png"/><Relationship Id="rId10" Type="http://schemas.openxmlformats.org/officeDocument/2006/relationships/image" Target="../media/image15.emf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10969943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01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25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26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4" y="1219200"/>
            <a:ext cx="7772400" cy="399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0983" y="5638800"/>
            <a:ext cx="1746254" cy="135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7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0809" y="2743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3398" y="2489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813398" y="2489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0375" y="838201"/>
            <a:ext cx="7158037" cy="1752599"/>
            <a:chOff x="460375" y="840612"/>
            <a:chExt cx="7158037" cy="1752599"/>
          </a:xfrm>
        </p:grpSpPr>
        <p:sp>
          <p:nvSpPr>
            <p:cNvPr id="3" name="Rounded Rectangle 2"/>
            <p:cNvSpPr/>
            <p:nvPr/>
          </p:nvSpPr>
          <p:spPr>
            <a:xfrm>
              <a:off x="460375" y="840612"/>
              <a:ext cx="7158037" cy="1752599"/>
            </a:xfrm>
            <a:prstGeom prst="roundRect">
              <a:avLst>
                <a:gd name="adj" fmla="val 4061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012" y="1071949"/>
              <a:ext cx="69342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smtClean="0">
                  <a:latin typeface="Arial" pitchFamily="34" charset="0"/>
                  <a:cs typeface="Arial" pitchFamily="34" charset="0"/>
                </a:rPr>
                <a:t>     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Hai con đường lớn a và b cắt nhau tạo thành một góc. Bên trong góc đó có một điểm dân cư O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(H.3.27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)</a:t>
              </a:r>
              <a:endParaRPr lang="vi-VN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78224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131174" y="664011"/>
            <a:ext cx="3742857" cy="2798743"/>
            <a:chOff x="8131174" y="664011"/>
            <a:chExt cx="3742857" cy="2798743"/>
          </a:xfrm>
        </p:grpSpPr>
        <p:sp>
          <p:nvSpPr>
            <p:cNvPr id="16" name="TextBox 15"/>
            <p:cNvSpPr txBox="1"/>
            <p:nvPr/>
          </p:nvSpPr>
          <p:spPr>
            <a:xfrm>
              <a:off x="9599612" y="3124200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3.27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174" y="664011"/>
              <a:ext cx="3742857" cy="2342857"/>
            </a:xfrm>
            <a:prstGeom prst="rect">
              <a:avLst/>
            </a:prstGeom>
          </p:spPr>
        </p:pic>
      </p:grp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3581400"/>
            <a:ext cx="872490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21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5189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BÌNH HÀNH VÀ TÍNH CHẤT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Khái niệm hình bình hành.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599" y="5039302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217612" y="5415943"/>
            <a:ext cx="7573582" cy="441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Tứ giác trong Hình 3.28c là hình bình hành vì: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7216" y="1143001"/>
            <a:ext cx="11400298" cy="1066799"/>
            <a:chOff x="447216" y="1143001"/>
            <a:chExt cx="11400298" cy="1066799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1143001"/>
              <a:ext cx="11400298" cy="1066799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38350" y="1241048"/>
              <a:ext cx="954246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600" b="1">
                  <a:latin typeface="Arial" pitchFamily="34" charset="0"/>
                  <a:cs typeface="Arial" pitchFamily="34" charset="0"/>
                </a:rPr>
                <a:t>Trong Hình 3.28, có một hình bình hành. Đó là hình nào? Em có thể giải thích tại sao không?</a:t>
              </a:r>
              <a:endParaRPr lang="en-US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0939" name="Picture 10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12" y="1231020"/>
              <a:ext cx="1600200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2755361" y="2286000"/>
            <a:ext cx="6965321" cy="2590800"/>
            <a:chOff x="2755361" y="2286000"/>
            <a:chExt cx="6965321" cy="2590800"/>
          </a:xfrm>
        </p:grpSpPr>
        <p:pic>
          <p:nvPicPr>
            <p:cNvPr id="14233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361" y="2286000"/>
              <a:ext cx="6965321" cy="2550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6437312" y="4538246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3.28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196974" y="5859959"/>
            <a:ext cx="9850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Ta so sánh độ dài các cạnh đối trong tứ giác bằng cách đếm số ô vuông trong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, Ta thấy </a:t>
            </a:r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 = CD; AD = BC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8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447214" y="95249"/>
            <a:ext cx="5189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BÌNH HÀNH VÀ TÍNH CHẤT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Khái niệm hình bình hành.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98812" y="2514600"/>
            <a:ext cx="4870450" cy="2257425"/>
            <a:chOff x="3198812" y="2514600"/>
            <a:chExt cx="4870450" cy="2257425"/>
          </a:xfrm>
        </p:grpSpPr>
        <p:pic>
          <p:nvPicPr>
            <p:cNvPr id="14336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812" y="2514600"/>
              <a:ext cx="3514725" cy="2257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145145"/>
                </p:ext>
              </p:extLst>
            </p:nvPr>
          </p:nvGraphicFramePr>
          <p:xfrm>
            <a:off x="6683374" y="3276600"/>
            <a:ext cx="1385888" cy="868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4" name="Equation" r:id="rId5" imgW="647640" imgH="406080" progId="Equation.DSMT4">
                    <p:embed/>
                  </p:oleObj>
                </mc:Choice>
                <mc:Fallback>
                  <p:oleObj name="Equation" r:id="rId5" imgW="647640" imgH="40608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3374" y="3276600"/>
                          <a:ext cx="1385888" cy="868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3400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219200"/>
            <a:ext cx="109251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2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47012" y="2514600"/>
            <a:ext cx="4181475" cy="2143125"/>
            <a:chOff x="7847012" y="2739403"/>
            <a:chExt cx="4181475" cy="2143125"/>
          </a:xfrm>
        </p:grpSpPr>
        <p:pic>
          <p:nvPicPr>
            <p:cNvPr id="14438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7012" y="2739403"/>
              <a:ext cx="4181475" cy="212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9142412" y="4543974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3.29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94" y="263337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89012" y="3142107"/>
                <a:ext cx="6400800" cy="841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itchFamily="2" charset="2"/>
                  <a:buChar char="v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𝒙𝑫𝑨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𝑫𝑨𝑩</m:t>
                        </m:r>
                      </m:e>
                    </m:acc>
                  </m:oMath>
                </a14:m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và chúng ở vị trí so le trong nên AB // CD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12" y="3142107"/>
                <a:ext cx="6400800" cy="841962"/>
              </a:xfrm>
              <a:prstGeom prst="rect">
                <a:avLst/>
              </a:prstGeom>
              <a:blipFill rotWithShape="1">
                <a:blip r:embed="rId6"/>
                <a:stretch>
                  <a:fillRect l="-1238" t="-4317" r="-1524" b="-1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381125" y="4115687"/>
            <a:ext cx="661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Tương tự AD // CB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0012" y="4708970"/>
            <a:ext cx="9676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Vậy theo định nghĩa, </a:t>
            </a:r>
            <a:r>
              <a:rPr lang="en-US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tứ giác ABCD là hình bình hành 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5189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BÌNH HÀNH VÀ TÍNH CHẤT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Khái niệm hình bình hành.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102043"/>
            <a:ext cx="11869737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2872981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5612" y="3281806"/>
                <a:ext cx="6480968" cy="798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Giả sử hình bình hành ABCD có AD = 3cm, AB = 4 cm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2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𝑩𝑨𝑫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𝟔𝟎</m:t>
                        </m:r>
                      </m:e>
                      <m:sup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2" y="3281806"/>
                <a:ext cx="6480968" cy="798424"/>
              </a:xfrm>
              <a:prstGeom prst="rect">
                <a:avLst/>
              </a:prstGeom>
              <a:blipFill rotWithShape="1">
                <a:blip r:embed="rId6"/>
                <a:stretch>
                  <a:fillRect l="-1035" t="-3817" r="-1223" b="-1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42694" y="4114800"/>
            <a:ext cx="7286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200" b="1">
                <a:latin typeface="Arial" pitchFamily="34" charset="0"/>
                <a:cs typeface="Arial" pitchFamily="34" charset="0"/>
              </a:rPr>
              <a:t>Vẽ cạnh AB = 4 cm.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42694" y="4545687"/>
                <a:ext cx="65709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de-DE" sz="2200" b="1" smtClean="0">
                    <a:latin typeface="Arial" pitchFamily="34" charset="0"/>
                    <a:cs typeface="Arial" pitchFamily="34" charset="0"/>
                  </a:rPr>
                  <a:t>Vẽ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2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𝑩𝑨𝒙</m:t>
                        </m:r>
                      </m:e>
                    </m:acc>
                    <m:r>
                      <a:rPr lang="en-US" sz="2200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𝟔𝟎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vi-VN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Trên tia Ax lấy điểm D sao cho AD = 3cm.</a:t>
                </a:r>
                <a:endParaRPr lang="en-US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94" y="4545687"/>
                <a:ext cx="6570918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1484" t="-5147" r="-1391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42695" y="5334000"/>
            <a:ext cx="6570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Kẻ By // AD, Dz // AB. Hai tia By và Dz cắt nhau tại C, ta được hình bình hành ABCD.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2693" y="6086475"/>
            <a:ext cx="116763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Hình vẽ được là hình bình hành vì có hai cặp cạnh đối song song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(AB // CD, AD // BC).</a:t>
            </a:r>
            <a:endParaRPr lang="en-US" sz="20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2857500"/>
            <a:ext cx="40290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2857500"/>
            <a:ext cx="27717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37" y="4733925"/>
            <a:ext cx="27241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AutoShape 4"/>
          <p:cNvSpPr>
            <a:spLocks noChangeArrowheads="1"/>
          </p:cNvSpPr>
          <p:nvPr/>
        </p:nvSpPr>
        <p:spPr bwMode="gray">
          <a:xfrm>
            <a:off x="447214" y="95249"/>
            <a:ext cx="5189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BÌNH HÀNH VÀ TÍNH CHẤT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Khái niệm hình bình hành.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189037"/>
            <a:ext cx="1197292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46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2209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12812" y="26670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sz="2200" b="1">
                <a:latin typeface="Arial" pitchFamily="34" charset="0"/>
                <a:cs typeface="Arial" pitchFamily="34" charset="0"/>
              </a:rPr>
              <a:t>Các tính chất của hình bình hành mà em đã được học ở lớp 6: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gray">
          <a:xfrm>
            <a:off x="447214" y="95249"/>
            <a:ext cx="5189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BÌNH HÀNH VÀ TÍNH CHẤT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chất hình bình hành.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47216" y="1143001"/>
            <a:ext cx="11400298" cy="857995"/>
            <a:chOff x="447216" y="1143001"/>
            <a:chExt cx="11400298" cy="857995"/>
          </a:xfrm>
        </p:grpSpPr>
        <p:sp>
          <p:nvSpPr>
            <p:cNvPr id="30" name="Rounded Rectangle 29"/>
            <p:cNvSpPr/>
            <p:nvPr/>
          </p:nvSpPr>
          <p:spPr>
            <a:xfrm>
              <a:off x="447216" y="1143001"/>
              <a:ext cx="11400298" cy="857995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38350" y="1295400"/>
              <a:ext cx="95424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600" b="1">
                  <a:latin typeface="Arial" pitchFamily="34" charset="0"/>
                  <a:cs typeface="Arial" pitchFamily="34" charset="0"/>
                </a:rPr>
                <a:t>Hãy nêu các tính chất của hình bình hành mà em đã biết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.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12" y="1219200"/>
              <a:ext cx="1591694" cy="781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8" name="TextBox 37"/>
          <p:cNvSpPr txBox="1"/>
          <p:nvPr/>
        </p:nvSpPr>
        <p:spPr>
          <a:xfrm>
            <a:off x="1065212" y="3424832"/>
            <a:ext cx="64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– Các cạnh đối song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song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65212" y="3929379"/>
            <a:ext cx="64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– Các cạnh đối bằng nhau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65212" y="4433926"/>
            <a:ext cx="64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– Các góc đối bằng nhau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65212" y="4938474"/>
            <a:ext cx="929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– Hai đường chéo cắt nhau tại trung điểm của mỗi đường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2286000"/>
            <a:ext cx="4079939" cy="224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56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06" y="3507386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84212" y="3886200"/>
            <a:ext cx="723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a)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Vì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ABCD là hình bình hành nên AB // CD; AD // BC.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gray">
          <a:xfrm>
            <a:off x="447214" y="95249"/>
            <a:ext cx="5189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BÌNH HÀNH VÀ TÍNH CHẤT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chất hình bình hành.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89012" y="4399431"/>
                <a:ext cx="6400800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𝑩𝑨𝑪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𝑨𝑪𝑫</m:t>
                        </m:r>
                      </m:e>
                    </m:acc>
                  </m:oMath>
                </a14:m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;</a:t>
                </a:r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𝑩𝑪𝑨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𝑫</m:t>
                        </m:r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e>
                    </m:acc>
                  </m:oMath>
                </a14:m>
                <a:endParaRPr lang="en-US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12" y="4399431"/>
                <a:ext cx="6400800" cy="473976"/>
              </a:xfrm>
              <a:prstGeom prst="rect">
                <a:avLst/>
              </a:prstGeom>
              <a:blipFill rotWithShape="1">
                <a:blip r:embed="rId4"/>
                <a:stretch>
                  <a:fillRect l="-1143" t="-6494" b="-3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47216" y="1143001"/>
            <a:ext cx="11400298" cy="2222684"/>
            <a:chOff x="447216" y="1143001"/>
            <a:chExt cx="11400298" cy="2222684"/>
          </a:xfrm>
        </p:grpSpPr>
        <p:sp>
          <p:nvSpPr>
            <p:cNvPr id="30" name="Rounded Rectangle 29"/>
            <p:cNvSpPr/>
            <p:nvPr/>
          </p:nvSpPr>
          <p:spPr>
            <a:xfrm>
              <a:off x="447216" y="1143001"/>
              <a:ext cx="11400298" cy="2222684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038350" y="1219200"/>
                  <a:ext cx="9542462" cy="21464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vi-VN" sz="2200" b="1" smtClean="0">
                      <a:latin typeface="Arial" pitchFamily="34" charset="0"/>
                      <a:cs typeface="Arial" pitchFamily="34" charset="0"/>
                    </a:rPr>
                    <a:t>Cho hình bình hành ABCD (</a:t>
                  </a:r>
                  <a:r>
                    <a:rPr lang="vi-VN" sz="2200" b="1">
                      <a:latin typeface="Arial" pitchFamily="34" charset="0"/>
                      <a:cs typeface="Arial" pitchFamily="34" charset="0"/>
                    </a:rPr>
                    <a:t>H.3.30</a:t>
                  </a:r>
                  <a:r>
                    <a:rPr lang="vi-VN" sz="2200" b="1" smtClean="0">
                      <a:latin typeface="Arial" pitchFamily="34" charset="0"/>
                      <a:cs typeface="Arial" pitchFamily="34" charset="0"/>
                    </a:rPr>
                    <a:t>).</a:t>
                  </a:r>
                  <a:endParaRPr lang="en-US" sz="2200" b="1" smtClean="0">
                    <a:latin typeface="Arial" pitchFamily="34" charset="0"/>
                    <a:cs typeface="Arial" pitchFamily="34" charset="0"/>
                  </a:endParaRPr>
                </a:p>
                <a:p>
                  <a:pPr marL="457200" indent="-457200">
                    <a:buAutoNum type="alphaLcParenR"/>
                  </a:pP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Chứng minh </a:t>
                  </a:r>
                  <a14:m>
                    <m:oMath xmlns:m="http://schemas.openxmlformats.org/officeDocument/2006/math">
                      <m:r>
                        <a:rPr lang="en-US" sz="22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𝑨𝑩𝑪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=∆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𝑪𝑫𝑨</m:t>
                      </m:r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br>
                    <a:rPr lang="en-US" sz="22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Từ đó suy ra AB = CD , AD = BC và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𝑨𝑩𝑪</m:t>
                          </m:r>
                        </m:e>
                      </m:acc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𝑪𝑫𝑨</m:t>
                          </m:r>
                        </m:e>
                      </m:acc>
                    </m:oMath>
                  </a14:m>
                  <a:endParaRPr lang="en-US" sz="2200" b="1" smtClean="0">
                    <a:latin typeface="Arial" pitchFamily="34" charset="0"/>
                    <a:cs typeface="Arial" pitchFamily="34" charset="0"/>
                  </a:endParaRPr>
                </a:p>
                <a:p>
                  <a:pPr marL="457200" indent="-457200">
                    <a:buAutoNum type="alphaLcParenR"/>
                  </a:pP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Chứng minh </a:t>
                  </a:r>
                  <a14:m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  <m:r>
                        <a:rPr lang="en-US" sz="2200" b="1" i="1">
                          <a:latin typeface="Cambria Math"/>
                          <a:ea typeface="Cambria Math"/>
                          <a:cs typeface="Arial" pitchFamily="34" charset="0"/>
                        </a:rPr>
                        <m:t>𝑨𝑩𝑫</m:t>
                      </m:r>
                      <m:r>
                        <a:rPr lang="en-US" sz="2200" b="1" i="1">
                          <a:latin typeface="Cambria Math"/>
                          <a:ea typeface="Cambria Math"/>
                          <a:cs typeface="Arial" pitchFamily="34" charset="0"/>
                        </a:rPr>
                        <m:t>=∆</m:t>
                      </m:r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𝑪𝑫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𝑩</m:t>
                      </m:r>
                    </m:oMath>
                  </a14:m>
                  <a:r>
                    <a:rPr lang="en-US" sz="2200" b="1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. Từ đó suy ra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𝑫𝑨𝑩</m:t>
                          </m:r>
                        </m:e>
                      </m:acc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𝑩𝑪𝑫</m:t>
                          </m:r>
                        </m:e>
                      </m:acc>
                    </m:oMath>
                  </a14:m>
                  <a:endParaRPr lang="en-US" sz="2200" b="1" smtClean="0">
                    <a:latin typeface="Arial" pitchFamily="34" charset="0"/>
                    <a:cs typeface="Arial" pitchFamily="34" charset="0"/>
                  </a:endParaRPr>
                </a:p>
                <a:p>
                  <a:pPr marL="457200" indent="-457200">
                    <a:buAutoNum type="alphaLcParenR"/>
                  </a:pP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Gọi giao điểm của hai </a:t>
                  </a:r>
                  <a:r>
                    <a:rPr lang="vi-VN" sz="2200" b="1" smtClean="0">
                      <a:latin typeface="Arial" pitchFamily="34" charset="0"/>
                      <a:cs typeface="Arial" pitchFamily="34" charset="0"/>
                    </a:rPr>
                    <a:t>đường chéo</a:t>
                  </a: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AC, BD là O. </a:t>
                  </a:r>
                  <a:br>
                    <a:rPr lang="en-US" sz="22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Chứng minh </a:t>
                  </a:r>
                  <a14:m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  <m:r>
                        <a:rPr lang="en-US" sz="2200" b="1" i="1">
                          <a:latin typeface="Cambria Math"/>
                          <a:ea typeface="Cambria Math"/>
                          <a:cs typeface="Arial" pitchFamily="34" charset="0"/>
                        </a:rPr>
                        <m:t>𝑨𝑶𝑩</m:t>
                      </m:r>
                      <m:r>
                        <a:rPr lang="en-US" sz="2200" b="1" i="1">
                          <a:latin typeface="Cambria Math"/>
                          <a:ea typeface="Cambria Math"/>
                          <a:cs typeface="Arial" pitchFamily="34" charset="0"/>
                        </a:rPr>
                        <m:t>=∆</m:t>
                      </m:r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𝑪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𝑶𝑫</m:t>
                      </m:r>
                    </m:oMath>
                  </a14:m>
                  <a:r>
                    <a:rPr lang="en-US" sz="2200" b="1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.</a:t>
                  </a:r>
                  <a:r>
                    <a:rPr lang="en-US" sz="2200" b="1">
                      <a:latin typeface="Arial" pitchFamily="34" charset="0"/>
                      <a:cs typeface="Arial" pitchFamily="34" charset="0"/>
                    </a:rPr>
                    <a:t> Từ đó suy ra </a:t>
                  </a: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OA = OC , OB = OD</a:t>
                  </a: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8350" y="1219200"/>
                  <a:ext cx="9542462" cy="214648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66" t="-1420" b="-48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745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16" y="1218564"/>
              <a:ext cx="1508124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8380412" y="3569324"/>
            <a:ext cx="3371850" cy="1955732"/>
            <a:chOff x="8380412" y="3569324"/>
            <a:chExt cx="3371850" cy="1955732"/>
          </a:xfrm>
        </p:grpSpPr>
        <p:pic>
          <p:nvPicPr>
            <p:cNvPr id="14746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0412" y="3569324"/>
              <a:ext cx="3371850" cy="185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9218612" y="5186502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3.30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89012" y="4955751"/>
                <a:ext cx="7086600" cy="85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𝑨𝑩𝑪</m:t>
                    </m:r>
                  </m:oMath>
                </a14:m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𝑪𝑫𝑨</m:t>
                    </m:r>
                  </m:oMath>
                </a14:m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có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𝑩𝑨𝑪</m:t>
                        </m:r>
                      </m:e>
                    </m:acc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𝑨𝑪𝑫</m:t>
                        </m:r>
                      </m:e>
                    </m:acc>
                  </m:oMath>
                </a14:m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cạnh chung AC,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𝑩𝑪𝑨</m:t>
                        </m:r>
                      </m:e>
                    </m:acc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𝑫𝑨𝑪</m:t>
                        </m:r>
                      </m:e>
                    </m:acc>
                  </m:oMath>
                </a14:m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𝑨𝑩𝑪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=∆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𝑪𝑫𝑨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(g.c.g) </a:t>
                </a:r>
                <a:endParaRPr lang="en-US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12" y="4955751"/>
                <a:ext cx="7086600" cy="855619"/>
              </a:xfrm>
              <a:prstGeom prst="rect">
                <a:avLst/>
              </a:prstGeom>
              <a:blipFill rotWithShape="1">
                <a:blip r:embed="rId8"/>
                <a:stretch>
                  <a:fillRect l="-1290" t="-3571" r="-1290" b="-1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89012" y="5893713"/>
                <a:ext cx="64008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Suy ra AB = CD , AD = BC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/>
                            <a:cs typeface="Arial" pitchFamily="34" charset="0"/>
                          </a:rPr>
                          <m:t>𝑨𝑩𝑪</m:t>
                        </m:r>
                      </m:e>
                    </m:acc>
                    <m:r>
                      <a:rPr lang="en-US" sz="2000" b="1" i="1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/>
                            <a:cs typeface="Arial" pitchFamily="34" charset="0"/>
                          </a:rPr>
                          <m:t>𝑪𝑫𝑨</m:t>
                        </m:r>
                      </m:e>
                    </m:acc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12" y="5893713"/>
                <a:ext cx="6400800" cy="430887"/>
              </a:xfrm>
              <a:prstGeom prst="rect">
                <a:avLst/>
              </a:prstGeom>
              <a:blipFill rotWithShape="1">
                <a:blip r:embed="rId9"/>
                <a:stretch>
                  <a:fillRect l="-1143" t="-7042" r="-5810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19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4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43614</TotalTime>
  <Words>417</Words>
  <Application>Microsoft Office PowerPoint</Application>
  <PresentationFormat>Custom</PresentationFormat>
  <Paragraphs>56</Paragraphs>
  <Slides>14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Wingdings</vt:lpstr>
      <vt:lpstr>Office Theme</vt:lpstr>
      <vt:lpstr>Equation</vt:lpstr>
      <vt:lpstr>BÀI 12: HÌNH BÌNH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</cp:lastModifiedBy>
  <cp:revision>2774</cp:revision>
  <dcterms:created xsi:type="dcterms:W3CDTF">2021-08-04T05:24:17Z</dcterms:created>
  <dcterms:modified xsi:type="dcterms:W3CDTF">2024-04-05T11:43:06Z</dcterms:modified>
</cp:coreProperties>
</file>