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32" r:id="rId2"/>
    <p:sldId id="323" r:id="rId3"/>
    <p:sldId id="264" r:id="rId4"/>
    <p:sldId id="316" r:id="rId5"/>
    <p:sldId id="270" r:id="rId6"/>
    <p:sldId id="272" r:id="rId7"/>
    <p:sldId id="324" r:id="rId8"/>
    <p:sldId id="322" r:id="rId9"/>
    <p:sldId id="276" r:id="rId10"/>
    <p:sldId id="277" r:id="rId11"/>
    <p:sldId id="326" r:id="rId12"/>
    <p:sldId id="327" r:id="rId13"/>
    <p:sldId id="328" r:id="rId14"/>
    <p:sldId id="304" r:id="rId15"/>
    <p:sldId id="330" r:id="rId16"/>
    <p:sldId id="331" r:id="rId17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60">
          <p15:clr>
            <a:srgbClr val="A4A3A4"/>
          </p15:clr>
        </p15:guide>
        <p15:guide id="2" pos="17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CC00FF"/>
    <a:srgbClr val="FFFFFF"/>
    <a:srgbClr val="CC3300"/>
    <a:srgbClr val="F7A7E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634" y="62"/>
      </p:cViewPr>
      <p:guideLst>
        <p:guide orient="horz" pos="1860"/>
        <p:guide pos="17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773D119-4588-4319-A594-F6543FD1AF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4411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7341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82A05B-0E68-4B11-A4C3-D527DF7682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3967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90AB3-31D7-439D-ABCE-61B6C99440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7843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40E1D0-3C7D-45E2-92E3-9F599AAD60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5749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00150"/>
            <a:ext cx="4038600" cy="16394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2953942"/>
            <a:ext cx="4038600" cy="16406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5288A2-43CD-4B17-A878-7748D27FA3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32131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4038600" cy="16394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00150"/>
            <a:ext cx="4038600" cy="16394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2953942"/>
            <a:ext cx="4038600" cy="16406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2953942"/>
            <a:ext cx="4038600" cy="16406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C57AB1-D731-4705-A8B1-677771B89A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0416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52B7C5-815B-46AB-886C-8260326AD5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0506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F21093-A1CF-4FB8-B27A-9AC1002E33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2391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A5A4AD-3F5F-4962-8026-9D3CD4C676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320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548503-E66B-4B02-BB64-8EC538CD3D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8526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173C72-35D6-439F-947C-F19DDF73AE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595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23C4BC-A833-40E2-A3A8-316195F3DD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5043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201480-8C89-482C-9A99-62BDA42B57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5386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40B9C3-AA1A-4C7B-A347-16F07D9D70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2463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  <a:alpha val="68000"/>
              </a:schemeClr>
            </a:gs>
            <a:gs pos="16000">
              <a:schemeClr val="accent4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6A23A12-2D51-4076-858F-FC7E4A3434B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76350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+mn-lt"/>
              </a:rPr>
              <a:t>BÀI</a:t>
            </a:r>
            <a:r>
              <a:rPr lang="en-US" sz="3600" b="1" dirty="0" smtClean="0">
                <a:latin typeface="+mn-lt"/>
              </a:rPr>
              <a:t> 3: </a:t>
            </a:r>
            <a:r>
              <a:rPr lang="en-US" sz="3600" b="1" dirty="0" err="1" smtClean="0">
                <a:latin typeface="+mn-lt"/>
              </a:rPr>
              <a:t>LIÊN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 smtClean="0">
                <a:latin typeface="+mn-lt"/>
              </a:rPr>
              <a:t>HỆ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 smtClean="0">
                <a:latin typeface="+mn-lt"/>
              </a:rPr>
              <a:t>GIỮA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 smtClean="0">
                <a:latin typeface="+mn-lt"/>
              </a:rPr>
              <a:t>DÂY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 smtClean="0">
                <a:latin typeface="+mn-lt"/>
              </a:rPr>
              <a:t>VÀ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 smtClean="0">
                <a:latin typeface="+mn-lt"/>
              </a:rPr>
              <a:t>KHOẢNG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 smtClean="0">
                <a:latin typeface="+mn-lt"/>
              </a:rPr>
              <a:t>CÁCH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 smtClean="0">
                <a:latin typeface="+mn-lt"/>
              </a:rPr>
              <a:t>TỪ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 smtClean="0">
                <a:latin typeface="+mn-lt"/>
              </a:rPr>
              <a:t>TÂM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 smtClean="0">
                <a:latin typeface="+mn-lt"/>
              </a:rPr>
              <a:t>ĐẾN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 smtClean="0">
                <a:latin typeface="+mn-lt"/>
              </a:rPr>
              <a:t>DÂY</a:t>
            </a:r>
            <a:endParaRPr lang="en-US" sz="3600" b="1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79971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09550"/>
            <a:ext cx="68579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+mn-lt"/>
              </a:rPr>
              <a:t>Sử dụng kết quả  </a:t>
            </a: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</a:rPr>
              <a:t>OH</a:t>
            </a:r>
            <a:r>
              <a:rPr lang="en-US" altLang="en-US" sz="2400" baseline="30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</a:rPr>
              <a:t> + HB</a:t>
            </a:r>
            <a:r>
              <a:rPr lang="en-US" altLang="en-US" sz="2400" baseline="30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</a:rPr>
              <a:t> = OK</a:t>
            </a:r>
            <a:r>
              <a:rPr lang="en-US" altLang="en-US" sz="2400" baseline="30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altLang="en-US" sz="2400">
                <a:solidFill>
                  <a:srgbClr val="FF0000"/>
                </a:solidFill>
                <a:latin typeface="Times New Roman" pitchFamily="18" charset="0"/>
              </a:rPr>
              <a:t> + </a:t>
            </a:r>
            <a:r>
              <a:rPr lang="en-US" altLang="en-US" sz="2400" smtClean="0">
                <a:solidFill>
                  <a:srgbClr val="FF0000"/>
                </a:solidFill>
                <a:latin typeface="Times New Roman" pitchFamily="18" charset="0"/>
              </a:rPr>
              <a:t>KD</a:t>
            </a:r>
            <a:r>
              <a:rPr lang="en-US" altLang="en-US" sz="2400" baseline="30000" smtClean="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altLang="en-US" sz="240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400" smtClean="0">
                <a:latin typeface="Times New Roman" pitchFamily="18" charset="0"/>
              </a:rPr>
              <a:t>để so sánh</a:t>
            </a:r>
            <a:endParaRPr lang="en-US" sz="2400"/>
          </a:p>
          <a:p>
            <a:r>
              <a:rPr lang="en-US" sz="2400" smtClean="0">
                <a:latin typeface="+mn-lt"/>
              </a:rPr>
              <a:t>a) OH và OK, nếu biết AB &gt; CD.</a:t>
            </a:r>
          </a:p>
          <a:p>
            <a:r>
              <a:rPr lang="en-US" sz="2400" smtClean="0">
                <a:latin typeface="+mn-lt"/>
              </a:rPr>
              <a:t>b) AB và CD, nếu biết OH &lt; OK</a:t>
            </a:r>
            <a:endParaRPr lang="en-US" sz="2400">
              <a:latin typeface="+mn-lt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6019800" y="609659"/>
            <a:ext cx="2460843" cy="2800291"/>
            <a:chOff x="6019800" y="609659"/>
            <a:chExt cx="2460843" cy="2800291"/>
          </a:xfrm>
        </p:grpSpPr>
        <p:sp>
          <p:nvSpPr>
            <p:cNvPr id="3" name="Oval 2"/>
            <p:cNvSpPr/>
            <p:nvPr/>
          </p:nvSpPr>
          <p:spPr>
            <a:xfrm>
              <a:off x="6019800" y="971550"/>
              <a:ext cx="2438400" cy="2438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/>
            <p:cNvCxnSpPr>
              <a:stCxn id="3" idx="0"/>
              <a:endCxn id="3" idx="7"/>
            </p:cNvCxnSpPr>
            <p:nvPr/>
          </p:nvCxnSpPr>
          <p:spPr>
            <a:xfrm>
              <a:off x="7239000" y="971550"/>
              <a:ext cx="862105" cy="357095"/>
            </a:xfrm>
            <a:prstGeom prst="line">
              <a:avLst/>
            </a:prstGeom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stCxn id="3" idx="3"/>
              <a:endCxn id="3" idx="5"/>
            </p:cNvCxnSpPr>
            <p:nvPr/>
          </p:nvCxnSpPr>
          <p:spPr>
            <a:xfrm>
              <a:off x="6376895" y="3052855"/>
              <a:ext cx="1724210" cy="0"/>
            </a:xfrm>
            <a:prstGeom prst="line">
              <a:avLst/>
            </a:prstGeom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3" idx="0"/>
            </p:cNvCxnSpPr>
            <p:nvPr/>
          </p:nvCxnSpPr>
          <p:spPr>
            <a:xfrm>
              <a:off x="7239000" y="971550"/>
              <a:ext cx="0" cy="2081305"/>
            </a:xfrm>
            <a:prstGeom prst="line">
              <a:avLst/>
            </a:prstGeom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7107034" y="1973985"/>
              <a:ext cx="2920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+mn-lt"/>
                </a:rPr>
                <a:t>•</a:t>
              </a:r>
              <a:endParaRPr lang="en-US" sz="2400">
                <a:latin typeface="+mn-lt"/>
              </a:endParaRPr>
            </a:p>
          </p:txBody>
        </p:sp>
        <p:cxnSp>
          <p:nvCxnSpPr>
            <p:cNvPr id="17" name="Straight Connector 16"/>
            <p:cNvCxnSpPr>
              <a:endCxn id="3" idx="5"/>
            </p:cNvCxnSpPr>
            <p:nvPr/>
          </p:nvCxnSpPr>
          <p:spPr>
            <a:xfrm>
              <a:off x="7239000" y="2204817"/>
              <a:ext cx="862105" cy="848038"/>
            </a:xfrm>
            <a:prstGeom prst="line">
              <a:avLst/>
            </a:prstGeom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7239000" y="1150097"/>
              <a:ext cx="431052" cy="1054720"/>
            </a:xfrm>
            <a:prstGeom prst="line">
              <a:avLst/>
            </a:prstGeom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6977461" y="609659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D</a:t>
              </a:r>
              <a:endParaRPr lang="en-US" sz="2000">
                <a:latin typeface="+mn-lt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124455" y="1057394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>
                  <a:latin typeface="+mn-lt"/>
                </a:rPr>
                <a:t>C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124455" y="2852800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B</a:t>
              </a:r>
              <a:endParaRPr lang="en-US" sz="2000">
                <a:latin typeface="+mn-lt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019800" y="2852800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A</a:t>
              </a:r>
              <a:endParaRPr lang="en-US" sz="2000">
                <a:latin typeface="+mn-lt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96454" y="2012202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>
                  <a:latin typeface="+mn-lt"/>
                </a:rPr>
                <a:t>O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981761" y="3009840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H</a:t>
              </a:r>
              <a:endParaRPr lang="en-US" sz="2000">
                <a:latin typeface="+mn-lt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670052" y="771495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K</a:t>
              </a:r>
              <a:endParaRPr lang="en-US" sz="2000">
                <a:latin typeface="+mn-lt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578613" y="1573875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R</a:t>
              </a:r>
              <a:endParaRPr lang="en-US" sz="2000">
                <a:latin typeface="+mn-lt"/>
              </a:endParaRPr>
            </a:p>
          </p:txBody>
        </p:sp>
        <p:sp>
          <p:nvSpPr>
            <p:cNvPr id="21" name="Half Frame 20"/>
            <p:cNvSpPr/>
            <p:nvPr/>
          </p:nvSpPr>
          <p:spPr>
            <a:xfrm>
              <a:off x="7073064" y="2880364"/>
              <a:ext cx="156411" cy="168677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4" name="Half Frame 33"/>
            <p:cNvSpPr/>
            <p:nvPr/>
          </p:nvSpPr>
          <p:spPr>
            <a:xfrm rot="17826210">
              <a:off x="7504321" y="1115465"/>
              <a:ext cx="117514" cy="153343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52400" y="1428750"/>
            <a:ext cx="1544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Phân tích:</a:t>
            </a:r>
            <a:endParaRPr lang="en-US" sz="2400" b="1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24719" y="1885950"/>
            <a:ext cx="1541256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a) AB &gt; CD</a:t>
            </a:r>
          </a:p>
          <a:p>
            <a:pPr algn="ctr"/>
            <a:r>
              <a:rPr lang="en-US" sz="2200" smtClean="0">
                <a:latin typeface="Cambria Math"/>
                <a:ea typeface="Cambria Math"/>
              </a:rPr>
              <a:t>⇕</a:t>
            </a:r>
          </a:p>
          <a:p>
            <a:pPr algn="ctr"/>
            <a:r>
              <a:rPr lang="en-US" sz="2200" smtClean="0">
                <a:solidFill>
                  <a:schemeClr val="bg2">
                    <a:lumMod val="50000"/>
                  </a:schemeClr>
                </a:solidFill>
                <a:latin typeface="Cambria Math"/>
                <a:ea typeface="Cambria Math"/>
              </a:rPr>
              <a:t>HB &gt; KD</a:t>
            </a:r>
          </a:p>
          <a:p>
            <a:pPr algn="ctr"/>
            <a:r>
              <a:rPr lang="en-US" sz="2200" smtClean="0">
                <a:latin typeface="Cambria Math"/>
                <a:ea typeface="Cambria Math"/>
              </a:rPr>
              <a:t>⇕</a:t>
            </a:r>
          </a:p>
          <a:p>
            <a:pPr algn="ctr"/>
            <a:r>
              <a:rPr lang="en-US" sz="2200" smtClean="0">
                <a:solidFill>
                  <a:schemeClr val="bg2">
                    <a:lumMod val="50000"/>
                  </a:schemeClr>
                </a:solidFill>
                <a:latin typeface="Cambria Math"/>
                <a:ea typeface="Cambria Math"/>
              </a:rPr>
              <a:t>HB</a:t>
            </a:r>
            <a:r>
              <a:rPr lang="en-US" sz="2200" baseline="30000" smtClean="0">
                <a:solidFill>
                  <a:schemeClr val="bg2">
                    <a:lumMod val="50000"/>
                  </a:schemeClr>
                </a:solidFill>
                <a:latin typeface="Cambria Math"/>
                <a:ea typeface="Cambria Math"/>
              </a:rPr>
              <a:t>2</a:t>
            </a:r>
            <a:r>
              <a:rPr lang="en-US" sz="2200" smtClean="0">
                <a:solidFill>
                  <a:schemeClr val="bg2">
                    <a:lumMod val="50000"/>
                  </a:schemeClr>
                </a:solidFill>
                <a:latin typeface="Cambria Math"/>
                <a:ea typeface="Cambria Math"/>
              </a:rPr>
              <a:t> &gt; KD</a:t>
            </a:r>
            <a:r>
              <a:rPr lang="en-US" sz="2200" baseline="30000" smtClean="0">
                <a:solidFill>
                  <a:schemeClr val="bg2">
                    <a:lumMod val="50000"/>
                  </a:schemeClr>
                </a:solidFill>
                <a:latin typeface="Cambria Math"/>
                <a:ea typeface="Cambria Math"/>
              </a:rPr>
              <a:t>2</a:t>
            </a:r>
            <a:endParaRPr lang="en-US" sz="2200" smtClean="0">
              <a:solidFill>
                <a:schemeClr val="bg2">
                  <a:lumMod val="50000"/>
                </a:schemeClr>
              </a:solidFill>
              <a:latin typeface="Cambria Math"/>
              <a:ea typeface="Cambria Math"/>
            </a:endParaRPr>
          </a:p>
          <a:p>
            <a:pPr algn="ctr"/>
            <a:r>
              <a:rPr lang="en-US" sz="2200" smtClean="0">
                <a:latin typeface="Cambria Math"/>
                <a:ea typeface="Cambria Math"/>
              </a:rPr>
              <a:t>⇕</a:t>
            </a:r>
          </a:p>
          <a:p>
            <a:pPr algn="ctr"/>
            <a:r>
              <a:rPr lang="en-US" sz="2200" smtClean="0">
                <a:solidFill>
                  <a:schemeClr val="bg2">
                    <a:lumMod val="50000"/>
                  </a:schemeClr>
                </a:solidFill>
                <a:latin typeface="Cambria Math"/>
                <a:ea typeface="Cambria Math"/>
              </a:rPr>
              <a:t>OH</a:t>
            </a:r>
            <a:r>
              <a:rPr lang="en-US" sz="2200" baseline="30000" smtClean="0">
                <a:solidFill>
                  <a:schemeClr val="bg2">
                    <a:lumMod val="50000"/>
                  </a:schemeClr>
                </a:solidFill>
                <a:latin typeface="Cambria Math"/>
                <a:ea typeface="Cambria Math"/>
              </a:rPr>
              <a:t>2</a:t>
            </a:r>
            <a:r>
              <a:rPr lang="en-US" sz="2200" smtClean="0">
                <a:solidFill>
                  <a:schemeClr val="bg2">
                    <a:lumMod val="50000"/>
                  </a:schemeClr>
                </a:solidFill>
                <a:latin typeface="Cambria Math"/>
                <a:ea typeface="Cambria Math"/>
              </a:rPr>
              <a:t> &lt; OK</a:t>
            </a:r>
            <a:r>
              <a:rPr lang="en-US" sz="2200" baseline="30000" smtClean="0">
                <a:solidFill>
                  <a:schemeClr val="bg2">
                    <a:lumMod val="50000"/>
                  </a:schemeClr>
                </a:solidFill>
                <a:latin typeface="Cambria Math"/>
                <a:ea typeface="Cambria Math"/>
              </a:rPr>
              <a:t>2</a:t>
            </a:r>
            <a:endParaRPr lang="en-US" sz="2200" smtClean="0">
              <a:solidFill>
                <a:schemeClr val="bg2">
                  <a:lumMod val="50000"/>
                </a:schemeClr>
              </a:solidFill>
              <a:latin typeface="Cambria Math"/>
              <a:ea typeface="Cambria Math"/>
            </a:endParaRPr>
          </a:p>
          <a:p>
            <a:pPr algn="ctr"/>
            <a:r>
              <a:rPr lang="en-US" sz="2200" smtClean="0">
                <a:latin typeface="Cambria Math"/>
                <a:ea typeface="Cambria Math"/>
              </a:rPr>
              <a:t>⇕</a:t>
            </a:r>
          </a:p>
          <a:p>
            <a:pPr algn="ctr"/>
            <a:r>
              <a:rPr lang="en-US" sz="2200" smtClean="0">
                <a:solidFill>
                  <a:schemeClr val="bg2">
                    <a:lumMod val="50000"/>
                  </a:schemeClr>
                </a:solidFill>
                <a:latin typeface="Cambria Math"/>
                <a:ea typeface="Cambria Math"/>
              </a:rPr>
              <a:t>OH &lt; OK</a:t>
            </a:r>
            <a:endParaRPr lang="en-US" sz="220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896055" y="1773930"/>
            <a:ext cx="1675460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20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b)  OH &lt; OK</a:t>
            </a:r>
          </a:p>
          <a:p>
            <a:pPr algn="ctr"/>
            <a:r>
              <a:rPr lang="en-US" sz="2200" smtClean="0">
                <a:latin typeface="Cambria Math"/>
                <a:ea typeface="Cambria Math"/>
              </a:rPr>
              <a:t>⇕</a:t>
            </a:r>
          </a:p>
          <a:p>
            <a:pPr algn="ctr"/>
            <a:r>
              <a:rPr lang="en-US" sz="2200" smtClean="0">
                <a:solidFill>
                  <a:schemeClr val="bg2">
                    <a:lumMod val="50000"/>
                  </a:schemeClr>
                </a:solidFill>
                <a:latin typeface="Cambria Math"/>
                <a:ea typeface="Cambria Math"/>
              </a:rPr>
              <a:t>OH</a:t>
            </a:r>
            <a:r>
              <a:rPr lang="en-US" sz="2200" baseline="30000" smtClean="0">
                <a:solidFill>
                  <a:schemeClr val="bg2">
                    <a:lumMod val="50000"/>
                  </a:schemeClr>
                </a:solidFill>
                <a:latin typeface="Cambria Math"/>
                <a:ea typeface="Cambria Math"/>
              </a:rPr>
              <a:t>2</a:t>
            </a:r>
            <a:r>
              <a:rPr lang="en-US" sz="2200" smtClean="0">
                <a:solidFill>
                  <a:schemeClr val="bg2">
                    <a:lumMod val="50000"/>
                  </a:schemeClr>
                </a:solidFill>
                <a:latin typeface="Cambria Math"/>
                <a:ea typeface="Cambria Math"/>
              </a:rPr>
              <a:t> &lt; OK</a:t>
            </a:r>
            <a:r>
              <a:rPr lang="en-US" sz="2200" baseline="30000" smtClean="0">
                <a:solidFill>
                  <a:schemeClr val="bg2">
                    <a:lumMod val="50000"/>
                  </a:schemeClr>
                </a:solidFill>
                <a:latin typeface="Cambria Math"/>
                <a:ea typeface="Cambria Math"/>
              </a:rPr>
              <a:t>2</a:t>
            </a:r>
            <a:endParaRPr lang="en-US" sz="2200" smtClean="0">
              <a:solidFill>
                <a:schemeClr val="bg2">
                  <a:lumMod val="50000"/>
                </a:schemeClr>
              </a:solidFill>
              <a:latin typeface="Cambria Math"/>
              <a:ea typeface="Cambria Math"/>
            </a:endParaRPr>
          </a:p>
          <a:p>
            <a:pPr algn="ctr"/>
            <a:r>
              <a:rPr lang="en-US" sz="2200" smtClean="0">
                <a:latin typeface="Cambria Math"/>
                <a:ea typeface="Cambria Math"/>
              </a:rPr>
              <a:t>⇕</a:t>
            </a:r>
          </a:p>
          <a:p>
            <a:pPr algn="ctr"/>
            <a:r>
              <a:rPr lang="en-US" sz="2200" smtClean="0">
                <a:solidFill>
                  <a:schemeClr val="bg2">
                    <a:lumMod val="50000"/>
                  </a:schemeClr>
                </a:solidFill>
                <a:latin typeface="Cambria Math"/>
                <a:ea typeface="Cambria Math"/>
              </a:rPr>
              <a:t>HB</a:t>
            </a:r>
            <a:r>
              <a:rPr lang="en-US" sz="2200" baseline="30000" smtClean="0">
                <a:solidFill>
                  <a:schemeClr val="bg2">
                    <a:lumMod val="50000"/>
                  </a:schemeClr>
                </a:solidFill>
                <a:latin typeface="Cambria Math"/>
                <a:ea typeface="Cambria Math"/>
              </a:rPr>
              <a:t>2</a:t>
            </a:r>
            <a:r>
              <a:rPr lang="en-US" sz="2200" smtClean="0">
                <a:solidFill>
                  <a:schemeClr val="bg2">
                    <a:lumMod val="50000"/>
                  </a:schemeClr>
                </a:solidFill>
                <a:latin typeface="Cambria Math"/>
                <a:ea typeface="Cambria Math"/>
              </a:rPr>
              <a:t> &gt; KD</a:t>
            </a:r>
            <a:r>
              <a:rPr lang="en-US" sz="2200" baseline="30000" smtClean="0">
                <a:solidFill>
                  <a:schemeClr val="bg2">
                    <a:lumMod val="50000"/>
                  </a:schemeClr>
                </a:solidFill>
                <a:latin typeface="Cambria Math"/>
                <a:ea typeface="Cambria Math"/>
              </a:rPr>
              <a:t>2</a:t>
            </a:r>
            <a:endParaRPr lang="en-US" sz="2200" smtClean="0">
              <a:solidFill>
                <a:schemeClr val="bg2">
                  <a:lumMod val="50000"/>
                </a:schemeClr>
              </a:solidFill>
              <a:latin typeface="Cambria Math"/>
              <a:ea typeface="Cambria Math"/>
            </a:endParaRPr>
          </a:p>
          <a:p>
            <a:pPr algn="ctr"/>
            <a:r>
              <a:rPr lang="en-US" sz="2200" smtClean="0">
                <a:latin typeface="Cambria Math"/>
                <a:ea typeface="Cambria Math"/>
              </a:rPr>
              <a:t>⇕</a:t>
            </a:r>
          </a:p>
          <a:p>
            <a:pPr algn="ctr"/>
            <a:r>
              <a:rPr lang="en-US" sz="2200" smtClean="0">
                <a:solidFill>
                  <a:schemeClr val="bg2">
                    <a:lumMod val="50000"/>
                  </a:schemeClr>
                </a:solidFill>
                <a:latin typeface="Cambria Math"/>
                <a:ea typeface="Cambria Math"/>
              </a:rPr>
              <a:t>HB &gt; KD</a:t>
            </a:r>
          </a:p>
          <a:p>
            <a:pPr algn="ctr"/>
            <a:r>
              <a:rPr lang="en-US" sz="2200" smtClean="0">
                <a:latin typeface="Cambria Math"/>
                <a:ea typeface="Cambria Math"/>
              </a:rPr>
              <a:t>⇕</a:t>
            </a:r>
          </a:p>
          <a:p>
            <a:pPr algn="ctr"/>
            <a:r>
              <a:rPr lang="en-US" sz="2200" smtClean="0">
                <a:solidFill>
                  <a:schemeClr val="bg2">
                    <a:lumMod val="50000"/>
                  </a:schemeClr>
                </a:solidFill>
                <a:latin typeface="Cambria Math"/>
                <a:ea typeface="Cambria Math"/>
              </a:rPr>
              <a:t>AB &gt; CD</a:t>
            </a:r>
            <a:endParaRPr lang="en-US" sz="2200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" name="Up Arrow 3"/>
          <p:cNvSpPr/>
          <p:nvPr/>
        </p:nvSpPr>
        <p:spPr>
          <a:xfrm>
            <a:off x="3428984" y="51280"/>
            <a:ext cx="304800" cy="316540"/>
          </a:xfrm>
          <a:prstGeom prst="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5181600" y="514350"/>
            <a:ext cx="304800" cy="314403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3" name="Down Arrow 32"/>
          <p:cNvSpPr/>
          <p:nvPr/>
        </p:nvSpPr>
        <p:spPr>
          <a:xfrm>
            <a:off x="2591255" y="514350"/>
            <a:ext cx="304800" cy="314403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5" name="Up Arrow 34"/>
          <p:cNvSpPr/>
          <p:nvPr/>
        </p:nvSpPr>
        <p:spPr>
          <a:xfrm>
            <a:off x="4266715" y="43295"/>
            <a:ext cx="304800" cy="316540"/>
          </a:xfrm>
          <a:prstGeom prst="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Up Arrow 35"/>
          <p:cNvSpPr/>
          <p:nvPr/>
        </p:nvSpPr>
        <p:spPr>
          <a:xfrm>
            <a:off x="4267200" y="10391"/>
            <a:ext cx="304800" cy="316540"/>
          </a:xfrm>
          <a:prstGeom prst="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Down Arrow 37"/>
          <p:cNvSpPr/>
          <p:nvPr/>
        </p:nvSpPr>
        <p:spPr>
          <a:xfrm>
            <a:off x="2590800" y="514350"/>
            <a:ext cx="304800" cy="314403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39" name="Up Arrow 38"/>
          <p:cNvSpPr/>
          <p:nvPr/>
        </p:nvSpPr>
        <p:spPr>
          <a:xfrm>
            <a:off x="3383973" y="51280"/>
            <a:ext cx="304800" cy="316540"/>
          </a:xfrm>
          <a:prstGeom prst="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Down Arrow 39"/>
          <p:cNvSpPr/>
          <p:nvPr/>
        </p:nvSpPr>
        <p:spPr>
          <a:xfrm>
            <a:off x="5181600" y="514350"/>
            <a:ext cx="304800" cy="314403"/>
          </a:xfrm>
          <a:prstGeom prst="downArrow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uiExpand="1" build="p"/>
      <p:bldP spid="37" grpId="0" uiExpand="1" build="p"/>
      <p:bldP spid="4" grpId="0" animBg="1"/>
      <p:bldP spid="4" grpId="1" animBg="1"/>
      <p:bldP spid="6" grpId="0" animBg="1"/>
      <p:bldP spid="6" grpId="1" animBg="1"/>
      <p:bldP spid="33" grpId="0" animBg="1"/>
      <p:bldP spid="33" grpId="1" animBg="1"/>
      <p:bldP spid="35" grpId="0" animBg="1"/>
      <p:bldP spid="35" grpId="1" animBg="1"/>
      <p:bldP spid="36" grpId="0" animBg="1"/>
      <p:bldP spid="38" grpId="0" animBg="1"/>
      <p:bldP spid="39" grpId="0" animBg="1"/>
      <p:bldP spid="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378357" y="514350"/>
            <a:ext cx="2460843" cy="2800291"/>
            <a:chOff x="6019800" y="609659"/>
            <a:chExt cx="2460843" cy="2800291"/>
          </a:xfrm>
        </p:grpSpPr>
        <p:sp>
          <p:nvSpPr>
            <p:cNvPr id="3" name="Oval 2"/>
            <p:cNvSpPr/>
            <p:nvPr/>
          </p:nvSpPr>
          <p:spPr>
            <a:xfrm>
              <a:off x="6019800" y="971550"/>
              <a:ext cx="2438400" cy="2438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" name="Straight Connector 3"/>
            <p:cNvCxnSpPr>
              <a:stCxn id="3" idx="0"/>
              <a:endCxn id="3" idx="7"/>
            </p:cNvCxnSpPr>
            <p:nvPr/>
          </p:nvCxnSpPr>
          <p:spPr>
            <a:xfrm>
              <a:off x="7239000" y="971550"/>
              <a:ext cx="862105" cy="357095"/>
            </a:xfrm>
            <a:prstGeom prst="line">
              <a:avLst/>
            </a:prstGeom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>
              <a:stCxn id="3" idx="3"/>
              <a:endCxn id="3" idx="5"/>
            </p:cNvCxnSpPr>
            <p:nvPr/>
          </p:nvCxnSpPr>
          <p:spPr>
            <a:xfrm>
              <a:off x="6376895" y="3052855"/>
              <a:ext cx="1724210" cy="0"/>
            </a:xfrm>
            <a:prstGeom prst="line">
              <a:avLst/>
            </a:prstGeom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>
              <a:stCxn id="3" idx="0"/>
            </p:cNvCxnSpPr>
            <p:nvPr/>
          </p:nvCxnSpPr>
          <p:spPr>
            <a:xfrm>
              <a:off x="7239000" y="971550"/>
              <a:ext cx="0" cy="2081305"/>
            </a:xfrm>
            <a:prstGeom prst="line">
              <a:avLst/>
            </a:prstGeom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7107034" y="1973985"/>
              <a:ext cx="2920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latin typeface="+mn-lt"/>
                </a:rPr>
                <a:t>•</a:t>
              </a:r>
              <a:endParaRPr lang="en-US" sz="2400">
                <a:latin typeface="+mn-lt"/>
              </a:endParaRPr>
            </a:p>
          </p:txBody>
        </p:sp>
        <p:cxnSp>
          <p:nvCxnSpPr>
            <p:cNvPr id="8" name="Straight Connector 7"/>
            <p:cNvCxnSpPr>
              <a:endCxn id="3" idx="5"/>
            </p:cNvCxnSpPr>
            <p:nvPr/>
          </p:nvCxnSpPr>
          <p:spPr>
            <a:xfrm>
              <a:off x="7239000" y="2204817"/>
              <a:ext cx="862105" cy="848038"/>
            </a:xfrm>
            <a:prstGeom prst="line">
              <a:avLst/>
            </a:prstGeom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7239000" y="1150097"/>
              <a:ext cx="431052" cy="1054720"/>
            </a:xfrm>
            <a:prstGeom prst="line">
              <a:avLst/>
            </a:prstGeom>
            <a:ln w="28575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6977461" y="609659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D</a:t>
              </a:r>
              <a:endParaRPr lang="en-US" sz="2000">
                <a:latin typeface="+mn-lt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124455" y="1057394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>
                  <a:latin typeface="+mn-lt"/>
                </a:rPr>
                <a:t>C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8124455" y="2852800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B</a:t>
              </a:r>
              <a:endParaRPr lang="en-US" sz="2000">
                <a:latin typeface="+mn-lt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19800" y="2852800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A</a:t>
              </a:r>
              <a:endParaRPr lang="en-US" sz="2000">
                <a:latin typeface="+mn-lt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796454" y="2012202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>
                  <a:latin typeface="+mn-lt"/>
                </a:rPr>
                <a:t>O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981761" y="3009840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H</a:t>
              </a:r>
              <a:endParaRPr lang="en-US" sz="2000">
                <a:latin typeface="+mn-lt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670052" y="771495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K</a:t>
              </a:r>
              <a:endParaRPr lang="en-US" sz="2000">
                <a:latin typeface="+mn-lt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578613" y="1573875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R</a:t>
              </a:r>
              <a:endParaRPr lang="en-US" sz="2000">
                <a:latin typeface="+mn-lt"/>
              </a:endParaRPr>
            </a:p>
          </p:txBody>
        </p:sp>
        <p:sp>
          <p:nvSpPr>
            <p:cNvPr id="18" name="Half Frame 17"/>
            <p:cNvSpPr/>
            <p:nvPr/>
          </p:nvSpPr>
          <p:spPr>
            <a:xfrm>
              <a:off x="7073064" y="2880364"/>
              <a:ext cx="156411" cy="168677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Half Frame 18"/>
            <p:cNvSpPr/>
            <p:nvPr/>
          </p:nvSpPr>
          <p:spPr>
            <a:xfrm rot="17826210">
              <a:off x="7504321" y="1115465"/>
              <a:ext cx="117514" cy="153343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28600" y="277173"/>
            <a:ext cx="60484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+mn-lt"/>
              </a:rPr>
              <a:t>Định lí 2: </a:t>
            </a:r>
          </a:p>
          <a:p>
            <a:r>
              <a:rPr lang="en-US" sz="2000" b="1" smtClean="0">
                <a:latin typeface="+mn-lt"/>
              </a:rPr>
              <a:t>Trong hai dây của một đường tròn:</a:t>
            </a:r>
          </a:p>
          <a:p>
            <a:r>
              <a:rPr lang="en-US" sz="2000" b="1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a) Dây nào lớn hơn thì khoảng cách tâm nhỏ hơn</a:t>
            </a:r>
          </a:p>
          <a:p>
            <a:r>
              <a:rPr lang="en-US" sz="2000" b="1" smtClean="0">
                <a:solidFill>
                  <a:srgbClr val="FF0000"/>
                </a:solidFill>
                <a:latin typeface="+mn-lt"/>
              </a:rPr>
              <a:t>b) Dây nào khoảng cách tâm nhỏ hơn hơn thì lớn hơn</a:t>
            </a:r>
            <a:endParaRPr lang="en-US" sz="2000" b="1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66800" y="2430512"/>
            <a:ext cx="3470822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AB &gt; CD </a:t>
            </a:r>
            <a:r>
              <a:rPr lang="en-US" sz="2800" b="1" smtClean="0">
                <a:solidFill>
                  <a:schemeClr val="accent2">
                    <a:lumMod val="75000"/>
                  </a:schemeClr>
                </a:solidFill>
                <a:latin typeface="Cambria Math"/>
                <a:ea typeface="Cambria Math"/>
              </a:rPr>
              <a:t>⇔ OH &lt; OK</a:t>
            </a:r>
            <a:endParaRPr lang="en-US" sz="2800" b="1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088279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09550"/>
            <a:ext cx="8666603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smtClean="0">
                <a:latin typeface="+mn-lt"/>
              </a:rPr>
              <a:t>Cho tam giác ABC, O là giao điểm của các đường trung trực của tam giác; </a:t>
            </a:r>
          </a:p>
          <a:p>
            <a:r>
              <a:rPr lang="en-US" sz="2200" smtClean="0">
                <a:latin typeface="+mn-lt"/>
              </a:rPr>
              <a:t>D, E, F theo thứ tự là trung điểm của các cạnh AB, BC, AC. </a:t>
            </a:r>
          </a:p>
          <a:p>
            <a:r>
              <a:rPr lang="en-US" sz="2200" smtClean="0">
                <a:latin typeface="+mn-lt"/>
              </a:rPr>
              <a:t>Cho biết OD &gt; OE, OE = OF. Hãy so sánh các độ dài:</a:t>
            </a:r>
          </a:p>
          <a:p>
            <a:r>
              <a:rPr lang="en-US" sz="2200" smtClean="0">
                <a:latin typeface="+mn-lt"/>
              </a:rPr>
              <a:t>   a) BC và AC</a:t>
            </a:r>
          </a:p>
          <a:p>
            <a:r>
              <a:rPr lang="en-US" sz="2200" smtClean="0">
                <a:latin typeface="+mn-lt"/>
              </a:rPr>
              <a:t>   b) AB và AC</a:t>
            </a:r>
            <a:endParaRPr lang="en-US" sz="2200">
              <a:latin typeface="+mn-lt"/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5140749" y="1352550"/>
            <a:ext cx="3622251" cy="3208608"/>
            <a:chOff x="4182981" y="1428750"/>
            <a:chExt cx="3800345" cy="3437208"/>
          </a:xfrm>
        </p:grpSpPr>
        <p:grpSp>
          <p:nvGrpSpPr>
            <p:cNvPr id="56" name="Group 55"/>
            <p:cNvGrpSpPr/>
            <p:nvPr/>
          </p:nvGrpSpPr>
          <p:grpSpPr>
            <a:xfrm rot="5800271">
              <a:off x="4258992" y="1428750"/>
              <a:ext cx="3437208" cy="3437208"/>
              <a:chOff x="4258992" y="1428750"/>
              <a:chExt cx="3437208" cy="3437208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4258992" y="1428750"/>
                <a:ext cx="3437208" cy="3437208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Isosceles Triangle 33"/>
              <p:cNvSpPr/>
              <p:nvPr/>
            </p:nvSpPr>
            <p:spPr>
              <a:xfrm>
                <a:off x="4876800" y="1428750"/>
                <a:ext cx="2209800" cy="3022600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6" name="Straight Connector 35"/>
              <p:cNvCxnSpPr>
                <a:endCxn id="34" idx="3"/>
              </p:cNvCxnSpPr>
              <p:nvPr/>
            </p:nvCxnSpPr>
            <p:spPr>
              <a:xfrm>
                <a:off x="5981700" y="3147354"/>
                <a:ext cx="0" cy="130399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>
                <a:endCxn id="34" idx="1"/>
              </p:cNvCxnSpPr>
              <p:nvPr/>
            </p:nvCxnSpPr>
            <p:spPr>
              <a:xfrm flipH="1" flipV="1">
                <a:off x="5429250" y="2940050"/>
                <a:ext cx="552450" cy="20730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>
                <a:endCxn id="34" idx="5"/>
              </p:cNvCxnSpPr>
              <p:nvPr/>
            </p:nvCxnSpPr>
            <p:spPr>
              <a:xfrm flipV="1">
                <a:off x="5981700" y="2940050"/>
                <a:ext cx="552450" cy="20730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Half Frame 44"/>
              <p:cNvSpPr/>
              <p:nvPr/>
            </p:nvSpPr>
            <p:spPr>
              <a:xfrm rot="11962423">
                <a:off x="5413917" y="2968487"/>
                <a:ext cx="117307" cy="117307"/>
              </a:xfrm>
              <a:prstGeom prst="halfFrame">
                <a:avLst>
                  <a:gd name="adj1" fmla="val 0"/>
                  <a:gd name="adj2" fmla="val 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Half Frame 45"/>
              <p:cNvSpPr/>
              <p:nvPr/>
            </p:nvSpPr>
            <p:spPr>
              <a:xfrm rot="9637577" flipH="1">
                <a:off x="6442617" y="2968886"/>
                <a:ext cx="117307" cy="117307"/>
              </a:xfrm>
              <a:prstGeom prst="halfFrame">
                <a:avLst>
                  <a:gd name="adj1" fmla="val 0"/>
                  <a:gd name="adj2" fmla="val 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Half Frame 46"/>
              <p:cNvSpPr/>
              <p:nvPr/>
            </p:nvSpPr>
            <p:spPr>
              <a:xfrm>
                <a:off x="5877616" y="4324350"/>
                <a:ext cx="101489" cy="118493"/>
              </a:xfrm>
              <a:prstGeom prst="halfFrame">
                <a:avLst>
                  <a:gd name="adj1" fmla="val 0"/>
                  <a:gd name="adj2" fmla="val 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5221630" y="4251295"/>
                <a:ext cx="32573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smtClean="0">
                    <a:latin typeface="+mn-lt"/>
                  </a:rPr>
                  <a:t>//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6171283" y="2097524"/>
                <a:ext cx="25519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smtClean="0">
                    <a:latin typeface="+mn-lt"/>
                  </a:rPr>
                  <a:t>/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6639841" y="3348990"/>
                <a:ext cx="25519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smtClean="0">
                    <a:latin typeface="+mn-lt"/>
                  </a:rPr>
                  <a:t>/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6413195" y="4251295"/>
                <a:ext cx="32573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smtClean="0">
                    <a:latin typeface="+mn-lt"/>
                  </a:rPr>
                  <a:t>//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 rot="6067415">
                <a:off x="4954687" y="3549044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smtClean="0">
                    <a:latin typeface="+mn-lt"/>
                  </a:rPr>
                  <a:t>///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 rot="6067415">
                <a:off x="5515171" y="2002868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smtClean="0">
                    <a:latin typeface="+mn-lt"/>
                  </a:rPr>
                  <a:t>///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 rot="1130539">
                <a:off x="5576085" y="2868930"/>
                <a:ext cx="27443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smtClean="0">
                    <a:latin typeface="+mn-lt"/>
                  </a:rPr>
                  <a:t>x</a:t>
                </a:r>
                <a:endParaRPr lang="en-US" sz="1400">
                  <a:latin typeface="+mn-lt"/>
                </a:endParaRP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 rot="20469461" flipH="1">
                <a:off x="6095026" y="2881271"/>
                <a:ext cx="27443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smtClean="0">
                    <a:latin typeface="+mn-lt"/>
                  </a:rPr>
                  <a:t>x</a:t>
                </a:r>
                <a:endParaRPr lang="en-US" sz="1400">
                  <a:latin typeface="+mn-lt"/>
                </a:endParaRPr>
              </a:p>
            </p:txBody>
          </p:sp>
        </p:grpSp>
        <p:sp>
          <p:nvSpPr>
            <p:cNvPr id="57" name="TextBox 56"/>
            <p:cNvSpPr txBox="1"/>
            <p:nvPr/>
          </p:nvSpPr>
          <p:spPr>
            <a:xfrm>
              <a:off x="4496645" y="1583114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A</a:t>
              </a:r>
              <a:endParaRPr lang="en-US" sz="2000">
                <a:latin typeface="+mn-lt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4182981" y="3925309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B</a:t>
              </a:r>
              <a:endParaRPr lang="en-US" sz="2000">
                <a:latin typeface="+mn-lt"/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7627138" y="3175513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>
                  <a:latin typeface="+mn-lt"/>
                </a:rPr>
                <a:t>C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197342" y="227830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F</a:t>
              </a:r>
              <a:endParaRPr lang="en-US" sz="2000">
                <a:latin typeface="+mn-lt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4300394" y="2775403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D</a:t>
              </a:r>
              <a:endParaRPr lang="en-US" sz="2000">
                <a:latin typeface="+mn-lt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6077213" y="3678152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E</a:t>
              </a:r>
              <a:endParaRPr lang="en-US" sz="2000">
                <a:latin typeface="+mn-lt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688834" y="2812066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>
                  <a:latin typeface="+mn-lt"/>
                </a:rPr>
                <a:t>O</a:t>
              </a:r>
            </a:p>
          </p:txBody>
        </p:sp>
      </p:grpSp>
      <p:cxnSp>
        <p:nvCxnSpPr>
          <p:cNvPr id="66" name="Straight Connector 65"/>
          <p:cNvCxnSpPr/>
          <p:nvPr/>
        </p:nvCxnSpPr>
        <p:spPr>
          <a:xfrm>
            <a:off x="152400" y="3367345"/>
            <a:ext cx="4572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838200" y="2361043"/>
            <a:ext cx="0" cy="169552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228600" y="2720710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GT</a:t>
            </a:r>
            <a:endParaRPr lang="en-US" sz="2000">
              <a:latin typeface="+mn-lt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34291" y="3543240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KL</a:t>
            </a:r>
            <a:endParaRPr lang="en-US" sz="2000">
              <a:latin typeface="+mn-lt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990600" y="3418543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smtClean="0">
                <a:latin typeface="+mn-lt"/>
              </a:rPr>
              <a:t>So sánh BC với </a:t>
            </a:r>
            <a:r>
              <a:rPr lang="en-US" sz="2000">
                <a:latin typeface="+mn-lt"/>
              </a:rPr>
              <a:t>AC</a:t>
            </a:r>
          </a:p>
          <a:p>
            <a:r>
              <a:rPr lang="en-US" sz="2000" smtClean="0">
                <a:latin typeface="+mn-lt"/>
              </a:rPr>
              <a:t>	AB với </a:t>
            </a:r>
            <a:r>
              <a:rPr lang="en-US" sz="2000">
                <a:latin typeface="+mn-lt"/>
              </a:rPr>
              <a:t>AC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67740" y="2420376"/>
            <a:ext cx="39826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OD trung trực AB, OF trung trực AC</a:t>
            </a:r>
          </a:p>
          <a:p>
            <a:r>
              <a:rPr lang="en-US" sz="2000" smtClean="0">
                <a:latin typeface="+mn-lt"/>
              </a:rPr>
              <a:t>OE trung trực BC, OD &gt; OE = OF</a:t>
            </a:r>
            <a:endParaRPr lang="en-US" sz="20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02863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70" grpId="0"/>
      <p:bldP spid="71" grpId="0"/>
      <p:bldP spid="7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 rot="5800271">
            <a:off x="5246960" y="167580"/>
            <a:ext cx="3208608" cy="3276132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Isosceles Triangle 33"/>
          <p:cNvSpPr/>
          <p:nvPr/>
        </p:nvSpPr>
        <p:spPr>
          <a:xfrm rot="5800271">
            <a:off x="6015654" y="391929"/>
            <a:ext cx="2062832" cy="2880954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/>
          <p:cNvCxnSpPr>
            <a:endCxn id="34" idx="3"/>
          </p:cNvCxnSpPr>
          <p:nvPr/>
        </p:nvCxnSpPr>
        <p:spPr>
          <a:xfrm rot="5800271">
            <a:off x="6233583" y="1115813"/>
            <a:ext cx="0" cy="12428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endCxn id="34" idx="1"/>
          </p:cNvCxnSpPr>
          <p:nvPr/>
        </p:nvCxnSpPr>
        <p:spPr>
          <a:xfrm rot="5800271" flipH="1" flipV="1">
            <a:off x="6721046" y="1466025"/>
            <a:ext cx="515708" cy="19758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endCxn id="34" idx="5"/>
          </p:cNvCxnSpPr>
          <p:nvPr/>
        </p:nvCxnSpPr>
        <p:spPr>
          <a:xfrm rot="5800271" flipV="1">
            <a:off x="6661135" y="1978242"/>
            <a:ext cx="515708" cy="19758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Half Frame 44"/>
          <p:cNvSpPr/>
          <p:nvPr/>
        </p:nvSpPr>
        <p:spPr>
          <a:xfrm rot="17762694">
            <a:off x="6965083" y="1294807"/>
            <a:ext cx="109505" cy="111810"/>
          </a:xfrm>
          <a:prstGeom prst="halfFrame">
            <a:avLst>
              <a:gd name="adj1" fmla="val 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Half Frame 45"/>
          <p:cNvSpPr/>
          <p:nvPr/>
        </p:nvSpPr>
        <p:spPr>
          <a:xfrm rot="15437848" flipH="1">
            <a:off x="6853148" y="2248544"/>
            <a:ext cx="109505" cy="111810"/>
          </a:xfrm>
          <a:prstGeom prst="halfFrame">
            <a:avLst>
              <a:gd name="adj1" fmla="val 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Half Frame 46"/>
          <p:cNvSpPr/>
          <p:nvPr/>
        </p:nvSpPr>
        <p:spPr>
          <a:xfrm rot="5800271">
            <a:off x="5638903" y="1566641"/>
            <a:ext cx="94739" cy="112940"/>
          </a:xfrm>
          <a:prstGeom prst="halfFrame">
            <a:avLst>
              <a:gd name="adj1" fmla="val 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 rot="5800271">
            <a:off x="5529077" y="920672"/>
            <a:ext cx="304067" cy="381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//</a:t>
            </a:r>
            <a:endParaRPr lang="en-US" sz="2000">
              <a:latin typeface="+mn-lt"/>
            </a:endParaRPr>
          </a:p>
        </p:txBody>
      </p:sp>
      <p:sp>
        <p:nvSpPr>
          <p:cNvPr id="49" name="TextBox 48"/>
          <p:cNvSpPr txBox="1"/>
          <p:nvPr/>
        </p:nvSpPr>
        <p:spPr>
          <a:xfrm rot="5800271">
            <a:off x="7501778" y="2006947"/>
            <a:ext cx="238225" cy="381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/</a:t>
            </a:r>
            <a:endParaRPr lang="en-US" sz="200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 rot="5800271">
            <a:off x="6266222" y="2302809"/>
            <a:ext cx="238225" cy="381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/</a:t>
            </a:r>
            <a:endParaRPr lang="en-US" sz="2000">
              <a:latin typeface="+mn-lt"/>
            </a:endParaRPr>
          </a:p>
        </p:txBody>
      </p:sp>
      <p:sp>
        <p:nvSpPr>
          <p:cNvPr id="51" name="TextBox 50"/>
          <p:cNvSpPr txBox="1"/>
          <p:nvPr/>
        </p:nvSpPr>
        <p:spPr>
          <a:xfrm rot="5800271">
            <a:off x="5399858" y="2025457"/>
            <a:ext cx="304067" cy="3813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//</a:t>
            </a:r>
            <a:endParaRPr lang="en-US" sz="2000">
              <a:latin typeface="+mn-lt"/>
            </a:endParaRPr>
          </a:p>
        </p:txBody>
      </p:sp>
      <p:sp>
        <p:nvSpPr>
          <p:cNvPr id="52" name="TextBox 51"/>
          <p:cNvSpPr txBox="1"/>
          <p:nvPr/>
        </p:nvSpPr>
        <p:spPr>
          <a:xfrm rot="11867686">
            <a:off x="6182199" y="787556"/>
            <a:ext cx="377692" cy="373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///</a:t>
            </a:r>
            <a:endParaRPr lang="en-US" sz="2000">
              <a:latin typeface="+mn-lt"/>
            </a:endParaRPr>
          </a:p>
        </p:txBody>
      </p:sp>
      <p:sp>
        <p:nvSpPr>
          <p:cNvPr id="53" name="TextBox 52"/>
          <p:cNvSpPr txBox="1"/>
          <p:nvPr/>
        </p:nvSpPr>
        <p:spPr>
          <a:xfrm rot="11867686">
            <a:off x="7585157" y="1478424"/>
            <a:ext cx="377692" cy="373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///</a:t>
            </a:r>
            <a:endParaRPr lang="en-US" sz="2000">
              <a:latin typeface="+mn-lt"/>
            </a:endParaRPr>
          </a:p>
        </p:txBody>
      </p:sp>
      <p:sp>
        <p:nvSpPr>
          <p:cNvPr id="54" name="TextBox 53"/>
          <p:cNvSpPr txBox="1"/>
          <p:nvPr/>
        </p:nvSpPr>
        <p:spPr>
          <a:xfrm rot="6930810">
            <a:off x="6869730" y="1427713"/>
            <a:ext cx="256182" cy="2933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latin typeface="+mn-lt"/>
              </a:rPr>
              <a:t>x</a:t>
            </a:r>
            <a:endParaRPr lang="en-US" sz="1400">
              <a:latin typeface="+mn-lt"/>
            </a:endParaRPr>
          </a:p>
        </p:txBody>
      </p:sp>
      <p:sp>
        <p:nvSpPr>
          <p:cNvPr id="55" name="TextBox 54"/>
          <p:cNvSpPr txBox="1"/>
          <p:nvPr/>
        </p:nvSpPr>
        <p:spPr>
          <a:xfrm rot="4669732" flipH="1">
            <a:off x="6801771" y="1907494"/>
            <a:ext cx="256182" cy="2933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latin typeface="+mn-lt"/>
              </a:rPr>
              <a:t>x</a:t>
            </a:r>
            <a:endParaRPr lang="en-US" sz="1400">
              <a:latin typeface="+mn-lt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439714" y="345440"/>
            <a:ext cx="353246" cy="373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A</a:t>
            </a:r>
            <a:endParaRPr lang="en-US" sz="2000">
              <a:latin typeface="+mn-lt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140749" y="2531861"/>
            <a:ext cx="339496" cy="373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B</a:t>
            </a:r>
            <a:endParaRPr lang="en-US" sz="2000">
              <a:latin typeface="+mn-lt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8423504" y="1831932"/>
            <a:ext cx="339496" cy="373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C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060712" y="994392"/>
            <a:ext cx="311994" cy="373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F</a:t>
            </a:r>
            <a:endParaRPr lang="en-US" sz="2000">
              <a:latin typeface="+mn-lt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252660" y="1458433"/>
            <a:ext cx="353246" cy="373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D</a:t>
            </a:r>
            <a:endParaRPr lang="en-US" sz="2000">
              <a:latin typeface="+mn-lt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946212" y="2301142"/>
            <a:ext cx="325744" cy="373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E</a:t>
            </a:r>
            <a:endParaRPr lang="en-US" sz="2000">
              <a:latin typeface="+mn-lt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576034" y="1492657"/>
            <a:ext cx="353246" cy="3735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O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4345967" y="4263852"/>
            <a:ext cx="4572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5031767" y="3257550"/>
            <a:ext cx="0" cy="169552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4422167" y="3617217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GT</a:t>
            </a:r>
            <a:endParaRPr lang="en-US" sz="2000">
              <a:latin typeface="+mn-lt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4427858" y="4439747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KL</a:t>
            </a:r>
            <a:endParaRPr lang="en-US" sz="2000">
              <a:latin typeface="+mn-lt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5184167" y="4315050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smtClean="0">
                <a:latin typeface="+mn-lt"/>
              </a:rPr>
              <a:t>So sánh BC với </a:t>
            </a:r>
            <a:r>
              <a:rPr lang="en-US" sz="2000">
                <a:latin typeface="+mn-lt"/>
              </a:rPr>
              <a:t>AC</a:t>
            </a:r>
          </a:p>
          <a:p>
            <a:r>
              <a:rPr lang="en-US" sz="2000" smtClean="0">
                <a:latin typeface="+mn-lt"/>
              </a:rPr>
              <a:t>	AB với </a:t>
            </a:r>
            <a:r>
              <a:rPr lang="en-US" sz="2000">
                <a:latin typeface="+mn-lt"/>
              </a:rPr>
              <a:t>AC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161307" y="3316883"/>
            <a:ext cx="39826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OD trung trực AB, OF trung trực AC</a:t>
            </a:r>
          </a:p>
          <a:p>
            <a:r>
              <a:rPr lang="en-US" sz="2000" smtClean="0">
                <a:latin typeface="+mn-lt"/>
              </a:rPr>
              <a:t>OE trung trực BC, OD &gt; OE = OF</a:t>
            </a:r>
            <a:endParaRPr lang="en-US" sz="200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0" y="57150"/>
            <a:ext cx="625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rgbClr val="FF0000"/>
                </a:solidFill>
                <a:latin typeface="+mn-lt"/>
              </a:rPr>
              <a:t>Giải</a:t>
            </a:r>
            <a:endParaRPr lang="en-US" sz="200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532190"/>
            <a:ext cx="491378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a) O là giao điểm các đường trung trực </a:t>
            </a:r>
            <a:r>
              <a:rPr lang="el-GR" sz="2000" smtClean="0">
                <a:latin typeface="+mn-lt"/>
              </a:rPr>
              <a:t>Δ</a:t>
            </a:r>
            <a:r>
              <a:rPr lang="en-US" sz="2000" smtClean="0">
                <a:latin typeface="+mn-lt"/>
              </a:rPr>
              <a:t>ABC</a:t>
            </a:r>
          </a:p>
          <a:p>
            <a:r>
              <a:rPr lang="en-US" sz="2000" smtClean="0">
                <a:latin typeface="+mn-lt"/>
              </a:rPr>
              <a:t>nên O là tâm đường tròn ngoại tiếp </a:t>
            </a:r>
            <a:r>
              <a:rPr lang="el-GR" sz="2000" smtClean="0">
                <a:latin typeface="+mn-lt"/>
              </a:rPr>
              <a:t>Δ</a:t>
            </a:r>
            <a:r>
              <a:rPr lang="en-US" sz="2000" smtClean="0">
                <a:latin typeface="+mn-lt"/>
              </a:rPr>
              <a:t>ABC</a:t>
            </a:r>
          </a:p>
          <a:p>
            <a:r>
              <a:rPr lang="en-US" sz="2000" smtClean="0">
                <a:latin typeface="+mn-lt"/>
              </a:rPr>
              <a:t>Vì OE = OF (gt) </a:t>
            </a:r>
            <a:r>
              <a:rPr lang="en-US" sz="2000" smtClean="0">
                <a:latin typeface="Cambria Math"/>
                <a:ea typeface="Cambria Math"/>
              </a:rPr>
              <a:t>⇒ </a:t>
            </a:r>
            <a:r>
              <a:rPr lang="en-US" sz="2000" smtClean="0">
                <a:latin typeface="+mn-lt"/>
                <a:ea typeface="Cambria Math"/>
              </a:rPr>
              <a:t>BC = AC</a:t>
            </a:r>
          </a:p>
          <a:p>
            <a:r>
              <a:rPr lang="en-US" sz="2000" smtClean="0">
                <a:latin typeface="+mn-lt"/>
                <a:ea typeface="Cambria Math"/>
              </a:rPr>
              <a:t>(liên hệ dây và khoảng cách tâm)</a:t>
            </a:r>
          </a:p>
          <a:p>
            <a:r>
              <a:rPr lang="en-US" sz="2000" smtClean="0">
                <a:latin typeface="+mn-lt"/>
              </a:rPr>
              <a:t>b) Ta có OD &gt; OE mà OE = OF</a:t>
            </a:r>
          </a:p>
          <a:p>
            <a:r>
              <a:rPr lang="en-US" sz="2000">
                <a:latin typeface="+mn-lt"/>
              </a:rPr>
              <a:t> </a:t>
            </a:r>
            <a:r>
              <a:rPr lang="en-US" sz="2000" smtClean="0">
                <a:latin typeface="Cambria Math"/>
                <a:ea typeface="Cambria Math"/>
              </a:rPr>
              <a:t>⇒</a:t>
            </a:r>
            <a:r>
              <a:rPr lang="en-US" sz="2000" smtClean="0">
                <a:latin typeface="+mn-lt"/>
              </a:rPr>
              <a:t> OD &gt; OF </a:t>
            </a:r>
            <a:r>
              <a:rPr lang="en-US" sz="2000">
                <a:latin typeface="Cambria Math"/>
                <a:ea typeface="Cambria Math"/>
              </a:rPr>
              <a:t>⇒</a:t>
            </a:r>
            <a:r>
              <a:rPr lang="en-US" sz="2000" smtClean="0">
                <a:latin typeface="+mn-lt"/>
              </a:rPr>
              <a:t>  AB &lt; AC</a:t>
            </a:r>
          </a:p>
          <a:p>
            <a:r>
              <a:rPr lang="en-US" sz="2000">
                <a:latin typeface="+mn-lt"/>
                <a:ea typeface="Cambria Math"/>
              </a:rPr>
              <a:t>(liên hệ dây và khoảng cách tâm</a:t>
            </a:r>
            <a:r>
              <a:rPr lang="en-US" sz="2000" smtClean="0">
                <a:latin typeface="+mn-lt"/>
                <a:ea typeface="Cambria Math"/>
              </a:rPr>
              <a:t>)</a:t>
            </a:r>
            <a:endParaRPr lang="en-US" sz="2000">
              <a:latin typeface="+mn-lt"/>
              <a:ea typeface="Cambria Math"/>
            </a:endParaRPr>
          </a:p>
        </p:txBody>
      </p:sp>
    </p:spTree>
    <p:extLst>
      <p:ext uri="{BB962C8B-B14F-4D97-AF65-F5344CB8AC3E}">
        <p14:creationId xmlns:p14="http://schemas.microsoft.com/office/powerpoint/2010/main" val="500449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4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09550"/>
            <a:ext cx="80301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latin typeface="+mn-lt"/>
              </a:rPr>
              <a:t>Cho đường tròn (O) bán kính 5cm, dây AB = 8cm</a:t>
            </a:r>
          </a:p>
          <a:p>
            <a:r>
              <a:rPr lang="en-US" sz="2400" smtClean="0">
                <a:latin typeface="+mn-lt"/>
              </a:rPr>
              <a:t>a) Tính khoảng cách từ tâm O đến AB</a:t>
            </a:r>
          </a:p>
          <a:p>
            <a:r>
              <a:rPr lang="en-US" sz="2400" smtClean="0">
                <a:latin typeface="+mn-lt"/>
              </a:rPr>
              <a:t>b) Gọi I </a:t>
            </a:r>
            <a:r>
              <a:rPr lang="en-US" sz="2400" smtClean="0">
                <a:latin typeface="Cambria Math"/>
                <a:ea typeface="Cambria Math"/>
              </a:rPr>
              <a:t>∈ AB, AI = 1cm, dây CD qua I, CD⏊AB. CMR: CD=AB</a:t>
            </a:r>
            <a:endParaRPr lang="en-US" sz="2400">
              <a:latin typeface="+mn-lt"/>
            </a:endParaRPr>
          </a:p>
        </p:txBody>
      </p:sp>
      <p:sp>
        <p:nvSpPr>
          <p:cNvPr id="3" name="Oval 2"/>
          <p:cNvSpPr/>
          <p:nvPr/>
        </p:nvSpPr>
        <p:spPr>
          <a:xfrm>
            <a:off x="5715000" y="1885950"/>
            <a:ext cx="2819400" cy="2819400"/>
          </a:xfrm>
          <a:prstGeom prst="ellipse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823364" y="3255819"/>
            <a:ext cx="1705737" cy="14097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6715986" y="3009840"/>
            <a:ext cx="545931" cy="485865"/>
            <a:chOff x="6715986" y="3009840"/>
            <a:chExt cx="545931" cy="485865"/>
          </a:xfrm>
        </p:grpSpPr>
        <p:sp>
          <p:nvSpPr>
            <p:cNvPr id="6" name="TextBox 5"/>
            <p:cNvSpPr txBox="1"/>
            <p:nvPr/>
          </p:nvSpPr>
          <p:spPr>
            <a:xfrm>
              <a:off x="6987483" y="3095595"/>
              <a:ext cx="2744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•</a:t>
              </a:r>
              <a:endParaRPr lang="en-US" sz="2000">
                <a:latin typeface="+mn-lt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715986" y="3009840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O</a:t>
              </a:r>
              <a:endParaRPr lang="en-US" sz="2000">
                <a:latin typeface="+mn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467176" y="4705350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77297" y="3059227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A</a:t>
            </a:r>
            <a:endParaRPr lang="en-US" sz="2000">
              <a:latin typeface="+mn-lt"/>
            </a:endParaRPr>
          </a:p>
        </p:txBody>
      </p:sp>
      <p:cxnSp>
        <p:nvCxnSpPr>
          <p:cNvPr id="28" name="Straight Connector 27"/>
          <p:cNvCxnSpPr/>
          <p:nvPr/>
        </p:nvCxnSpPr>
        <p:spPr>
          <a:xfrm rot="5400000" flipV="1">
            <a:off x="6966290" y="2037432"/>
            <a:ext cx="1705737" cy="14097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114308" y="3295650"/>
            <a:ext cx="561924" cy="66501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Half Frame 16"/>
          <p:cNvSpPr/>
          <p:nvPr/>
        </p:nvSpPr>
        <p:spPr>
          <a:xfrm rot="19213189">
            <a:off x="7505001" y="3880161"/>
            <a:ext cx="154259" cy="140235"/>
          </a:xfrm>
          <a:prstGeom prst="halfFrame">
            <a:avLst>
              <a:gd name="adj1" fmla="val 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641064" y="3941619"/>
            <a:ext cx="3706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H</a:t>
            </a:r>
          </a:p>
          <a:p>
            <a:endParaRPr lang="en-US" sz="2000">
              <a:latin typeface="+mn-lt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7957296" y="3097327"/>
            <a:ext cx="545931" cy="485865"/>
            <a:chOff x="6715986" y="3009840"/>
            <a:chExt cx="545931" cy="485865"/>
          </a:xfrm>
        </p:grpSpPr>
        <p:sp>
          <p:nvSpPr>
            <p:cNvPr id="34" name="TextBox 33"/>
            <p:cNvSpPr txBox="1"/>
            <p:nvPr/>
          </p:nvSpPr>
          <p:spPr>
            <a:xfrm>
              <a:off x="6987483" y="3095595"/>
              <a:ext cx="2744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•</a:t>
              </a:r>
              <a:endParaRPr lang="en-US" sz="2000">
                <a:latin typeface="+mn-lt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715986" y="3009840"/>
              <a:ext cx="2696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>
                  <a:latin typeface="+mn-lt"/>
                </a:rPr>
                <a:t>I</a:t>
              </a:r>
            </a:p>
          </p:txBody>
        </p:sp>
      </p:grpSp>
      <p:sp>
        <p:nvSpPr>
          <p:cNvPr id="36" name="Half Frame 35"/>
          <p:cNvSpPr/>
          <p:nvPr/>
        </p:nvSpPr>
        <p:spPr>
          <a:xfrm rot="19213189">
            <a:off x="8171227" y="3316647"/>
            <a:ext cx="154259" cy="140235"/>
          </a:xfrm>
          <a:prstGeom prst="halfFrame">
            <a:avLst>
              <a:gd name="adj1" fmla="val 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577297" y="3540673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C</a:t>
            </a:r>
            <a:endParaRPr lang="en-US" sz="2000">
              <a:latin typeface="+mn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29001" y="1485840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D</a:t>
            </a:r>
            <a:endParaRPr lang="en-US" sz="2000">
              <a:latin typeface="+mn-lt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533400" y="3009840"/>
            <a:ext cx="35052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143000" y="1962150"/>
            <a:ext cx="0" cy="188489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33400" y="2266950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GT</a:t>
            </a:r>
            <a:endParaRPr lang="en-US" sz="2000"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371600" y="2038350"/>
            <a:ext cx="27449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(O) : R =5cm, AB = 8cm</a:t>
            </a:r>
          </a:p>
          <a:p>
            <a:r>
              <a:rPr lang="en-US" sz="2000" smtClean="0">
                <a:latin typeface="+mn-lt"/>
              </a:rPr>
              <a:t>AI = 1cm, CD </a:t>
            </a:r>
            <a:r>
              <a:rPr lang="en-US" sz="2000" smtClean="0">
                <a:latin typeface="Cambria Math"/>
                <a:ea typeface="Cambria Math"/>
              </a:rPr>
              <a:t>⏊</a:t>
            </a:r>
            <a:r>
              <a:rPr lang="en-US" sz="2000" smtClean="0">
                <a:latin typeface="+mn-lt"/>
              </a:rPr>
              <a:t> AB</a:t>
            </a:r>
            <a:endParaRPr lang="en-US" sz="2000">
              <a:latin typeface="+mn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33400" y="3191637"/>
            <a:ext cx="5277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KL</a:t>
            </a:r>
            <a:endParaRPr lang="en-US" sz="2000">
              <a:latin typeface="+mn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381991" y="3191637"/>
            <a:ext cx="21790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OH = ? ;  CD = AB</a:t>
            </a:r>
            <a:endParaRPr lang="en-US" sz="2000">
              <a:latin typeface="+mn-lt"/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000"/>
                            </p:stCondLst>
                            <p:childTnLst>
                              <p:par>
                                <p:cTn id="44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50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9500"/>
                            </p:stCondLst>
                            <p:childTnLst>
                              <p:par>
                                <p:cTn id="6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  <p:bldP spid="24" grpId="0"/>
      <p:bldP spid="17" grpId="0" animBg="1"/>
      <p:bldP spid="32" grpId="0"/>
      <p:bldP spid="36" grpId="0" animBg="1"/>
      <p:bldP spid="37" grpId="0"/>
      <p:bldP spid="38" grpId="0"/>
      <p:bldP spid="22" grpId="0"/>
      <p:bldP spid="23" grpId="0"/>
      <p:bldP spid="46" grpId="0"/>
      <p:bldP spid="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758689" y="-19050"/>
            <a:ext cx="3232911" cy="3619620"/>
            <a:chOff x="5715000" y="1485840"/>
            <a:chExt cx="3232911" cy="3619620"/>
          </a:xfrm>
        </p:grpSpPr>
        <p:sp>
          <p:nvSpPr>
            <p:cNvPr id="3" name="Oval 2"/>
            <p:cNvSpPr/>
            <p:nvPr/>
          </p:nvSpPr>
          <p:spPr>
            <a:xfrm>
              <a:off x="5715000" y="1885950"/>
              <a:ext cx="2819400" cy="2819400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6823364" y="3255819"/>
              <a:ext cx="1705737" cy="14097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9"/>
            <p:cNvGrpSpPr/>
            <p:nvPr/>
          </p:nvGrpSpPr>
          <p:grpSpPr>
            <a:xfrm>
              <a:off x="6715986" y="3009840"/>
              <a:ext cx="545931" cy="485865"/>
              <a:chOff x="6715986" y="3009840"/>
              <a:chExt cx="545931" cy="485865"/>
            </a:xfrm>
          </p:grpSpPr>
          <p:sp>
            <p:nvSpPr>
              <p:cNvPr id="6" name="TextBox 5"/>
              <p:cNvSpPr txBox="1"/>
              <p:nvPr/>
            </p:nvSpPr>
            <p:spPr>
              <a:xfrm>
                <a:off x="6987483" y="3095595"/>
                <a:ext cx="2744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smtClean="0">
                    <a:latin typeface="+mn-lt"/>
                  </a:rPr>
                  <a:t>•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715986" y="3009840"/>
                <a:ext cx="37061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smtClean="0">
                    <a:latin typeface="+mn-lt"/>
                  </a:rPr>
                  <a:t>O</a:t>
                </a:r>
                <a:endParaRPr lang="en-US" sz="2000">
                  <a:latin typeface="+mn-lt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6467176" y="4705350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>
                  <a:latin typeface="+mn-lt"/>
                </a:rPr>
                <a:t>B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577297" y="3059227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A</a:t>
              </a:r>
              <a:endParaRPr lang="en-US" sz="2000">
                <a:latin typeface="+mn-lt"/>
              </a:endParaRPr>
            </a:p>
          </p:txBody>
        </p:sp>
        <p:cxnSp>
          <p:nvCxnSpPr>
            <p:cNvPr id="28" name="Straight Connector 27"/>
            <p:cNvCxnSpPr/>
            <p:nvPr/>
          </p:nvCxnSpPr>
          <p:spPr>
            <a:xfrm rot="5400000" flipV="1">
              <a:off x="6966290" y="2037432"/>
              <a:ext cx="1705737" cy="14097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7114308" y="3295650"/>
              <a:ext cx="561924" cy="66501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Half Frame 16"/>
            <p:cNvSpPr/>
            <p:nvPr/>
          </p:nvSpPr>
          <p:spPr>
            <a:xfrm rot="19213189">
              <a:off x="7505001" y="3880161"/>
              <a:ext cx="154259" cy="140235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641064" y="3941619"/>
              <a:ext cx="37061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H</a:t>
              </a:r>
            </a:p>
            <a:p>
              <a:endParaRPr lang="en-US" sz="2000">
                <a:latin typeface="+mn-lt"/>
              </a:endParaRPr>
            </a:p>
          </p:txBody>
        </p:sp>
        <p:grpSp>
          <p:nvGrpSpPr>
            <p:cNvPr id="33" name="Group 32"/>
            <p:cNvGrpSpPr/>
            <p:nvPr/>
          </p:nvGrpSpPr>
          <p:grpSpPr>
            <a:xfrm>
              <a:off x="7957296" y="3097327"/>
              <a:ext cx="545931" cy="485865"/>
              <a:chOff x="6715986" y="3009840"/>
              <a:chExt cx="545931" cy="485865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6987483" y="3095595"/>
                <a:ext cx="2744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smtClean="0">
                    <a:latin typeface="+mn-lt"/>
                  </a:rPr>
                  <a:t>•</a:t>
                </a:r>
                <a:endParaRPr lang="en-US" sz="2000">
                  <a:latin typeface="+mn-lt"/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6715986" y="3009840"/>
                <a:ext cx="26962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>
                    <a:latin typeface="+mn-lt"/>
                  </a:rPr>
                  <a:t>I</a:t>
                </a:r>
              </a:p>
            </p:txBody>
          </p:sp>
        </p:grpSp>
        <p:sp>
          <p:nvSpPr>
            <p:cNvPr id="36" name="Half Frame 35"/>
            <p:cNvSpPr/>
            <p:nvPr/>
          </p:nvSpPr>
          <p:spPr>
            <a:xfrm rot="19213189">
              <a:off x="8171227" y="3316647"/>
              <a:ext cx="154259" cy="140235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577297" y="3540673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C</a:t>
              </a:r>
              <a:endParaRPr lang="en-US" sz="2000"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929001" y="1485840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D</a:t>
              </a:r>
              <a:endParaRPr lang="en-US" sz="2000">
                <a:latin typeface="+mn-lt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658499" y="3600570"/>
            <a:ext cx="3369610" cy="1296872"/>
            <a:chOff x="594509" y="2244864"/>
            <a:chExt cx="3369610" cy="1296872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692728" y="3009840"/>
              <a:ext cx="318654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1143000" y="2371367"/>
              <a:ext cx="0" cy="117036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594509" y="2400240"/>
              <a:ext cx="5277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GT</a:t>
              </a:r>
              <a:endParaRPr lang="en-US" sz="2000">
                <a:latin typeface="+mn-lt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219200" y="2244864"/>
              <a:ext cx="274491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(O) : R =5cm, AB = 8cm</a:t>
              </a:r>
            </a:p>
            <a:p>
              <a:r>
                <a:rPr lang="en-US" sz="2000" smtClean="0">
                  <a:latin typeface="+mn-lt"/>
                </a:rPr>
                <a:t>AI = 1cm, CD </a:t>
              </a:r>
              <a:r>
                <a:rPr lang="en-US" sz="2000" smtClean="0">
                  <a:latin typeface="Cambria Math"/>
                  <a:ea typeface="Cambria Math"/>
                </a:rPr>
                <a:t>⏊</a:t>
              </a:r>
              <a:r>
                <a:rPr lang="en-US" sz="2000" smtClean="0">
                  <a:latin typeface="+mn-lt"/>
                </a:rPr>
                <a:t> AB</a:t>
              </a:r>
              <a:endParaRPr lang="en-US" sz="2000">
                <a:latin typeface="+mn-lt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15291" y="3105150"/>
              <a:ext cx="5277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KL</a:t>
              </a:r>
              <a:endParaRPr lang="en-US" sz="2000">
                <a:latin typeface="+mn-lt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295400" y="3105150"/>
              <a:ext cx="217905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OH = ? ;  CD = AB</a:t>
              </a:r>
              <a:endParaRPr lang="en-US" sz="2000">
                <a:latin typeface="+mn-lt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2209800" y="57150"/>
            <a:ext cx="6896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rgbClr val="FF0000"/>
                </a:solidFill>
                <a:latin typeface="+mn-lt"/>
              </a:rPr>
              <a:t>Giải.</a:t>
            </a:r>
            <a:endParaRPr lang="en-US" sz="200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6867053" y="1792492"/>
            <a:ext cx="301336" cy="136813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79612" y="514350"/>
            <a:ext cx="438113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a) Xét </a:t>
            </a:r>
            <a:r>
              <a:rPr lang="el-GR" sz="2000" smtClean="0">
                <a:latin typeface="+mn-lt"/>
              </a:rPr>
              <a:t>Δ</a:t>
            </a:r>
            <a:r>
              <a:rPr lang="en-US" sz="2000" smtClean="0">
                <a:latin typeface="+mn-lt"/>
              </a:rPr>
              <a:t> BOH vuông tại H có:</a:t>
            </a:r>
          </a:p>
          <a:p>
            <a:r>
              <a:rPr lang="en-US" sz="2000" smtClean="0">
                <a:latin typeface="+mn-lt"/>
              </a:rPr>
              <a:t>AB = 2BH </a:t>
            </a:r>
            <a:r>
              <a:rPr lang="en-US" sz="2000" smtClean="0">
                <a:latin typeface="Cambria Math"/>
                <a:ea typeface="Cambria Math"/>
              </a:rPr>
              <a:t>⇒ BH = 4cm (đkính ⏊ dây)</a:t>
            </a:r>
          </a:p>
          <a:p>
            <a:r>
              <a:rPr lang="en-US" sz="2000" smtClean="0">
                <a:latin typeface="Cambria Math"/>
                <a:ea typeface="Cambria Math"/>
              </a:rPr>
              <a:t>Theo pitago: OB</a:t>
            </a:r>
            <a:r>
              <a:rPr lang="en-US" sz="2000" baseline="30000" smtClean="0">
                <a:latin typeface="Cambria Math"/>
                <a:ea typeface="Cambria Math"/>
              </a:rPr>
              <a:t>2</a:t>
            </a:r>
            <a:r>
              <a:rPr lang="en-US" sz="2000" smtClean="0">
                <a:latin typeface="Cambria Math"/>
                <a:ea typeface="Cambria Math"/>
              </a:rPr>
              <a:t>  = BH</a:t>
            </a:r>
            <a:r>
              <a:rPr lang="en-US" sz="2000" baseline="30000" smtClean="0">
                <a:latin typeface="Cambria Math"/>
                <a:ea typeface="Cambria Math"/>
              </a:rPr>
              <a:t>2</a:t>
            </a:r>
            <a:r>
              <a:rPr lang="en-US" sz="2000" smtClean="0">
                <a:latin typeface="Cambria Math"/>
                <a:ea typeface="Cambria Math"/>
              </a:rPr>
              <a:t> + OH</a:t>
            </a:r>
            <a:r>
              <a:rPr lang="en-US" sz="2000" baseline="30000" smtClean="0">
                <a:latin typeface="Cambria Math"/>
                <a:ea typeface="Cambria Math"/>
              </a:rPr>
              <a:t>2</a:t>
            </a:r>
          </a:p>
          <a:p>
            <a:r>
              <a:rPr lang="en-US" sz="2000" smtClean="0">
                <a:latin typeface="Cambria Math"/>
                <a:ea typeface="Cambria Math"/>
              </a:rPr>
              <a:t>OH</a:t>
            </a:r>
            <a:r>
              <a:rPr lang="en-US" sz="2000" baseline="30000" smtClean="0">
                <a:latin typeface="Cambria Math"/>
                <a:ea typeface="Cambria Math"/>
              </a:rPr>
              <a:t>2</a:t>
            </a:r>
            <a:r>
              <a:rPr lang="en-US" sz="2000" smtClean="0">
                <a:latin typeface="Cambria Math"/>
                <a:ea typeface="Cambria Math"/>
              </a:rPr>
              <a:t> = OB</a:t>
            </a:r>
            <a:r>
              <a:rPr lang="en-US" sz="2000" baseline="30000" smtClean="0">
                <a:latin typeface="Cambria Math"/>
                <a:ea typeface="Cambria Math"/>
              </a:rPr>
              <a:t>2</a:t>
            </a:r>
            <a:r>
              <a:rPr lang="en-US" sz="2000" smtClean="0">
                <a:latin typeface="Cambria Math"/>
                <a:ea typeface="Cambria Math"/>
              </a:rPr>
              <a:t> - BH</a:t>
            </a:r>
            <a:r>
              <a:rPr lang="en-US" sz="2000" baseline="30000" smtClean="0">
                <a:latin typeface="Cambria Math"/>
                <a:ea typeface="Cambria Math"/>
              </a:rPr>
              <a:t>2</a:t>
            </a:r>
            <a:r>
              <a:rPr lang="en-US" sz="2000" smtClean="0">
                <a:latin typeface="Cambria Math"/>
                <a:ea typeface="Cambria Math"/>
              </a:rPr>
              <a:t> = 25 - 16 = 9</a:t>
            </a:r>
          </a:p>
          <a:p>
            <a:r>
              <a:rPr lang="en-US" sz="2000" smtClean="0">
                <a:latin typeface="Cambria Math"/>
                <a:ea typeface="Cambria Math"/>
              </a:rPr>
              <a:t>OH = 3cm.</a:t>
            </a:r>
            <a:endParaRPr lang="en-US" sz="2000"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58346" y="2230486"/>
            <a:ext cx="441845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b) </a:t>
            </a:r>
            <a:r>
              <a:rPr lang="en-US" sz="2000" dirty="0" err="1" smtClean="0">
                <a:latin typeface="+mn-lt"/>
              </a:rPr>
              <a:t>Dựng</a:t>
            </a:r>
            <a:r>
              <a:rPr lang="en-US" sz="2000" dirty="0" smtClean="0">
                <a:latin typeface="+mn-lt"/>
              </a:rPr>
              <a:t> OK </a:t>
            </a:r>
            <a:r>
              <a:rPr lang="en-US" sz="2000" dirty="0" smtClean="0">
                <a:latin typeface="Cambria Math"/>
                <a:ea typeface="Cambria Math"/>
              </a:rPr>
              <a:t>⏊ CD</a:t>
            </a:r>
            <a:r>
              <a:rPr lang="en-US" sz="2000" dirty="0" smtClean="0">
                <a:latin typeface="+mn-lt"/>
              </a:rPr>
              <a:t> ta </a:t>
            </a:r>
            <a:r>
              <a:rPr lang="en-US" sz="2000" dirty="0" err="1" smtClean="0">
                <a:latin typeface="+mn-lt"/>
              </a:rPr>
              <a:t>có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tứ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giác</a:t>
            </a:r>
            <a:r>
              <a:rPr lang="en-US" sz="2000" dirty="0" smtClean="0">
                <a:latin typeface="+mn-lt"/>
              </a:rPr>
              <a:t> HOKI</a:t>
            </a:r>
          </a:p>
          <a:p>
            <a:r>
              <a:rPr lang="en-US" sz="2000" dirty="0" err="1" smtClean="0">
                <a:latin typeface="+mn-lt"/>
              </a:rPr>
              <a:t>là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hình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chữ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nhật</a:t>
            </a:r>
            <a:r>
              <a:rPr lang="en-US" sz="2000" dirty="0" smtClean="0">
                <a:latin typeface="+mn-lt"/>
              </a:rPr>
              <a:t> (</a:t>
            </a:r>
            <a:r>
              <a:rPr lang="en-US" sz="2000" dirty="0" err="1" smtClean="0">
                <a:latin typeface="+mn-lt"/>
              </a:rPr>
              <a:t>tứ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giác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có</a:t>
            </a:r>
            <a:r>
              <a:rPr lang="en-US" sz="2000" dirty="0" smtClean="0">
                <a:latin typeface="+mn-lt"/>
              </a:rPr>
              <a:t> 3 </a:t>
            </a:r>
            <a:r>
              <a:rPr lang="en-US" sz="2000" dirty="0" err="1" smtClean="0">
                <a:latin typeface="+mn-lt"/>
              </a:rPr>
              <a:t>góc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vuông</a:t>
            </a:r>
            <a:r>
              <a:rPr lang="en-US" sz="2000" dirty="0" smtClean="0">
                <a:latin typeface="+mn-lt"/>
              </a:rPr>
              <a:t>)</a:t>
            </a:r>
          </a:p>
          <a:p>
            <a:r>
              <a:rPr lang="en-US" sz="2000" dirty="0" smtClean="0">
                <a:latin typeface="+mn-lt"/>
              </a:rPr>
              <a:t>HA = BH </a:t>
            </a:r>
            <a:r>
              <a:rPr lang="en-US" sz="2000" dirty="0" smtClean="0">
                <a:latin typeface="Cambria Math"/>
                <a:ea typeface="Cambria Math"/>
              </a:rPr>
              <a:t>⇒ HI = HA - IA = 4 - 1 = 3cm</a:t>
            </a:r>
          </a:p>
          <a:p>
            <a:r>
              <a:rPr lang="en-US" sz="2000" dirty="0" smtClean="0">
                <a:latin typeface="Cambria Math"/>
                <a:ea typeface="Cambria Math"/>
              </a:rPr>
              <a:t>⇒ OH = HI ⇒ HOKA </a:t>
            </a:r>
            <a:r>
              <a:rPr lang="en-US" sz="2000" dirty="0" err="1" smtClean="0">
                <a:latin typeface="Cambria Math"/>
                <a:ea typeface="Cambria Math"/>
              </a:rPr>
              <a:t>là</a:t>
            </a:r>
            <a:r>
              <a:rPr lang="en-US" sz="2000" dirty="0" smtClean="0">
                <a:latin typeface="Cambria Math"/>
                <a:ea typeface="Cambria Math"/>
              </a:rPr>
              <a:t> </a:t>
            </a:r>
            <a:r>
              <a:rPr lang="en-US" sz="2000" dirty="0" err="1" smtClean="0">
                <a:latin typeface="Cambria Math"/>
                <a:ea typeface="Cambria Math"/>
              </a:rPr>
              <a:t>hình</a:t>
            </a:r>
            <a:r>
              <a:rPr lang="en-US" sz="2000" dirty="0" smtClean="0">
                <a:latin typeface="Cambria Math"/>
                <a:ea typeface="Cambria Math"/>
              </a:rPr>
              <a:t> </a:t>
            </a:r>
            <a:r>
              <a:rPr lang="en-US" sz="2000" dirty="0" err="1" smtClean="0">
                <a:latin typeface="Cambria Math"/>
                <a:ea typeface="Cambria Math"/>
              </a:rPr>
              <a:t>vuông</a:t>
            </a:r>
            <a:endParaRPr lang="en-US" sz="2000" dirty="0" smtClean="0">
              <a:latin typeface="Cambria Math"/>
              <a:ea typeface="Cambria Math"/>
            </a:endParaRPr>
          </a:p>
          <a:p>
            <a:r>
              <a:rPr lang="en-US" sz="2000" dirty="0" smtClean="0">
                <a:latin typeface="Cambria Math"/>
                <a:ea typeface="Cambria Math"/>
              </a:rPr>
              <a:t>⇒ OH = OK</a:t>
            </a:r>
          </a:p>
          <a:p>
            <a:r>
              <a:rPr lang="en-US" sz="2000" dirty="0">
                <a:latin typeface="Cambria Math"/>
                <a:ea typeface="Cambria Math"/>
              </a:rPr>
              <a:t>⇒ </a:t>
            </a:r>
            <a:r>
              <a:rPr lang="en-US" sz="2000" dirty="0" smtClean="0">
                <a:latin typeface="Cambria Math"/>
                <a:ea typeface="Cambria Math"/>
              </a:rPr>
              <a:t>AB </a:t>
            </a:r>
            <a:r>
              <a:rPr lang="en-US" sz="2000" dirty="0">
                <a:latin typeface="Cambria Math"/>
                <a:ea typeface="Cambria Math"/>
              </a:rPr>
              <a:t>= </a:t>
            </a:r>
            <a:r>
              <a:rPr lang="en-US" sz="2000" dirty="0" smtClean="0">
                <a:latin typeface="Cambria Math"/>
                <a:ea typeface="Cambria Math"/>
              </a:rPr>
              <a:t>CD</a:t>
            </a:r>
            <a:r>
              <a:rPr lang="en-US" sz="2000" dirty="0" smtClean="0">
                <a:latin typeface="+mn-lt"/>
              </a:rPr>
              <a:t> (</a:t>
            </a:r>
            <a:r>
              <a:rPr lang="en-US" sz="2000" dirty="0" err="1" smtClean="0">
                <a:latin typeface="+mn-lt"/>
              </a:rPr>
              <a:t>định</a:t>
            </a:r>
            <a:r>
              <a:rPr lang="en-US" sz="2000" dirty="0" smtClean="0">
                <a:latin typeface="+mn-lt"/>
              </a:rPr>
              <a:t> </a:t>
            </a:r>
            <a:r>
              <a:rPr lang="en-US" sz="2000" dirty="0" err="1" smtClean="0">
                <a:latin typeface="+mn-lt"/>
              </a:rPr>
              <a:t>lí</a:t>
            </a:r>
            <a:r>
              <a:rPr lang="en-US" sz="2000" dirty="0" smtClean="0">
                <a:latin typeface="+mn-lt"/>
              </a:rPr>
              <a:t> 1) (</a:t>
            </a:r>
            <a:r>
              <a:rPr lang="en-US" sz="2000" dirty="0" err="1" smtClean="0">
                <a:latin typeface="+mn-lt"/>
              </a:rPr>
              <a:t>đpcm</a:t>
            </a:r>
            <a:r>
              <a:rPr lang="en-US" sz="2000" dirty="0" smtClean="0">
                <a:latin typeface="+mn-lt"/>
              </a:rPr>
              <a:t>)</a:t>
            </a:r>
            <a:endParaRPr lang="en-US" sz="2000" dirty="0">
              <a:latin typeface="Cambria Math"/>
              <a:ea typeface="Cambria Math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7157997" y="845941"/>
            <a:ext cx="1082547" cy="946551"/>
            <a:chOff x="7157997" y="845941"/>
            <a:chExt cx="1082547" cy="946551"/>
          </a:xfrm>
        </p:grpSpPr>
        <p:cxnSp>
          <p:nvCxnSpPr>
            <p:cNvPr id="20" name="Straight Connector 19"/>
            <p:cNvCxnSpPr/>
            <p:nvPr/>
          </p:nvCxnSpPr>
          <p:spPr>
            <a:xfrm flipV="1">
              <a:off x="7157997" y="1237392"/>
              <a:ext cx="704850" cy="555100"/>
            </a:xfrm>
            <a:prstGeom prst="line">
              <a:avLst/>
            </a:prstGeom>
            <a:ln w="190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Half Frame 39"/>
            <p:cNvSpPr/>
            <p:nvPr/>
          </p:nvSpPr>
          <p:spPr>
            <a:xfrm rot="19213189">
              <a:off x="7667792" y="1157069"/>
              <a:ext cx="154259" cy="140235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869930" y="845941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>
                  <a:latin typeface="+mn-lt"/>
                </a:rPr>
                <a:t>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9429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5" grpId="0" uiExpand="1" build="p"/>
      <p:bldP spid="39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1" name="Straight Connector 90"/>
          <p:cNvCxnSpPr/>
          <p:nvPr/>
        </p:nvCxnSpPr>
        <p:spPr>
          <a:xfrm>
            <a:off x="7734300" y="3675712"/>
            <a:ext cx="127731" cy="28287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Wave 8"/>
          <p:cNvSpPr/>
          <p:nvPr/>
        </p:nvSpPr>
        <p:spPr>
          <a:xfrm>
            <a:off x="-1" y="0"/>
            <a:ext cx="3505200" cy="2590800"/>
          </a:xfrm>
          <a:prstGeom prst="wave">
            <a:avLst>
              <a:gd name="adj1" fmla="val 8222"/>
              <a:gd name="adj2" fmla="val 0"/>
            </a:avLst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24000">
                <a:schemeClr val="bg1"/>
              </a:gs>
              <a:gs pos="69000">
                <a:schemeClr val="accent4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5473" y="209550"/>
            <a:ext cx="3207327" cy="2133600"/>
          </a:xfrm>
          <a:prstGeom prst="rect">
            <a:avLst/>
          </a:prstGeom>
          <a:noFill/>
        </p:spPr>
        <p:txBody>
          <a:bodyPr wrap="square" rtlCol="0">
            <a:prstTxWarp prst="textWave1">
              <a:avLst/>
            </a:prstTxWarp>
            <a:spAutoFit/>
          </a:bodyPr>
          <a:lstStyle/>
          <a:p>
            <a:pPr>
              <a:spcBef>
                <a:spcPts val="1800"/>
              </a:spcBef>
            </a:pPr>
            <a:r>
              <a:rPr lang="en-US" sz="2400" b="1" smtClean="0">
                <a:latin typeface="+mn-lt"/>
              </a:rPr>
              <a:t>Liên Hệ </a:t>
            </a:r>
          </a:p>
          <a:p>
            <a:pPr>
              <a:spcBef>
                <a:spcPts val="1800"/>
              </a:spcBef>
            </a:pPr>
            <a:r>
              <a:rPr lang="en-US" sz="2400" b="1" smtClean="0">
                <a:latin typeface="+mn-lt"/>
              </a:rPr>
              <a:t>Giữa </a:t>
            </a:r>
            <a:r>
              <a:rPr lang="en-US" sz="2400" b="1" smtClean="0">
                <a:solidFill>
                  <a:srgbClr val="FF0000"/>
                </a:solidFill>
                <a:latin typeface="+mn-lt"/>
              </a:rPr>
              <a:t>DÂY </a:t>
            </a:r>
            <a:r>
              <a:rPr lang="en-US" sz="2400" b="1" smtClean="0">
                <a:latin typeface="+mn-lt"/>
              </a:rPr>
              <a:t>và </a:t>
            </a:r>
          </a:p>
          <a:p>
            <a:pPr>
              <a:spcBef>
                <a:spcPts val="1800"/>
              </a:spcBef>
            </a:pPr>
            <a:r>
              <a:rPr lang="en-US" sz="2400" b="1" smtClean="0">
                <a:latin typeface="+mn-lt"/>
              </a:rPr>
              <a:t>Khoảng Cách từ</a:t>
            </a:r>
          </a:p>
          <a:p>
            <a:pPr>
              <a:spcBef>
                <a:spcPts val="1800"/>
              </a:spcBef>
            </a:pPr>
            <a:r>
              <a:rPr lang="en-US" sz="2400" b="1" smtClean="0">
                <a:latin typeface="+mn-lt"/>
              </a:rPr>
              <a:t> </a:t>
            </a:r>
            <a:r>
              <a:rPr lang="en-US" sz="2400" b="1" smtClean="0">
                <a:solidFill>
                  <a:srgbClr val="CC00FF"/>
                </a:solidFill>
                <a:latin typeface="+mn-lt"/>
              </a:rPr>
              <a:t>TÂM</a:t>
            </a:r>
            <a:r>
              <a:rPr lang="en-US" sz="2400" b="1" smtClean="0">
                <a:latin typeface="+mn-lt"/>
              </a:rPr>
              <a:t> đến </a:t>
            </a:r>
            <a:r>
              <a:rPr lang="en-US" sz="2400" b="1" smtClean="0">
                <a:solidFill>
                  <a:srgbClr val="FF0000"/>
                </a:solidFill>
                <a:latin typeface="+mn-lt"/>
              </a:rPr>
              <a:t>DÂY</a:t>
            </a:r>
            <a:endParaRPr lang="en-US" sz="2400" b="1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" name="Oval 9"/>
          <p:cNvSpPr/>
          <p:nvPr/>
        </p:nvSpPr>
        <p:spPr>
          <a:xfrm>
            <a:off x="457200" y="2495550"/>
            <a:ext cx="2209800" cy="2209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10" idx="4"/>
            <a:endCxn id="10" idx="6"/>
          </p:cNvCxnSpPr>
          <p:nvPr/>
        </p:nvCxnSpPr>
        <p:spPr>
          <a:xfrm flipV="1">
            <a:off x="1562100" y="3600450"/>
            <a:ext cx="1104900" cy="11049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142999" y="3333751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O</a:t>
            </a:r>
          </a:p>
        </p:txBody>
      </p:sp>
      <p:cxnSp>
        <p:nvCxnSpPr>
          <p:cNvPr id="17" name="Straight Connector 16"/>
          <p:cNvCxnSpPr>
            <a:stCxn id="10" idx="4"/>
          </p:cNvCxnSpPr>
          <p:nvPr/>
        </p:nvCxnSpPr>
        <p:spPr>
          <a:xfrm flipV="1">
            <a:off x="1562100" y="3533806"/>
            <a:ext cx="0" cy="117154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532663" y="3543331"/>
            <a:ext cx="600937" cy="585772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404380" y="3291861"/>
            <a:ext cx="281545" cy="4324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+mn-lt"/>
              </a:rPr>
              <a:t>•</a:t>
            </a:r>
            <a:endParaRPr lang="en-US" sz="280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11802" y="4441518"/>
            <a:ext cx="281545" cy="4324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+mn-lt"/>
              </a:rPr>
              <a:t>•</a:t>
            </a:r>
            <a:endParaRPr lang="en-US" sz="280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983302" y="3855746"/>
            <a:ext cx="281545" cy="4324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+mn-lt"/>
              </a:rPr>
              <a:t>•</a:t>
            </a:r>
            <a:endParaRPr lang="en-US" sz="280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19200" y="4686240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A</a:t>
            </a:r>
            <a:endParaRPr lang="en-US" sz="2000"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667000" y="3343276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B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133600" y="4019550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H</a:t>
            </a:r>
            <a:endParaRPr lang="en-US" sz="2000">
              <a:latin typeface="+mn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21161" y="3336618"/>
            <a:ext cx="281545" cy="4324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+mn-lt"/>
              </a:rPr>
              <a:t>•</a:t>
            </a:r>
            <a:endParaRPr lang="en-US" sz="280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7" name="Half Frame 26"/>
          <p:cNvSpPr/>
          <p:nvPr/>
        </p:nvSpPr>
        <p:spPr>
          <a:xfrm rot="2642004">
            <a:off x="2036735" y="3908850"/>
            <a:ext cx="193896" cy="183385"/>
          </a:xfrm>
          <a:prstGeom prst="halfFrame">
            <a:avLst>
              <a:gd name="adj1" fmla="val 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3498575" y="740691"/>
            <a:ext cx="1802296" cy="624283"/>
          </a:xfrm>
          <a:custGeom>
            <a:avLst/>
            <a:gdLst>
              <a:gd name="connsiteX0" fmla="*/ 0 w 1736035"/>
              <a:gd name="connsiteY0" fmla="*/ 482049 h 482049"/>
              <a:gd name="connsiteX1" fmla="*/ 212035 w 1736035"/>
              <a:gd name="connsiteY1" fmla="*/ 402536 h 482049"/>
              <a:gd name="connsiteX2" fmla="*/ 410817 w 1736035"/>
              <a:gd name="connsiteY2" fmla="*/ 71232 h 482049"/>
              <a:gd name="connsiteX3" fmla="*/ 1736035 w 1736035"/>
              <a:gd name="connsiteY3" fmla="*/ 18223 h 482049"/>
              <a:gd name="connsiteX0" fmla="*/ 0 w 1802296"/>
              <a:gd name="connsiteY0" fmla="*/ 490922 h 490922"/>
              <a:gd name="connsiteX1" fmla="*/ 212035 w 1802296"/>
              <a:gd name="connsiteY1" fmla="*/ 411409 h 490922"/>
              <a:gd name="connsiteX2" fmla="*/ 410817 w 1802296"/>
              <a:gd name="connsiteY2" fmla="*/ 80105 h 490922"/>
              <a:gd name="connsiteX3" fmla="*/ 1802296 w 1802296"/>
              <a:gd name="connsiteY3" fmla="*/ 16251 h 490922"/>
              <a:gd name="connsiteX0" fmla="*/ 0 w 1802296"/>
              <a:gd name="connsiteY0" fmla="*/ 529844 h 529844"/>
              <a:gd name="connsiteX1" fmla="*/ 212035 w 1802296"/>
              <a:gd name="connsiteY1" fmla="*/ 450331 h 529844"/>
              <a:gd name="connsiteX2" fmla="*/ 450573 w 1802296"/>
              <a:gd name="connsiteY2" fmla="*/ 32263 h 529844"/>
              <a:gd name="connsiteX3" fmla="*/ 1802296 w 1802296"/>
              <a:gd name="connsiteY3" fmla="*/ 55173 h 529844"/>
              <a:gd name="connsiteX0" fmla="*/ 0 w 1802296"/>
              <a:gd name="connsiteY0" fmla="*/ 531446 h 532600"/>
              <a:gd name="connsiteX1" fmla="*/ 278296 w 1802296"/>
              <a:gd name="connsiteY1" fmla="*/ 473624 h 532600"/>
              <a:gd name="connsiteX2" fmla="*/ 450573 w 1802296"/>
              <a:gd name="connsiteY2" fmla="*/ 33865 h 532600"/>
              <a:gd name="connsiteX3" fmla="*/ 1802296 w 1802296"/>
              <a:gd name="connsiteY3" fmla="*/ 56775 h 532600"/>
              <a:gd name="connsiteX0" fmla="*/ 0 w 1802296"/>
              <a:gd name="connsiteY0" fmla="*/ 510913 h 510913"/>
              <a:gd name="connsiteX1" fmla="*/ 278296 w 1802296"/>
              <a:gd name="connsiteY1" fmla="*/ 453091 h 510913"/>
              <a:gd name="connsiteX2" fmla="*/ 437321 w 1802296"/>
              <a:gd name="connsiteY2" fmla="*/ 45869 h 510913"/>
              <a:gd name="connsiteX3" fmla="*/ 1802296 w 1802296"/>
              <a:gd name="connsiteY3" fmla="*/ 36242 h 510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02296" h="510913">
                <a:moveTo>
                  <a:pt x="0" y="510913"/>
                </a:moveTo>
                <a:cubicBezTo>
                  <a:pt x="71783" y="505391"/>
                  <a:pt x="205409" y="530598"/>
                  <a:pt x="278296" y="453091"/>
                </a:cubicBezTo>
                <a:cubicBezTo>
                  <a:pt x="351183" y="375584"/>
                  <a:pt x="183321" y="115344"/>
                  <a:pt x="437321" y="45869"/>
                </a:cubicBezTo>
                <a:cubicBezTo>
                  <a:pt x="691321" y="-23606"/>
                  <a:pt x="1565966" y="-3515"/>
                  <a:pt x="1802296" y="36242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5310810" y="438150"/>
            <a:ext cx="1583552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smtClean="0">
                <a:latin typeface="+mn-lt"/>
              </a:rPr>
              <a:t>AB = CD </a:t>
            </a:r>
          </a:p>
          <a:p>
            <a:r>
              <a:rPr lang="en-US" sz="2000" b="1" smtClean="0">
                <a:latin typeface="+mn-lt"/>
                <a:ea typeface="Cambria Math"/>
              </a:rPr>
              <a:t>⇔ OH = OK</a:t>
            </a:r>
            <a:endParaRPr lang="en-US" sz="2000" b="1">
              <a:latin typeface="+mn-lt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6919990" y="133350"/>
            <a:ext cx="2108054" cy="1978470"/>
            <a:chOff x="6164139" y="1080671"/>
            <a:chExt cx="2108054" cy="1978470"/>
          </a:xfrm>
        </p:grpSpPr>
        <p:sp>
          <p:nvSpPr>
            <p:cNvPr id="30" name="Oval 29"/>
            <p:cNvSpPr/>
            <p:nvPr/>
          </p:nvSpPr>
          <p:spPr>
            <a:xfrm>
              <a:off x="6324600" y="1123950"/>
              <a:ext cx="1600200" cy="16002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Connector 31"/>
            <p:cNvCxnSpPr>
              <a:stCxn id="30" idx="1"/>
              <a:endCxn id="30" idx="7"/>
            </p:cNvCxnSpPr>
            <p:nvPr/>
          </p:nvCxnSpPr>
          <p:spPr>
            <a:xfrm>
              <a:off x="6558944" y="1358294"/>
              <a:ext cx="1131512" cy="0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30" idx="6"/>
              <a:endCxn id="30" idx="4"/>
            </p:cNvCxnSpPr>
            <p:nvPr/>
          </p:nvCxnSpPr>
          <p:spPr>
            <a:xfrm flipH="1">
              <a:off x="7124700" y="1924050"/>
              <a:ext cx="800100" cy="800100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endCxn id="30" idx="4"/>
            </p:cNvCxnSpPr>
            <p:nvPr/>
          </p:nvCxnSpPr>
          <p:spPr>
            <a:xfrm>
              <a:off x="7124700" y="1364974"/>
              <a:ext cx="0" cy="1359176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30" idx="7"/>
            </p:cNvCxnSpPr>
            <p:nvPr/>
          </p:nvCxnSpPr>
          <p:spPr>
            <a:xfrm flipH="1">
              <a:off x="7124700" y="1358294"/>
              <a:ext cx="565756" cy="565756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7124700" y="1924050"/>
              <a:ext cx="400050" cy="400050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6418171" y="1095375"/>
              <a:ext cx="281545" cy="432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C00000"/>
                  </a:solidFill>
                  <a:latin typeface="+mn-lt"/>
                </a:rPr>
                <a:t>•</a:t>
              </a:r>
              <a:endParaRPr lang="en-US" sz="2800">
                <a:solidFill>
                  <a:srgbClr val="C00000"/>
                </a:solidFill>
                <a:latin typeface="+mn-lt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534275" y="1095375"/>
              <a:ext cx="281545" cy="432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C00000"/>
                  </a:solidFill>
                  <a:latin typeface="+mn-lt"/>
                </a:rPr>
                <a:t>•</a:t>
              </a:r>
              <a:endParaRPr lang="en-US" sz="2800">
                <a:solidFill>
                  <a:srgbClr val="C00000"/>
                </a:solidFill>
                <a:latin typeface="+mn-lt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974402" y="2457450"/>
              <a:ext cx="281545" cy="432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C00000"/>
                  </a:solidFill>
                  <a:latin typeface="+mn-lt"/>
                </a:rPr>
                <a:t>•</a:t>
              </a:r>
              <a:endParaRPr lang="en-US" sz="2800">
                <a:solidFill>
                  <a:srgbClr val="C00000"/>
                </a:solidFill>
                <a:latin typeface="+mn-lt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774502" y="1669743"/>
              <a:ext cx="281545" cy="432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C00000"/>
                  </a:solidFill>
                  <a:latin typeface="+mn-lt"/>
                </a:rPr>
                <a:t>•</a:t>
              </a:r>
              <a:endParaRPr lang="en-US" sz="2800">
                <a:solidFill>
                  <a:srgbClr val="C00000"/>
                </a:solidFill>
                <a:latin typeface="+mn-lt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974402" y="1663086"/>
              <a:ext cx="281545" cy="432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C00000"/>
                  </a:solidFill>
                  <a:latin typeface="+mn-lt"/>
                </a:rPr>
                <a:t>•</a:t>
              </a:r>
              <a:endParaRPr lang="en-US" sz="2800">
                <a:solidFill>
                  <a:srgbClr val="C00000"/>
                </a:solidFill>
                <a:latin typeface="+mn-lt"/>
              </a:endParaRPr>
            </a:p>
          </p:txBody>
        </p:sp>
        <p:sp>
          <p:nvSpPr>
            <p:cNvPr id="49" name="Half Frame 48"/>
            <p:cNvSpPr/>
            <p:nvPr/>
          </p:nvSpPr>
          <p:spPr>
            <a:xfrm rot="2642004">
              <a:off x="7442608" y="2131109"/>
              <a:ext cx="160245" cy="151558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164139" y="1107073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C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754813" y="1107073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D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951271" y="1732410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B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803778" y="2720587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A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849708" y="1080671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K</a:t>
              </a:r>
              <a:endParaRPr lang="en-US" sz="1600">
                <a:latin typeface="+mn-lt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7440258" y="2252246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H</a:t>
              </a:r>
              <a:endParaRPr lang="en-US" sz="1600">
                <a:latin typeface="+mn-lt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728290" y="1758162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O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858000" y="2149087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>
                  <a:latin typeface="+mn-lt"/>
                </a:rPr>
                <a:t>R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7408811" y="1541660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>
                  <a:latin typeface="+mn-lt"/>
                </a:rPr>
                <a:t>R</a:t>
              </a:r>
            </a:p>
          </p:txBody>
        </p:sp>
        <p:sp>
          <p:nvSpPr>
            <p:cNvPr id="59" name="Half Frame 58"/>
            <p:cNvSpPr/>
            <p:nvPr/>
          </p:nvSpPr>
          <p:spPr>
            <a:xfrm rot="16200000">
              <a:off x="6962902" y="1367604"/>
              <a:ext cx="143852" cy="151845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61" name="Freeform 60"/>
          <p:cNvSpPr/>
          <p:nvPr/>
        </p:nvSpPr>
        <p:spPr>
          <a:xfrm>
            <a:off x="3321064" y="2266122"/>
            <a:ext cx="1529232" cy="1116222"/>
          </a:xfrm>
          <a:custGeom>
            <a:avLst/>
            <a:gdLst>
              <a:gd name="connsiteX0" fmla="*/ 177510 w 1529232"/>
              <a:gd name="connsiteY0" fmla="*/ 0 h 1116222"/>
              <a:gd name="connsiteX1" fmla="*/ 482310 w 1529232"/>
              <a:gd name="connsiteY1" fmla="*/ 397565 h 1116222"/>
              <a:gd name="connsiteX2" fmla="*/ 31736 w 1529232"/>
              <a:gd name="connsiteY2" fmla="*/ 1007165 h 1116222"/>
              <a:gd name="connsiteX3" fmla="*/ 1529232 w 1529232"/>
              <a:gd name="connsiteY3" fmla="*/ 1113182 h 1116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9232" h="1116222">
                <a:moveTo>
                  <a:pt x="177510" y="0"/>
                </a:moveTo>
                <a:cubicBezTo>
                  <a:pt x="342058" y="114852"/>
                  <a:pt x="506606" y="229704"/>
                  <a:pt x="482310" y="397565"/>
                </a:cubicBezTo>
                <a:cubicBezTo>
                  <a:pt x="458014" y="565426"/>
                  <a:pt x="-142751" y="887896"/>
                  <a:pt x="31736" y="1007165"/>
                </a:cubicBezTo>
                <a:cubicBezTo>
                  <a:pt x="206223" y="1126435"/>
                  <a:pt x="867727" y="1119808"/>
                  <a:pt x="1529232" y="1113182"/>
                </a:cubicBezTo>
              </a:path>
            </a:pathLst>
          </a:custGeom>
          <a:ln w="5715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4850296" y="3006312"/>
            <a:ext cx="1583552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smtClean="0">
                <a:latin typeface="+mn-lt"/>
              </a:rPr>
              <a:t>AB &gt; CD </a:t>
            </a:r>
          </a:p>
          <a:p>
            <a:r>
              <a:rPr lang="en-US" sz="2000" b="1" smtClean="0">
                <a:latin typeface="+mn-lt"/>
                <a:ea typeface="Cambria Math"/>
              </a:rPr>
              <a:t>⇔ OH &lt; OK</a:t>
            </a:r>
            <a:endParaRPr lang="en-US" sz="2000" b="1">
              <a:latin typeface="+mn-lt"/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6764754" y="2846982"/>
            <a:ext cx="2074446" cy="1663522"/>
            <a:chOff x="6164139" y="1080671"/>
            <a:chExt cx="2074446" cy="1663522"/>
          </a:xfrm>
        </p:grpSpPr>
        <p:sp>
          <p:nvSpPr>
            <p:cNvPr id="65" name="Oval 64"/>
            <p:cNvSpPr/>
            <p:nvPr/>
          </p:nvSpPr>
          <p:spPr>
            <a:xfrm>
              <a:off x="6324600" y="1123950"/>
              <a:ext cx="1600200" cy="16002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" name="Straight Connector 65"/>
            <p:cNvCxnSpPr>
              <a:stCxn id="65" idx="1"/>
              <a:endCxn id="65" idx="7"/>
            </p:cNvCxnSpPr>
            <p:nvPr/>
          </p:nvCxnSpPr>
          <p:spPr>
            <a:xfrm>
              <a:off x="6558944" y="1358294"/>
              <a:ext cx="1131512" cy="0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65" idx="6"/>
              <a:endCxn id="65" idx="3"/>
            </p:cNvCxnSpPr>
            <p:nvPr/>
          </p:nvCxnSpPr>
          <p:spPr>
            <a:xfrm flipH="1">
              <a:off x="6558944" y="1924050"/>
              <a:ext cx="1365856" cy="565756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7124700" y="1364974"/>
              <a:ext cx="11220" cy="592990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stCxn id="65" idx="7"/>
            </p:cNvCxnSpPr>
            <p:nvPr/>
          </p:nvCxnSpPr>
          <p:spPr>
            <a:xfrm flipH="1">
              <a:off x="7124700" y="1358294"/>
              <a:ext cx="565756" cy="565756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7124700" y="1924050"/>
              <a:ext cx="800100" cy="23837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6418171" y="1095375"/>
              <a:ext cx="281545" cy="432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C00000"/>
                  </a:solidFill>
                  <a:latin typeface="+mn-lt"/>
                </a:rPr>
                <a:t>•</a:t>
              </a:r>
              <a:endParaRPr lang="en-US" sz="2800">
                <a:solidFill>
                  <a:srgbClr val="C00000"/>
                </a:solidFill>
                <a:latin typeface="+mn-lt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534275" y="1095375"/>
              <a:ext cx="281545" cy="432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C00000"/>
                  </a:solidFill>
                  <a:latin typeface="+mn-lt"/>
                </a:rPr>
                <a:t>•</a:t>
              </a:r>
              <a:endParaRPr lang="en-US" sz="2800">
                <a:solidFill>
                  <a:srgbClr val="C00000"/>
                </a:solidFill>
                <a:latin typeface="+mn-lt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6404918" y="2220951"/>
              <a:ext cx="281545" cy="432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C00000"/>
                  </a:solidFill>
                  <a:latin typeface="+mn-lt"/>
                </a:rPr>
                <a:t>•</a:t>
              </a:r>
              <a:endParaRPr lang="en-US" sz="2800">
                <a:solidFill>
                  <a:srgbClr val="C00000"/>
                </a:solidFill>
                <a:latin typeface="+mn-lt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7774502" y="1669743"/>
              <a:ext cx="281545" cy="432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C00000"/>
                  </a:solidFill>
                  <a:latin typeface="+mn-lt"/>
                </a:rPr>
                <a:t>•</a:t>
              </a:r>
              <a:endParaRPr lang="en-US" sz="2800">
                <a:solidFill>
                  <a:srgbClr val="C00000"/>
                </a:solidFill>
                <a:latin typeface="+mn-lt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982022" y="1647846"/>
              <a:ext cx="281545" cy="432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C00000"/>
                  </a:solidFill>
                  <a:latin typeface="+mn-lt"/>
                </a:rPr>
                <a:t>•</a:t>
              </a:r>
              <a:endParaRPr lang="en-US" sz="2800">
                <a:solidFill>
                  <a:srgbClr val="C00000"/>
                </a:solidFill>
                <a:latin typeface="+mn-lt"/>
              </a:endParaRPr>
            </a:p>
          </p:txBody>
        </p:sp>
        <p:sp>
          <p:nvSpPr>
            <p:cNvPr id="76" name="Half Frame 75"/>
            <p:cNvSpPr/>
            <p:nvPr/>
          </p:nvSpPr>
          <p:spPr>
            <a:xfrm rot="3670446">
              <a:off x="7238761" y="2066014"/>
              <a:ext cx="119982" cy="102048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6164139" y="1107073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C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7754813" y="1107073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D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7917663" y="1719839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B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230043" y="2405639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A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849708" y="1080671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K</a:t>
              </a:r>
              <a:endParaRPr lang="en-US" sz="1600">
                <a:latin typeface="+mn-lt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7135920" y="2252246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H</a:t>
              </a:r>
              <a:endParaRPr lang="en-US" sz="1600">
                <a:latin typeface="+mn-lt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6763443" y="1643639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O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7494127" y="1595240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>
                  <a:latin typeface="+mn-lt"/>
                </a:rPr>
                <a:t>R</a:t>
              </a:r>
            </a:p>
          </p:txBody>
        </p:sp>
        <p:sp>
          <p:nvSpPr>
            <p:cNvPr id="86" name="Half Frame 85"/>
            <p:cNvSpPr/>
            <p:nvPr/>
          </p:nvSpPr>
          <p:spPr>
            <a:xfrm rot="16200000">
              <a:off x="6962902" y="1367604"/>
              <a:ext cx="143852" cy="151845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pic>
        <p:nvPicPr>
          <p:cNvPr id="92" name="Picture 9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334" y="1438705"/>
            <a:ext cx="2756420" cy="1340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861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1" name="Straight Connector 90"/>
          <p:cNvCxnSpPr/>
          <p:nvPr/>
        </p:nvCxnSpPr>
        <p:spPr>
          <a:xfrm>
            <a:off x="7734300" y="3675712"/>
            <a:ext cx="127731" cy="28287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Wave 8"/>
          <p:cNvSpPr/>
          <p:nvPr/>
        </p:nvSpPr>
        <p:spPr>
          <a:xfrm>
            <a:off x="-1" y="0"/>
            <a:ext cx="3505200" cy="2590800"/>
          </a:xfrm>
          <a:prstGeom prst="wave">
            <a:avLst>
              <a:gd name="adj1" fmla="val 9828"/>
              <a:gd name="adj2" fmla="val 0"/>
            </a:avLst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24000">
                <a:schemeClr val="bg1"/>
              </a:gs>
              <a:gs pos="69000">
                <a:schemeClr val="accent4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5473" y="209550"/>
            <a:ext cx="3207327" cy="2133600"/>
          </a:xfrm>
          <a:prstGeom prst="rect">
            <a:avLst/>
          </a:prstGeom>
          <a:noFill/>
        </p:spPr>
        <p:txBody>
          <a:bodyPr wrap="square" rtlCol="0">
            <a:prstTxWarp prst="textWave1">
              <a:avLst/>
            </a:prstTxWarp>
            <a:spAutoFit/>
          </a:bodyPr>
          <a:lstStyle/>
          <a:p>
            <a:pPr>
              <a:spcBef>
                <a:spcPts val="1800"/>
              </a:spcBef>
            </a:pPr>
            <a:r>
              <a:rPr lang="en-US" sz="2400" b="1" smtClean="0">
                <a:latin typeface="+mn-lt"/>
              </a:rPr>
              <a:t>Liên Hệ </a:t>
            </a:r>
          </a:p>
          <a:p>
            <a:pPr>
              <a:spcBef>
                <a:spcPts val="1800"/>
              </a:spcBef>
            </a:pPr>
            <a:r>
              <a:rPr lang="en-US" sz="2400" b="1" smtClean="0">
                <a:latin typeface="+mn-lt"/>
              </a:rPr>
              <a:t>Giữa </a:t>
            </a:r>
            <a:r>
              <a:rPr lang="en-US" sz="2400" b="1" smtClean="0">
                <a:solidFill>
                  <a:srgbClr val="FF0000"/>
                </a:solidFill>
                <a:latin typeface="+mn-lt"/>
              </a:rPr>
              <a:t>DÂY </a:t>
            </a:r>
            <a:r>
              <a:rPr lang="en-US" sz="2400" b="1" smtClean="0">
                <a:latin typeface="+mn-lt"/>
              </a:rPr>
              <a:t>và </a:t>
            </a:r>
          </a:p>
          <a:p>
            <a:pPr>
              <a:spcBef>
                <a:spcPts val="1800"/>
              </a:spcBef>
            </a:pPr>
            <a:r>
              <a:rPr lang="en-US" sz="2400" b="1" smtClean="0">
                <a:latin typeface="+mn-lt"/>
              </a:rPr>
              <a:t>Khoảng Cách từ</a:t>
            </a:r>
          </a:p>
          <a:p>
            <a:pPr>
              <a:spcBef>
                <a:spcPts val="1800"/>
              </a:spcBef>
            </a:pPr>
            <a:r>
              <a:rPr lang="en-US" sz="2400" b="1" smtClean="0">
                <a:latin typeface="+mn-lt"/>
              </a:rPr>
              <a:t> </a:t>
            </a:r>
            <a:r>
              <a:rPr lang="en-US" sz="2400" b="1" smtClean="0">
                <a:solidFill>
                  <a:srgbClr val="CC00FF"/>
                </a:solidFill>
                <a:latin typeface="+mn-lt"/>
              </a:rPr>
              <a:t>TÂM</a:t>
            </a:r>
            <a:r>
              <a:rPr lang="en-US" sz="2400" b="1" smtClean="0">
                <a:latin typeface="+mn-lt"/>
              </a:rPr>
              <a:t> đến </a:t>
            </a:r>
            <a:r>
              <a:rPr lang="en-US" sz="2400" b="1" smtClean="0">
                <a:solidFill>
                  <a:srgbClr val="FF0000"/>
                </a:solidFill>
                <a:latin typeface="+mn-lt"/>
              </a:rPr>
              <a:t>DÂY</a:t>
            </a:r>
            <a:endParaRPr lang="en-US" sz="2400" b="1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0" name="Oval 9"/>
          <p:cNvSpPr/>
          <p:nvPr/>
        </p:nvSpPr>
        <p:spPr>
          <a:xfrm>
            <a:off x="457200" y="2495550"/>
            <a:ext cx="2209800" cy="2209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10" idx="4"/>
            <a:endCxn id="10" idx="6"/>
          </p:cNvCxnSpPr>
          <p:nvPr/>
        </p:nvCxnSpPr>
        <p:spPr>
          <a:xfrm flipV="1">
            <a:off x="1562100" y="3600450"/>
            <a:ext cx="1104900" cy="110490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142999" y="3333751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O</a:t>
            </a:r>
          </a:p>
        </p:txBody>
      </p:sp>
      <p:cxnSp>
        <p:nvCxnSpPr>
          <p:cNvPr id="17" name="Straight Connector 16"/>
          <p:cNvCxnSpPr>
            <a:stCxn id="10" idx="4"/>
          </p:cNvCxnSpPr>
          <p:nvPr/>
        </p:nvCxnSpPr>
        <p:spPr>
          <a:xfrm flipV="1">
            <a:off x="1562100" y="3533806"/>
            <a:ext cx="0" cy="1171544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532663" y="3543331"/>
            <a:ext cx="600937" cy="585772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404380" y="3291861"/>
            <a:ext cx="281545" cy="4324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+mn-lt"/>
              </a:rPr>
              <a:t>•</a:t>
            </a:r>
            <a:endParaRPr lang="en-US" sz="280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11802" y="4441518"/>
            <a:ext cx="281545" cy="4324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+mn-lt"/>
              </a:rPr>
              <a:t>•</a:t>
            </a:r>
            <a:endParaRPr lang="en-US" sz="280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983302" y="3855746"/>
            <a:ext cx="281545" cy="4324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+mn-lt"/>
              </a:rPr>
              <a:t>•</a:t>
            </a:r>
            <a:endParaRPr lang="en-US" sz="280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19200" y="4686240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A</a:t>
            </a:r>
            <a:endParaRPr lang="en-US" sz="2000"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667000" y="3343276"/>
            <a:ext cx="356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B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133600" y="4019550"/>
            <a:ext cx="3706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H</a:t>
            </a:r>
            <a:endParaRPr lang="en-US" sz="2000">
              <a:latin typeface="+mn-lt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21161" y="3336618"/>
            <a:ext cx="281545" cy="4324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>
                <a:solidFill>
                  <a:srgbClr val="C00000"/>
                </a:solidFill>
                <a:latin typeface="+mn-lt"/>
              </a:rPr>
              <a:t>•</a:t>
            </a:r>
            <a:endParaRPr lang="en-US" sz="280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7" name="Half Frame 26"/>
          <p:cNvSpPr/>
          <p:nvPr/>
        </p:nvSpPr>
        <p:spPr>
          <a:xfrm rot="2642004">
            <a:off x="2036735" y="3908850"/>
            <a:ext cx="193896" cy="183385"/>
          </a:xfrm>
          <a:prstGeom prst="halfFrame">
            <a:avLst>
              <a:gd name="adj1" fmla="val 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3498575" y="740691"/>
            <a:ext cx="1802296" cy="624283"/>
          </a:xfrm>
          <a:custGeom>
            <a:avLst/>
            <a:gdLst>
              <a:gd name="connsiteX0" fmla="*/ 0 w 1736035"/>
              <a:gd name="connsiteY0" fmla="*/ 482049 h 482049"/>
              <a:gd name="connsiteX1" fmla="*/ 212035 w 1736035"/>
              <a:gd name="connsiteY1" fmla="*/ 402536 h 482049"/>
              <a:gd name="connsiteX2" fmla="*/ 410817 w 1736035"/>
              <a:gd name="connsiteY2" fmla="*/ 71232 h 482049"/>
              <a:gd name="connsiteX3" fmla="*/ 1736035 w 1736035"/>
              <a:gd name="connsiteY3" fmla="*/ 18223 h 482049"/>
              <a:gd name="connsiteX0" fmla="*/ 0 w 1802296"/>
              <a:gd name="connsiteY0" fmla="*/ 490922 h 490922"/>
              <a:gd name="connsiteX1" fmla="*/ 212035 w 1802296"/>
              <a:gd name="connsiteY1" fmla="*/ 411409 h 490922"/>
              <a:gd name="connsiteX2" fmla="*/ 410817 w 1802296"/>
              <a:gd name="connsiteY2" fmla="*/ 80105 h 490922"/>
              <a:gd name="connsiteX3" fmla="*/ 1802296 w 1802296"/>
              <a:gd name="connsiteY3" fmla="*/ 16251 h 490922"/>
              <a:gd name="connsiteX0" fmla="*/ 0 w 1802296"/>
              <a:gd name="connsiteY0" fmla="*/ 529844 h 529844"/>
              <a:gd name="connsiteX1" fmla="*/ 212035 w 1802296"/>
              <a:gd name="connsiteY1" fmla="*/ 450331 h 529844"/>
              <a:gd name="connsiteX2" fmla="*/ 450573 w 1802296"/>
              <a:gd name="connsiteY2" fmla="*/ 32263 h 529844"/>
              <a:gd name="connsiteX3" fmla="*/ 1802296 w 1802296"/>
              <a:gd name="connsiteY3" fmla="*/ 55173 h 529844"/>
              <a:gd name="connsiteX0" fmla="*/ 0 w 1802296"/>
              <a:gd name="connsiteY0" fmla="*/ 531446 h 532600"/>
              <a:gd name="connsiteX1" fmla="*/ 278296 w 1802296"/>
              <a:gd name="connsiteY1" fmla="*/ 473624 h 532600"/>
              <a:gd name="connsiteX2" fmla="*/ 450573 w 1802296"/>
              <a:gd name="connsiteY2" fmla="*/ 33865 h 532600"/>
              <a:gd name="connsiteX3" fmla="*/ 1802296 w 1802296"/>
              <a:gd name="connsiteY3" fmla="*/ 56775 h 532600"/>
              <a:gd name="connsiteX0" fmla="*/ 0 w 1802296"/>
              <a:gd name="connsiteY0" fmla="*/ 510913 h 510913"/>
              <a:gd name="connsiteX1" fmla="*/ 278296 w 1802296"/>
              <a:gd name="connsiteY1" fmla="*/ 453091 h 510913"/>
              <a:gd name="connsiteX2" fmla="*/ 437321 w 1802296"/>
              <a:gd name="connsiteY2" fmla="*/ 45869 h 510913"/>
              <a:gd name="connsiteX3" fmla="*/ 1802296 w 1802296"/>
              <a:gd name="connsiteY3" fmla="*/ 36242 h 510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02296" h="510913">
                <a:moveTo>
                  <a:pt x="0" y="510913"/>
                </a:moveTo>
                <a:cubicBezTo>
                  <a:pt x="71783" y="505391"/>
                  <a:pt x="205409" y="530598"/>
                  <a:pt x="278296" y="453091"/>
                </a:cubicBezTo>
                <a:cubicBezTo>
                  <a:pt x="351183" y="375584"/>
                  <a:pt x="183321" y="115344"/>
                  <a:pt x="437321" y="45869"/>
                </a:cubicBezTo>
                <a:cubicBezTo>
                  <a:pt x="691321" y="-23606"/>
                  <a:pt x="1565966" y="-3515"/>
                  <a:pt x="1802296" y="36242"/>
                </a:cubicBezTo>
              </a:path>
            </a:pathLst>
          </a:cu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5310810" y="438150"/>
            <a:ext cx="1583552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smtClean="0">
                <a:latin typeface="+mn-lt"/>
              </a:rPr>
              <a:t>AB = CD </a:t>
            </a:r>
          </a:p>
          <a:p>
            <a:r>
              <a:rPr lang="en-US" sz="2000" b="1" smtClean="0">
                <a:latin typeface="+mn-lt"/>
                <a:ea typeface="Cambria Math"/>
              </a:rPr>
              <a:t>⇔ OH = OK</a:t>
            </a:r>
            <a:endParaRPr lang="en-US" sz="2000" b="1">
              <a:latin typeface="+mn-lt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6919990" y="133350"/>
            <a:ext cx="2108054" cy="1978470"/>
            <a:chOff x="6164139" y="1080671"/>
            <a:chExt cx="2108054" cy="1978470"/>
          </a:xfrm>
        </p:grpSpPr>
        <p:sp>
          <p:nvSpPr>
            <p:cNvPr id="30" name="Oval 29"/>
            <p:cNvSpPr/>
            <p:nvPr/>
          </p:nvSpPr>
          <p:spPr>
            <a:xfrm>
              <a:off x="6324600" y="1123950"/>
              <a:ext cx="1600200" cy="16002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Connector 31"/>
            <p:cNvCxnSpPr>
              <a:stCxn id="30" idx="1"/>
              <a:endCxn id="30" idx="7"/>
            </p:cNvCxnSpPr>
            <p:nvPr/>
          </p:nvCxnSpPr>
          <p:spPr>
            <a:xfrm>
              <a:off x="6558944" y="1358294"/>
              <a:ext cx="1131512" cy="0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30" idx="6"/>
              <a:endCxn id="30" idx="4"/>
            </p:cNvCxnSpPr>
            <p:nvPr/>
          </p:nvCxnSpPr>
          <p:spPr>
            <a:xfrm flipH="1">
              <a:off x="7124700" y="1924050"/>
              <a:ext cx="800100" cy="800100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endCxn id="30" idx="4"/>
            </p:cNvCxnSpPr>
            <p:nvPr/>
          </p:nvCxnSpPr>
          <p:spPr>
            <a:xfrm>
              <a:off x="7124700" y="1364974"/>
              <a:ext cx="0" cy="1359176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stCxn id="30" idx="7"/>
            </p:cNvCxnSpPr>
            <p:nvPr/>
          </p:nvCxnSpPr>
          <p:spPr>
            <a:xfrm flipH="1">
              <a:off x="7124700" y="1358294"/>
              <a:ext cx="565756" cy="565756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7124700" y="1924050"/>
              <a:ext cx="400050" cy="400050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6418171" y="1095375"/>
              <a:ext cx="281545" cy="432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C00000"/>
                  </a:solidFill>
                  <a:latin typeface="+mn-lt"/>
                </a:rPr>
                <a:t>•</a:t>
              </a:r>
              <a:endParaRPr lang="en-US" sz="2800">
                <a:solidFill>
                  <a:srgbClr val="C00000"/>
                </a:solidFill>
                <a:latin typeface="+mn-lt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534275" y="1095375"/>
              <a:ext cx="281545" cy="432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C00000"/>
                  </a:solidFill>
                  <a:latin typeface="+mn-lt"/>
                </a:rPr>
                <a:t>•</a:t>
              </a:r>
              <a:endParaRPr lang="en-US" sz="2800">
                <a:solidFill>
                  <a:srgbClr val="C00000"/>
                </a:solidFill>
                <a:latin typeface="+mn-lt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974402" y="2457450"/>
              <a:ext cx="281545" cy="432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C00000"/>
                  </a:solidFill>
                  <a:latin typeface="+mn-lt"/>
                </a:rPr>
                <a:t>•</a:t>
              </a:r>
              <a:endParaRPr lang="en-US" sz="2800">
                <a:solidFill>
                  <a:srgbClr val="C00000"/>
                </a:solidFill>
                <a:latin typeface="+mn-lt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7774502" y="1669743"/>
              <a:ext cx="281545" cy="432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C00000"/>
                  </a:solidFill>
                  <a:latin typeface="+mn-lt"/>
                </a:rPr>
                <a:t>•</a:t>
              </a:r>
              <a:endParaRPr lang="en-US" sz="2800">
                <a:solidFill>
                  <a:srgbClr val="C00000"/>
                </a:solidFill>
                <a:latin typeface="+mn-lt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974402" y="1663086"/>
              <a:ext cx="281545" cy="432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C00000"/>
                  </a:solidFill>
                  <a:latin typeface="+mn-lt"/>
                </a:rPr>
                <a:t>•</a:t>
              </a:r>
              <a:endParaRPr lang="en-US" sz="2800">
                <a:solidFill>
                  <a:srgbClr val="C00000"/>
                </a:solidFill>
                <a:latin typeface="+mn-lt"/>
              </a:endParaRPr>
            </a:p>
          </p:txBody>
        </p:sp>
        <p:sp>
          <p:nvSpPr>
            <p:cNvPr id="49" name="Half Frame 48"/>
            <p:cNvSpPr/>
            <p:nvPr/>
          </p:nvSpPr>
          <p:spPr>
            <a:xfrm rot="2642004">
              <a:off x="7442608" y="2131109"/>
              <a:ext cx="160245" cy="151558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164139" y="1107073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C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754813" y="1107073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D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7951271" y="1732410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B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803778" y="2720587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A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849708" y="1080671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K</a:t>
              </a:r>
              <a:endParaRPr lang="en-US" sz="1600">
                <a:latin typeface="+mn-lt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7440258" y="2252246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H</a:t>
              </a:r>
              <a:endParaRPr lang="en-US" sz="1600">
                <a:latin typeface="+mn-lt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728290" y="1758162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O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858000" y="2149087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>
                  <a:latin typeface="+mn-lt"/>
                </a:rPr>
                <a:t>R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7408811" y="1541660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>
                  <a:latin typeface="+mn-lt"/>
                </a:rPr>
                <a:t>R</a:t>
              </a:r>
            </a:p>
          </p:txBody>
        </p:sp>
        <p:sp>
          <p:nvSpPr>
            <p:cNvPr id="59" name="Half Frame 58"/>
            <p:cNvSpPr/>
            <p:nvPr/>
          </p:nvSpPr>
          <p:spPr>
            <a:xfrm rot="16200000">
              <a:off x="6962902" y="1367604"/>
              <a:ext cx="143852" cy="151845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61" name="Freeform 60"/>
          <p:cNvSpPr/>
          <p:nvPr/>
        </p:nvSpPr>
        <p:spPr>
          <a:xfrm>
            <a:off x="3321064" y="2266122"/>
            <a:ext cx="1529232" cy="1116222"/>
          </a:xfrm>
          <a:custGeom>
            <a:avLst/>
            <a:gdLst>
              <a:gd name="connsiteX0" fmla="*/ 177510 w 1529232"/>
              <a:gd name="connsiteY0" fmla="*/ 0 h 1116222"/>
              <a:gd name="connsiteX1" fmla="*/ 482310 w 1529232"/>
              <a:gd name="connsiteY1" fmla="*/ 397565 h 1116222"/>
              <a:gd name="connsiteX2" fmla="*/ 31736 w 1529232"/>
              <a:gd name="connsiteY2" fmla="*/ 1007165 h 1116222"/>
              <a:gd name="connsiteX3" fmla="*/ 1529232 w 1529232"/>
              <a:gd name="connsiteY3" fmla="*/ 1113182 h 1116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9232" h="1116222">
                <a:moveTo>
                  <a:pt x="177510" y="0"/>
                </a:moveTo>
                <a:cubicBezTo>
                  <a:pt x="342058" y="114852"/>
                  <a:pt x="506606" y="229704"/>
                  <a:pt x="482310" y="397565"/>
                </a:cubicBezTo>
                <a:cubicBezTo>
                  <a:pt x="458014" y="565426"/>
                  <a:pt x="-142751" y="887896"/>
                  <a:pt x="31736" y="1007165"/>
                </a:cubicBezTo>
                <a:cubicBezTo>
                  <a:pt x="206223" y="1126435"/>
                  <a:pt x="867727" y="1119808"/>
                  <a:pt x="1529232" y="1113182"/>
                </a:cubicBezTo>
              </a:path>
            </a:pathLst>
          </a:custGeom>
          <a:ln w="57150">
            <a:solidFill>
              <a:srgbClr val="0070C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4850296" y="3006312"/>
            <a:ext cx="1583552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smtClean="0">
                <a:latin typeface="+mn-lt"/>
              </a:rPr>
              <a:t>AB &gt; CD </a:t>
            </a:r>
          </a:p>
          <a:p>
            <a:r>
              <a:rPr lang="en-US" sz="2000" b="1" smtClean="0">
                <a:latin typeface="+mn-lt"/>
                <a:ea typeface="Cambria Math"/>
              </a:rPr>
              <a:t>⇔ OH &lt; OK</a:t>
            </a:r>
            <a:endParaRPr lang="en-US" sz="2000" b="1">
              <a:latin typeface="+mn-lt"/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6764754" y="2846982"/>
            <a:ext cx="2074446" cy="1663522"/>
            <a:chOff x="6164139" y="1080671"/>
            <a:chExt cx="2074446" cy="1663522"/>
          </a:xfrm>
        </p:grpSpPr>
        <p:sp>
          <p:nvSpPr>
            <p:cNvPr id="65" name="Oval 64"/>
            <p:cNvSpPr/>
            <p:nvPr/>
          </p:nvSpPr>
          <p:spPr>
            <a:xfrm>
              <a:off x="6324600" y="1123950"/>
              <a:ext cx="1600200" cy="16002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" name="Straight Connector 65"/>
            <p:cNvCxnSpPr>
              <a:stCxn id="65" idx="1"/>
              <a:endCxn id="65" idx="7"/>
            </p:cNvCxnSpPr>
            <p:nvPr/>
          </p:nvCxnSpPr>
          <p:spPr>
            <a:xfrm>
              <a:off x="6558944" y="1358294"/>
              <a:ext cx="1131512" cy="0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65" idx="6"/>
              <a:endCxn id="65" idx="3"/>
            </p:cNvCxnSpPr>
            <p:nvPr/>
          </p:nvCxnSpPr>
          <p:spPr>
            <a:xfrm flipH="1">
              <a:off x="6558944" y="1924050"/>
              <a:ext cx="1365856" cy="565756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7124700" y="1364974"/>
              <a:ext cx="11220" cy="592990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stCxn id="65" idx="7"/>
            </p:cNvCxnSpPr>
            <p:nvPr/>
          </p:nvCxnSpPr>
          <p:spPr>
            <a:xfrm flipH="1">
              <a:off x="7124700" y="1358294"/>
              <a:ext cx="565756" cy="565756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7124700" y="1924050"/>
              <a:ext cx="800100" cy="23837"/>
            </a:xfrm>
            <a:prstGeom prst="line">
              <a:avLst/>
            </a:prstGeom>
            <a:ln w="19050"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6418171" y="1095375"/>
              <a:ext cx="281545" cy="432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C00000"/>
                  </a:solidFill>
                  <a:latin typeface="+mn-lt"/>
                </a:rPr>
                <a:t>•</a:t>
              </a:r>
              <a:endParaRPr lang="en-US" sz="2800">
                <a:solidFill>
                  <a:srgbClr val="C00000"/>
                </a:solidFill>
                <a:latin typeface="+mn-lt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7534275" y="1095375"/>
              <a:ext cx="281545" cy="432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C00000"/>
                  </a:solidFill>
                  <a:latin typeface="+mn-lt"/>
                </a:rPr>
                <a:t>•</a:t>
              </a:r>
              <a:endParaRPr lang="en-US" sz="2800">
                <a:solidFill>
                  <a:srgbClr val="C00000"/>
                </a:solidFill>
                <a:latin typeface="+mn-lt"/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6404918" y="2220951"/>
              <a:ext cx="281545" cy="432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C00000"/>
                  </a:solidFill>
                  <a:latin typeface="+mn-lt"/>
                </a:rPr>
                <a:t>•</a:t>
              </a:r>
              <a:endParaRPr lang="en-US" sz="2800">
                <a:solidFill>
                  <a:srgbClr val="C00000"/>
                </a:solidFill>
                <a:latin typeface="+mn-lt"/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7774502" y="1669743"/>
              <a:ext cx="281545" cy="432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C00000"/>
                  </a:solidFill>
                  <a:latin typeface="+mn-lt"/>
                </a:rPr>
                <a:t>•</a:t>
              </a:r>
              <a:endParaRPr lang="en-US" sz="2800">
                <a:solidFill>
                  <a:srgbClr val="C00000"/>
                </a:solidFill>
                <a:latin typeface="+mn-lt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982022" y="1647846"/>
              <a:ext cx="281545" cy="43241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smtClean="0">
                  <a:solidFill>
                    <a:srgbClr val="C00000"/>
                  </a:solidFill>
                  <a:latin typeface="+mn-lt"/>
                </a:rPr>
                <a:t>•</a:t>
              </a:r>
              <a:endParaRPr lang="en-US" sz="2800">
                <a:solidFill>
                  <a:srgbClr val="C00000"/>
                </a:solidFill>
                <a:latin typeface="+mn-lt"/>
              </a:endParaRPr>
            </a:p>
          </p:txBody>
        </p:sp>
        <p:sp>
          <p:nvSpPr>
            <p:cNvPr id="76" name="Half Frame 75"/>
            <p:cNvSpPr/>
            <p:nvPr/>
          </p:nvSpPr>
          <p:spPr>
            <a:xfrm rot="3670446">
              <a:off x="7238761" y="2066014"/>
              <a:ext cx="119982" cy="102048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6164139" y="1107073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C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7754813" y="1107073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D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7917663" y="1719839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B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230043" y="2405639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A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849708" y="1080671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K</a:t>
              </a:r>
              <a:endParaRPr lang="en-US" sz="1600">
                <a:latin typeface="+mn-lt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7135920" y="2252246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H</a:t>
              </a:r>
              <a:endParaRPr lang="en-US" sz="1600">
                <a:latin typeface="+mn-lt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6763443" y="1643639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O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7494127" y="1595240"/>
              <a:ext cx="28725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>
                  <a:latin typeface="+mn-lt"/>
                </a:rPr>
                <a:t>R</a:t>
              </a:r>
            </a:p>
          </p:txBody>
        </p:sp>
        <p:sp>
          <p:nvSpPr>
            <p:cNvPr id="86" name="Half Frame 85"/>
            <p:cNvSpPr/>
            <p:nvPr/>
          </p:nvSpPr>
          <p:spPr>
            <a:xfrm rot="16200000">
              <a:off x="6962902" y="1367604"/>
              <a:ext cx="143852" cy="151845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pic>
        <p:nvPicPr>
          <p:cNvPr id="92" name="Picture 9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334" y="1438705"/>
            <a:ext cx="2756420" cy="1340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14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61" grpId="0" animBg="1"/>
      <p:bldP spid="6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Box 4"/>
          <p:cNvSpPr txBox="1">
            <a:spLocks noChangeArrowheads="1"/>
          </p:cNvSpPr>
          <p:nvPr/>
        </p:nvSpPr>
        <p:spPr bwMode="auto">
          <a:xfrm>
            <a:off x="685800" y="3638550"/>
            <a:ext cx="8001000" cy="830997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9F303"/>
                </a:solidFill>
                <a:latin typeface="Times New Roman" pitchFamily="18" charset="0"/>
              </a:rPr>
              <a:t>Biết khoảng cách từ tâm của đường tròn đến hai dây, có thể so sánh độ dài hai dây đó được không?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2000378" y="2320366"/>
            <a:ext cx="3119438" cy="857250"/>
          </a:xfrm>
          <a:prstGeom prst="wedgeRoundRectCallout">
            <a:avLst>
              <a:gd name="adj1" fmla="val 102623"/>
              <a:gd name="adj2" fmla="val -51713"/>
              <a:gd name="adj3" fmla="val 16667"/>
            </a:avLst>
          </a:prstGeom>
          <a:solidFill>
            <a:srgbClr val="3333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algn="just" eaLnBrk="1" hangingPunct="1"/>
            <a:r>
              <a:rPr lang="en-US" altLang="en-US" sz="2400">
                <a:solidFill>
                  <a:srgbClr val="FFFF00"/>
                </a:solidFill>
                <a:latin typeface="Times New Roman" pitchFamily="18" charset="0"/>
              </a:rPr>
              <a:t>OH là khoảng cách từ tâm O đến dây AB</a:t>
            </a: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auto">
          <a:xfrm>
            <a:off x="3598197" y="228600"/>
            <a:ext cx="3043238" cy="914400"/>
          </a:xfrm>
          <a:prstGeom prst="wedgeRoundRectCallout">
            <a:avLst>
              <a:gd name="adj1" fmla="val 58921"/>
              <a:gd name="adj2" fmla="val 147398"/>
              <a:gd name="adj3" fmla="val 16667"/>
            </a:avLst>
          </a:prstGeom>
          <a:solidFill>
            <a:srgbClr val="3333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algn="just" eaLnBrk="1" hangingPunct="1"/>
            <a:r>
              <a:rPr lang="en-US" altLang="en-US" sz="2400">
                <a:solidFill>
                  <a:srgbClr val="FFFF00"/>
                </a:solidFill>
                <a:latin typeface="Times New Roman" pitchFamily="18" charset="0"/>
              </a:rPr>
              <a:t>OK là khoảng cách từ tâm O đến dây CD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550578" y="902273"/>
            <a:ext cx="2516249" cy="2232094"/>
            <a:chOff x="5550578" y="902273"/>
            <a:chExt cx="2516249" cy="2232094"/>
          </a:xfrm>
        </p:grpSpPr>
        <p:grpSp>
          <p:nvGrpSpPr>
            <p:cNvPr id="8" name="Group 7"/>
            <p:cNvGrpSpPr/>
            <p:nvPr/>
          </p:nvGrpSpPr>
          <p:grpSpPr>
            <a:xfrm>
              <a:off x="5550578" y="902273"/>
              <a:ext cx="2516249" cy="2232094"/>
              <a:chOff x="5638800" y="1177856"/>
              <a:chExt cx="2516249" cy="2232094"/>
            </a:xfrm>
          </p:grpSpPr>
          <p:sp>
            <p:nvSpPr>
              <p:cNvPr id="9" name="Half Frame 8"/>
              <p:cNvSpPr/>
              <p:nvPr/>
            </p:nvSpPr>
            <p:spPr>
              <a:xfrm rot="19090988">
                <a:off x="7211979" y="1926919"/>
                <a:ext cx="136409" cy="135415"/>
              </a:xfrm>
              <a:prstGeom prst="halfFrame">
                <a:avLst>
                  <a:gd name="adj1" fmla="val 0"/>
                  <a:gd name="adj2" fmla="val 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5943600" y="1504950"/>
                <a:ext cx="1905000" cy="190500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" name="Straight Connector 10"/>
              <p:cNvCxnSpPr>
                <a:stCxn id="10" idx="0"/>
                <a:endCxn id="10" idx="6"/>
              </p:cNvCxnSpPr>
              <p:nvPr/>
            </p:nvCxnSpPr>
            <p:spPr>
              <a:xfrm>
                <a:off x="6896100" y="1504950"/>
                <a:ext cx="952500" cy="9525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>
                <a:stCxn id="10" idx="2"/>
                <a:endCxn id="10" idx="5"/>
              </p:cNvCxnSpPr>
              <p:nvPr/>
            </p:nvCxnSpPr>
            <p:spPr>
              <a:xfrm>
                <a:off x="5943600" y="2457450"/>
                <a:ext cx="1626019" cy="67351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H="1">
                <a:off x="6896101" y="1981200"/>
                <a:ext cx="476249" cy="47625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flipH="1">
                <a:off x="6756609" y="2457450"/>
                <a:ext cx="139491" cy="33675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TextBox 17"/>
              <p:cNvSpPr txBox="1"/>
              <p:nvPr/>
            </p:nvSpPr>
            <p:spPr>
              <a:xfrm>
                <a:off x="5638800" y="2343150"/>
                <a:ext cx="332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>
                    <a:latin typeface="+mn-lt"/>
                  </a:rPr>
                  <a:t>A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7615147" y="3040380"/>
                <a:ext cx="32092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smtClean="0">
                    <a:latin typeface="+mn-lt"/>
                  </a:rPr>
                  <a:t>B</a:t>
                </a:r>
                <a:endParaRPr lang="en-US" sz="1600">
                  <a:latin typeface="+mn-lt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7822907" y="2257395"/>
                <a:ext cx="332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smtClean="0">
                    <a:latin typeface="+mn-lt"/>
                  </a:rPr>
                  <a:t>D</a:t>
                </a:r>
                <a:endParaRPr lang="en-US" sz="1600">
                  <a:latin typeface="+mn-lt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6710793" y="1177856"/>
                <a:ext cx="32092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>
                    <a:latin typeface="+mn-lt"/>
                  </a:rPr>
                  <a:t>C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563586" y="2169765"/>
                <a:ext cx="332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smtClean="0">
                    <a:latin typeface="+mn-lt"/>
                  </a:rPr>
                  <a:t>O</a:t>
                </a:r>
                <a:endParaRPr lang="en-US" sz="1600">
                  <a:latin typeface="+mn-lt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6502627" y="2743260"/>
                <a:ext cx="332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>
                    <a:latin typeface="+mn-lt"/>
                  </a:rPr>
                  <a:t>H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7299880" y="1670579"/>
                <a:ext cx="332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smtClean="0">
                    <a:latin typeface="+mn-lt"/>
                  </a:rPr>
                  <a:t>K</a:t>
                </a:r>
                <a:endParaRPr lang="en-US" sz="1600">
                  <a:latin typeface="+mn-lt"/>
                </a:endParaRPr>
              </a:p>
            </p:txBody>
          </p:sp>
          <p:sp>
            <p:nvSpPr>
              <p:cNvPr id="26" name="Half Frame 25"/>
              <p:cNvSpPr/>
              <p:nvPr/>
            </p:nvSpPr>
            <p:spPr>
              <a:xfrm rot="1288404">
                <a:off x="6687393" y="2683083"/>
                <a:ext cx="102119" cy="102119"/>
              </a:xfrm>
              <a:prstGeom prst="halfFrame">
                <a:avLst>
                  <a:gd name="adj1" fmla="val 0"/>
                  <a:gd name="adj2" fmla="val 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" name="TextBox 1"/>
            <p:cNvSpPr txBox="1"/>
            <p:nvPr/>
          </p:nvSpPr>
          <p:spPr>
            <a:xfrm>
              <a:off x="6664125" y="1952639"/>
              <a:ext cx="29206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solidFill>
                    <a:schemeClr val="accent2"/>
                  </a:solidFill>
                  <a:latin typeface="+mn-lt"/>
                </a:rPr>
                <a:t>•</a:t>
              </a:r>
              <a:endParaRPr lang="en-US" sz="2400">
                <a:solidFill>
                  <a:schemeClr val="accent2"/>
                </a:solidFill>
                <a:latin typeface="+mn-lt"/>
              </a:endParaRPr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3318" grpId="0" animBg="1"/>
      <p:bldP spid="133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381000" y="178329"/>
            <a:ext cx="81534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algn="just" eaLnBrk="1" hangingPunct="1">
              <a:spcBef>
                <a:spcPct val="50000"/>
              </a:spcBef>
              <a:buAutoNum type="arabicPeriod"/>
            </a:pPr>
            <a:r>
              <a:rPr lang="en-US" altLang="en-US" sz="2000" b="1" dirty="0" err="1" smtClean="0">
                <a:latin typeface="Times New Roman" pitchFamily="18" charset="0"/>
              </a:rPr>
              <a:t>Bài</a:t>
            </a:r>
            <a:r>
              <a:rPr lang="en-US" altLang="en-US" sz="2000" b="1" dirty="0" smtClean="0">
                <a:latin typeface="Times New Roman" pitchFamily="18" charset="0"/>
              </a:rPr>
              <a:t> </a:t>
            </a:r>
            <a:r>
              <a:rPr lang="en-US" altLang="en-US" sz="2000" b="1" dirty="0" err="1" smtClean="0">
                <a:latin typeface="Times New Roman" pitchFamily="18" charset="0"/>
              </a:rPr>
              <a:t>toán</a:t>
            </a:r>
            <a:r>
              <a:rPr lang="en-US" altLang="en-US" sz="2000" b="1" dirty="0" smtClean="0">
                <a:latin typeface="Times New Roman" pitchFamily="18" charset="0"/>
              </a:rPr>
              <a:t>: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2000" dirty="0" smtClean="0">
                <a:latin typeface="Times New Roman" pitchFamily="18" charset="0"/>
              </a:rPr>
              <a:t>Cho </a:t>
            </a:r>
            <a:r>
              <a:rPr lang="en-US" altLang="en-US" sz="2000" dirty="0">
                <a:latin typeface="Times New Roman" pitchFamily="18" charset="0"/>
              </a:rPr>
              <a:t>AB </a:t>
            </a:r>
            <a:r>
              <a:rPr lang="en-US" altLang="en-US" sz="2000" dirty="0" err="1">
                <a:latin typeface="Times New Roman" pitchFamily="18" charset="0"/>
              </a:rPr>
              <a:t>và</a:t>
            </a:r>
            <a:r>
              <a:rPr lang="en-US" altLang="en-US" sz="2000" dirty="0">
                <a:latin typeface="Times New Roman" pitchFamily="18" charset="0"/>
              </a:rPr>
              <a:t> CD </a:t>
            </a:r>
            <a:r>
              <a:rPr lang="en-US" altLang="en-US" sz="2000" dirty="0" err="1">
                <a:latin typeface="Times New Roman" pitchFamily="18" charset="0"/>
              </a:rPr>
              <a:t>là</a:t>
            </a:r>
            <a:r>
              <a:rPr lang="en-US" altLang="en-US" sz="2000" dirty="0">
                <a:latin typeface="Times New Roman" pitchFamily="18" charset="0"/>
              </a:rPr>
              <a:t> </a:t>
            </a:r>
            <a:r>
              <a:rPr lang="en-US" altLang="en-US" sz="2000" dirty="0" err="1">
                <a:latin typeface="Times New Roman" pitchFamily="18" charset="0"/>
              </a:rPr>
              <a:t>hai</a:t>
            </a:r>
            <a:r>
              <a:rPr lang="en-US" altLang="en-US" sz="2000" dirty="0">
                <a:latin typeface="Times New Roman" pitchFamily="18" charset="0"/>
              </a:rPr>
              <a:t> </a:t>
            </a:r>
            <a:r>
              <a:rPr lang="en-US" altLang="en-US" sz="2000" dirty="0" err="1">
                <a:latin typeface="Times New Roman" pitchFamily="18" charset="0"/>
              </a:rPr>
              <a:t>dây</a:t>
            </a:r>
            <a:r>
              <a:rPr lang="en-US" altLang="en-US" sz="2000" dirty="0">
                <a:latin typeface="Times New Roman" pitchFamily="18" charset="0"/>
              </a:rPr>
              <a:t> (</a:t>
            </a:r>
            <a:r>
              <a:rPr lang="en-US" altLang="en-US" sz="2000" i="1" dirty="0" err="1">
                <a:latin typeface="Times New Roman" pitchFamily="18" charset="0"/>
              </a:rPr>
              <a:t>không</a:t>
            </a:r>
            <a:r>
              <a:rPr lang="en-US" altLang="en-US" sz="2000" i="1" dirty="0">
                <a:latin typeface="Times New Roman" pitchFamily="18" charset="0"/>
              </a:rPr>
              <a:t> qua </a:t>
            </a:r>
            <a:r>
              <a:rPr lang="en-US" altLang="en-US" sz="2000" i="1" dirty="0" err="1">
                <a:latin typeface="Times New Roman" pitchFamily="18" charset="0"/>
              </a:rPr>
              <a:t>tâm</a:t>
            </a:r>
            <a:r>
              <a:rPr lang="en-US" altLang="en-US" sz="2000" dirty="0">
                <a:latin typeface="Times New Roman" pitchFamily="18" charset="0"/>
              </a:rPr>
              <a:t>) </a:t>
            </a:r>
            <a:r>
              <a:rPr lang="en-US" altLang="en-US" sz="2000" dirty="0" err="1">
                <a:latin typeface="Times New Roman" pitchFamily="18" charset="0"/>
              </a:rPr>
              <a:t>của</a:t>
            </a:r>
            <a:r>
              <a:rPr lang="en-US" altLang="en-US" sz="2000" dirty="0">
                <a:latin typeface="Times New Roman" pitchFamily="18" charset="0"/>
              </a:rPr>
              <a:t> (O; R). </a:t>
            </a:r>
            <a:r>
              <a:rPr lang="en-US" altLang="en-US" sz="2000" dirty="0" err="1">
                <a:latin typeface="Times New Roman" pitchFamily="18" charset="0"/>
              </a:rPr>
              <a:t>Gọi</a:t>
            </a:r>
            <a:r>
              <a:rPr lang="en-US" altLang="en-US" sz="2000" dirty="0">
                <a:latin typeface="Times New Roman" pitchFamily="18" charset="0"/>
              </a:rPr>
              <a:t> OH, OK </a:t>
            </a:r>
            <a:r>
              <a:rPr lang="en-US" altLang="en-US" sz="2000" dirty="0" err="1">
                <a:latin typeface="Times New Roman" pitchFamily="18" charset="0"/>
              </a:rPr>
              <a:t>theo</a:t>
            </a:r>
            <a:r>
              <a:rPr lang="en-US" altLang="en-US" sz="2000" dirty="0">
                <a:latin typeface="Times New Roman" pitchFamily="18" charset="0"/>
              </a:rPr>
              <a:t> </a:t>
            </a:r>
            <a:r>
              <a:rPr lang="en-US" altLang="en-US" sz="2000" dirty="0" err="1">
                <a:latin typeface="Times New Roman" pitchFamily="18" charset="0"/>
              </a:rPr>
              <a:t>thứ</a:t>
            </a:r>
            <a:r>
              <a:rPr lang="en-US" altLang="en-US" sz="2000" dirty="0">
                <a:latin typeface="Times New Roman" pitchFamily="18" charset="0"/>
              </a:rPr>
              <a:t> </a:t>
            </a:r>
            <a:r>
              <a:rPr lang="en-US" altLang="en-US" sz="2000" dirty="0" err="1">
                <a:latin typeface="Times New Roman" pitchFamily="18" charset="0"/>
              </a:rPr>
              <a:t>tự</a:t>
            </a:r>
            <a:r>
              <a:rPr lang="en-US" altLang="en-US" sz="2000" dirty="0">
                <a:latin typeface="Times New Roman" pitchFamily="18" charset="0"/>
              </a:rPr>
              <a:t> </a:t>
            </a:r>
            <a:r>
              <a:rPr lang="en-US" altLang="en-US" sz="2000" dirty="0" err="1">
                <a:latin typeface="Times New Roman" pitchFamily="18" charset="0"/>
              </a:rPr>
              <a:t>là</a:t>
            </a:r>
            <a:r>
              <a:rPr lang="en-US" altLang="en-US" sz="2000" dirty="0">
                <a:latin typeface="Times New Roman" pitchFamily="18" charset="0"/>
              </a:rPr>
              <a:t> </a:t>
            </a:r>
            <a:r>
              <a:rPr lang="en-US" altLang="en-US" sz="2000" dirty="0" err="1">
                <a:latin typeface="Times New Roman" pitchFamily="18" charset="0"/>
              </a:rPr>
              <a:t>khoảng</a:t>
            </a:r>
            <a:r>
              <a:rPr lang="en-US" altLang="en-US" sz="2000" dirty="0">
                <a:latin typeface="Times New Roman" pitchFamily="18" charset="0"/>
              </a:rPr>
              <a:t> </a:t>
            </a:r>
            <a:r>
              <a:rPr lang="en-US" altLang="en-US" sz="2000" dirty="0" err="1">
                <a:latin typeface="Times New Roman" pitchFamily="18" charset="0"/>
              </a:rPr>
              <a:t>cách</a:t>
            </a:r>
            <a:r>
              <a:rPr lang="en-US" altLang="en-US" sz="2000" dirty="0">
                <a:latin typeface="Times New Roman" pitchFamily="18" charset="0"/>
              </a:rPr>
              <a:t> </a:t>
            </a:r>
            <a:r>
              <a:rPr lang="en-US" altLang="en-US" sz="2000" dirty="0" err="1">
                <a:latin typeface="Times New Roman" pitchFamily="18" charset="0"/>
              </a:rPr>
              <a:t>từ</a:t>
            </a:r>
            <a:r>
              <a:rPr lang="en-US" altLang="en-US" sz="2000" dirty="0">
                <a:latin typeface="Times New Roman" pitchFamily="18" charset="0"/>
              </a:rPr>
              <a:t> </a:t>
            </a:r>
            <a:r>
              <a:rPr lang="en-US" altLang="en-US" sz="2000" dirty="0" err="1">
                <a:latin typeface="Times New Roman" pitchFamily="18" charset="0"/>
              </a:rPr>
              <a:t>tâm</a:t>
            </a:r>
            <a:r>
              <a:rPr lang="en-US" altLang="en-US" sz="2000" dirty="0">
                <a:latin typeface="Times New Roman" pitchFamily="18" charset="0"/>
              </a:rPr>
              <a:t> O </a:t>
            </a:r>
            <a:r>
              <a:rPr lang="en-US" altLang="en-US" sz="2000" dirty="0" err="1">
                <a:latin typeface="Times New Roman" pitchFamily="18" charset="0"/>
              </a:rPr>
              <a:t>đến</a:t>
            </a:r>
            <a:r>
              <a:rPr lang="en-US" altLang="en-US" sz="2000" dirty="0">
                <a:latin typeface="Times New Roman" pitchFamily="18" charset="0"/>
              </a:rPr>
              <a:t> AB, CD. </a:t>
            </a:r>
            <a:r>
              <a:rPr lang="en-US" altLang="en-US" sz="2000" dirty="0" smtClean="0">
                <a:latin typeface="Times New Roman" pitchFamily="18" charset="0"/>
              </a:rPr>
              <a:t>CMR: </a:t>
            </a:r>
            <a:r>
              <a:rPr lang="en-US" altLang="en-US" sz="2000" dirty="0">
                <a:solidFill>
                  <a:srgbClr val="FF0000"/>
                </a:solidFill>
                <a:latin typeface="Times New Roman" pitchFamily="18" charset="0"/>
              </a:rPr>
              <a:t>OH</a:t>
            </a:r>
            <a:r>
              <a:rPr lang="en-US" altLang="en-US" sz="2000" baseline="30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altLang="en-US" sz="2000" dirty="0">
                <a:solidFill>
                  <a:srgbClr val="FF0000"/>
                </a:solidFill>
                <a:latin typeface="Times New Roman" pitchFamily="18" charset="0"/>
              </a:rPr>
              <a:t> + HB</a:t>
            </a:r>
            <a:r>
              <a:rPr lang="en-US" altLang="en-US" sz="2000" baseline="30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altLang="en-US" sz="2000" dirty="0">
                <a:solidFill>
                  <a:srgbClr val="FF0000"/>
                </a:solidFill>
                <a:latin typeface="Times New Roman" pitchFamily="18" charset="0"/>
              </a:rPr>
              <a:t> = OK</a:t>
            </a:r>
            <a:r>
              <a:rPr lang="en-US" altLang="en-US" sz="2000" baseline="30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altLang="en-US" sz="2000" dirty="0">
                <a:solidFill>
                  <a:srgbClr val="FF0000"/>
                </a:solidFill>
                <a:latin typeface="Times New Roman" pitchFamily="18" charset="0"/>
              </a:rPr>
              <a:t> + KD</a:t>
            </a:r>
            <a:r>
              <a:rPr lang="en-US" altLang="en-US" sz="2000" baseline="30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altLang="en-US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8" name="Straight Connector 7"/>
          <p:cNvCxnSpPr>
            <a:stCxn id="2" idx="6"/>
          </p:cNvCxnSpPr>
          <p:nvPr/>
        </p:nvCxnSpPr>
        <p:spPr>
          <a:xfrm flipH="1">
            <a:off x="7123051" y="2251144"/>
            <a:ext cx="9525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2" idx="5"/>
          </p:cNvCxnSpPr>
          <p:nvPr/>
        </p:nvCxnSpPr>
        <p:spPr>
          <a:xfrm flipH="1" flipV="1">
            <a:off x="7123052" y="2251144"/>
            <a:ext cx="673518" cy="67351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5865751" y="971550"/>
            <a:ext cx="2516249" cy="2232094"/>
            <a:chOff x="5865751" y="971550"/>
            <a:chExt cx="2516249" cy="2232094"/>
          </a:xfrm>
        </p:grpSpPr>
        <p:sp>
          <p:nvSpPr>
            <p:cNvPr id="20" name="Half Frame 19"/>
            <p:cNvSpPr/>
            <p:nvPr/>
          </p:nvSpPr>
          <p:spPr>
            <a:xfrm rot="19090988">
              <a:off x="7438930" y="1720613"/>
              <a:ext cx="136409" cy="135415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" name="Oval 1"/>
            <p:cNvSpPr/>
            <p:nvPr/>
          </p:nvSpPr>
          <p:spPr>
            <a:xfrm>
              <a:off x="6170551" y="1298644"/>
              <a:ext cx="1905000" cy="19050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" name="Straight Connector 3"/>
            <p:cNvCxnSpPr>
              <a:stCxn id="2" idx="0"/>
              <a:endCxn id="2" idx="6"/>
            </p:cNvCxnSpPr>
            <p:nvPr/>
          </p:nvCxnSpPr>
          <p:spPr>
            <a:xfrm>
              <a:off x="7123051" y="1298644"/>
              <a:ext cx="952500" cy="9525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>
              <a:stCxn id="2" idx="2"/>
              <a:endCxn id="2" idx="5"/>
            </p:cNvCxnSpPr>
            <p:nvPr/>
          </p:nvCxnSpPr>
          <p:spPr>
            <a:xfrm>
              <a:off x="6170551" y="2251144"/>
              <a:ext cx="1626019" cy="67351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123052" y="1774894"/>
              <a:ext cx="476249" cy="47625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H="1">
              <a:off x="6983560" y="2251144"/>
              <a:ext cx="139491" cy="33675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7465951" y="2289244"/>
              <a:ext cx="30489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smtClean="0">
                  <a:latin typeface="+mn-lt"/>
                </a:rPr>
                <a:t>R</a:t>
              </a:r>
              <a:endParaRPr lang="en-US" sz="1400">
                <a:latin typeface="+mn-lt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865751" y="2136844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A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842098" y="2834074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B</a:t>
              </a:r>
              <a:endParaRPr lang="en-US" sz="1600">
                <a:latin typeface="+mn-lt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049858" y="2051089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D</a:t>
              </a:r>
              <a:endParaRPr lang="en-US" sz="1600">
                <a:latin typeface="+mn-lt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937744" y="971550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C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790537" y="1963459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O</a:t>
              </a:r>
              <a:endParaRPr lang="en-US" sz="1600">
                <a:latin typeface="+mn-l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729578" y="2536954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latin typeface="+mn-lt"/>
                </a:rPr>
                <a:t>H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543800" y="1504950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K</a:t>
              </a:r>
              <a:endParaRPr lang="en-US" sz="1600">
                <a:latin typeface="+mn-lt"/>
              </a:endParaRPr>
            </a:p>
          </p:txBody>
        </p:sp>
        <p:sp>
          <p:nvSpPr>
            <p:cNvPr id="21" name="Half Frame 20"/>
            <p:cNvSpPr/>
            <p:nvPr/>
          </p:nvSpPr>
          <p:spPr>
            <a:xfrm rot="1288404">
              <a:off x="6914344" y="2476777"/>
              <a:ext cx="102119" cy="102119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3352800" y="971550"/>
            <a:ext cx="7264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rgbClr val="C00000"/>
                </a:solidFill>
                <a:latin typeface="+mn-lt"/>
              </a:rPr>
              <a:t>GIẢI</a:t>
            </a:r>
            <a:endParaRPr lang="en-US" sz="2000">
              <a:solidFill>
                <a:srgbClr val="C00000"/>
              </a:solidFill>
              <a:latin typeface="+mn-lt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5181600" y="3525906"/>
            <a:ext cx="3810000" cy="1308652"/>
            <a:chOff x="5181600" y="3525906"/>
            <a:chExt cx="3810000" cy="1308652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5181600" y="4301158"/>
              <a:ext cx="3810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5865751" y="3843958"/>
              <a:ext cx="0" cy="9906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5334000" y="3843958"/>
              <a:ext cx="5277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GT</a:t>
              </a:r>
              <a:endParaRPr lang="en-US" sz="2000">
                <a:latin typeface="+mn-lt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334000" y="4339258"/>
              <a:ext cx="5277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KL</a:t>
              </a:r>
              <a:endParaRPr lang="en-US" sz="2000">
                <a:latin typeface="+mn-lt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943600" y="3525906"/>
              <a:ext cx="30350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AB, AC dây không qua tâm</a:t>
              </a:r>
              <a:endParaRPr lang="en-US" sz="2000">
                <a:latin typeface="+mn-lt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197893" y="3843958"/>
              <a:ext cx="231185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OH </a:t>
              </a:r>
              <a:r>
                <a:rPr lang="en-US" sz="2000" smtClean="0">
                  <a:latin typeface="Cambria Math"/>
                  <a:ea typeface="Cambria Math"/>
                </a:rPr>
                <a:t>⏊ AB, OK ⏊ CD</a:t>
              </a:r>
              <a:endParaRPr lang="en-US" sz="2000">
                <a:latin typeface="+mn-lt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086628" y="4377663"/>
              <a:ext cx="254909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n-US">
                  <a:solidFill>
                    <a:srgbClr val="FF0000"/>
                  </a:solidFill>
                  <a:latin typeface="Times New Roman" pitchFamily="18" charset="0"/>
                </a:rPr>
                <a:t>OH</a:t>
              </a:r>
              <a:r>
                <a:rPr lang="en-US" altLang="en-US" baseline="3000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  <a:r>
                <a:rPr lang="en-US" altLang="en-US">
                  <a:solidFill>
                    <a:srgbClr val="FF0000"/>
                  </a:solidFill>
                  <a:latin typeface="Times New Roman" pitchFamily="18" charset="0"/>
                </a:rPr>
                <a:t> + HB</a:t>
              </a:r>
              <a:r>
                <a:rPr lang="en-US" altLang="en-US" baseline="3000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  <a:r>
                <a:rPr lang="en-US" altLang="en-US">
                  <a:solidFill>
                    <a:srgbClr val="FF0000"/>
                  </a:solidFill>
                  <a:latin typeface="Times New Roman" pitchFamily="18" charset="0"/>
                </a:rPr>
                <a:t> = OK</a:t>
              </a:r>
              <a:r>
                <a:rPr lang="en-US" altLang="en-US" baseline="3000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  <a:r>
                <a:rPr lang="en-US" altLang="en-US">
                  <a:solidFill>
                    <a:srgbClr val="FF0000"/>
                  </a:solidFill>
                  <a:latin typeface="Times New Roman" pitchFamily="18" charset="0"/>
                </a:rPr>
                <a:t> + KD</a:t>
              </a:r>
              <a:r>
                <a:rPr lang="en-US" altLang="en-US" baseline="3000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  <a:endParaRPr lang="en-US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289029" y="1530315"/>
            <a:ext cx="50449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Áp dụng định lý pitago vào các tam giác vuông</a:t>
            </a:r>
          </a:p>
          <a:p>
            <a:r>
              <a:rPr lang="en-US" sz="2000" smtClean="0">
                <a:latin typeface="+mn-lt"/>
              </a:rPr>
              <a:t>OHB và OKD có:</a:t>
            </a:r>
            <a:endParaRPr lang="en-US" sz="200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721802" y="2306121"/>
                <a:ext cx="336079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𝑂𝐻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𝐻𝐵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𝑂𝐵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𝑅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 </m:t>
                      </m:r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1</m:t>
                      </m:r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000">
                  <a:latin typeface="+mn-lt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802" y="2306121"/>
                <a:ext cx="3360792" cy="400110"/>
              </a:xfrm>
              <a:prstGeom prst="rect">
                <a:avLst/>
              </a:prstGeom>
              <a:blipFill rotWithShape="1">
                <a:blip r:embed="rId2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721802" y="2772518"/>
                <a:ext cx="337438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𝑂𝐾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𝐾𝐷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𝑂𝐷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𝑅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000" b="0" i="1" smtClean="0">
                          <a:latin typeface="Cambria Math"/>
                        </a:rPr>
                        <m:t> </m:t>
                      </m:r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2</m:t>
                      </m:r>
                      <m:r>
                        <a:rPr lang="en-US" sz="20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2000">
                  <a:solidFill>
                    <a:srgbClr val="C00000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802" y="2772518"/>
                <a:ext cx="3374385" cy="400110"/>
              </a:xfrm>
              <a:prstGeom prst="rect">
                <a:avLst/>
              </a:prstGeom>
              <a:blipFill rotWithShape="1">
                <a:blip r:embed="rId3"/>
                <a:stretch>
                  <a:fillRect b="-169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381000" y="3303488"/>
            <a:ext cx="22653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Từ </a:t>
            </a:r>
            <a:r>
              <a:rPr lang="en-US" sz="2000" smtClean="0">
                <a:solidFill>
                  <a:srgbClr val="C00000"/>
                </a:solidFill>
                <a:latin typeface="+mn-lt"/>
              </a:rPr>
              <a:t>(1)</a:t>
            </a:r>
            <a:r>
              <a:rPr lang="en-US" sz="2000" smtClean="0">
                <a:latin typeface="+mn-lt"/>
              </a:rPr>
              <a:t> và </a:t>
            </a:r>
            <a:r>
              <a:rPr lang="en-US" sz="2000" smtClean="0">
                <a:solidFill>
                  <a:srgbClr val="C00000"/>
                </a:solidFill>
                <a:latin typeface="+mn-lt"/>
              </a:rPr>
              <a:t>(2)</a:t>
            </a:r>
            <a:r>
              <a:rPr lang="en-US" sz="2000" smtClean="0">
                <a:latin typeface="+mn-lt"/>
              </a:rPr>
              <a:t> suy ra:</a:t>
            </a:r>
            <a:endParaRPr lang="en-US" sz="2000">
              <a:latin typeface="+mn-lt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833521" y="3838232"/>
            <a:ext cx="28151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000">
                <a:solidFill>
                  <a:srgbClr val="FF0000"/>
                </a:solidFill>
                <a:latin typeface="Times New Roman" pitchFamily="18" charset="0"/>
              </a:rPr>
              <a:t>OH</a:t>
            </a:r>
            <a:r>
              <a:rPr lang="en-US" altLang="en-US" sz="2000" baseline="30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altLang="en-US" sz="2000">
                <a:solidFill>
                  <a:srgbClr val="FF0000"/>
                </a:solidFill>
                <a:latin typeface="Times New Roman" pitchFamily="18" charset="0"/>
              </a:rPr>
              <a:t> + HB</a:t>
            </a:r>
            <a:r>
              <a:rPr lang="en-US" altLang="en-US" sz="2000" baseline="30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altLang="en-US" sz="2000">
                <a:solidFill>
                  <a:srgbClr val="FF0000"/>
                </a:solidFill>
                <a:latin typeface="Times New Roman" pitchFamily="18" charset="0"/>
              </a:rPr>
              <a:t> = OK</a:t>
            </a:r>
            <a:r>
              <a:rPr lang="en-US" altLang="en-US" sz="2000" baseline="30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altLang="en-US" sz="2000">
                <a:solidFill>
                  <a:srgbClr val="FF0000"/>
                </a:solidFill>
                <a:latin typeface="Times New Roman" pitchFamily="18" charset="0"/>
              </a:rPr>
              <a:t> + KD</a:t>
            </a:r>
            <a:r>
              <a:rPr lang="en-US" altLang="en-US" sz="2000" baseline="3000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sz="2000"/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9" grpId="0"/>
      <p:bldP spid="40" grpId="0"/>
      <p:bldP spid="44" grpId="0"/>
      <p:bldP spid="41" grpId="0"/>
      <p:bldP spid="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09550"/>
            <a:ext cx="86292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Kết luận của bài toán trên: </a:t>
            </a:r>
            <a:r>
              <a:rPr lang="en-US" altLang="en-US" sz="2000">
                <a:solidFill>
                  <a:srgbClr val="FF0000"/>
                </a:solidFill>
                <a:latin typeface="Times New Roman" pitchFamily="18" charset="0"/>
              </a:rPr>
              <a:t>OH</a:t>
            </a:r>
            <a:r>
              <a:rPr lang="en-US" altLang="en-US" sz="2000" baseline="30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altLang="en-US" sz="2000">
                <a:solidFill>
                  <a:srgbClr val="FF0000"/>
                </a:solidFill>
                <a:latin typeface="Times New Roman" pitchFamily="18" charset="0"/>
              </a:rPr>
              <a:t> + HB</a:t>
            </a:r>
            <a:r>
              <a:rPr lang="en-US" altLang="en-US" sz="2000" baseline="30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altLang="en-US" sz="2000">
                <a:solidFill>
                  <a:srgbClr val="FF0000"/>
                </a:solidFill>
                <a:latin typeface="Times New Roman" pitchFamily="18" charset="0"/>
              </a:rPr>
              <a:t> = OK</a:t>
            </a:r>
            <a:r>
              <a:rPr lang="en-US" altLang="en-US" sz="2000" baseline="3000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altLang="en-US" sz="2000">
                <a:solidFill>
                  <a:srgbClr val="FF0000"/>
                </a:solidFill>
                <a:latin typeface="Times New Roman" pitchFamily="18" charset="0"/>
              </a:rPr>
              <a:t> + </a:t>
            </a:r>
            <a:r>
              <a:rPr lang="en-US" altLang="en-US" sz="2000" smtClean="0">
                <a:solidFill>
                  <a:srgbClr val="FF0000"/>
                </a:solidFill>
                <a:latin typeface="Times New Roman" pitchFamily="18" charset="0"/>
              </a:rPr>
              <a:t>KD</a:t>
            </a:r>
            <a:r>
              <a:rPr lang="en-US" altLang="en-US" sz="2000" baseline="30000" smtClean="0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altLang="en-US" sz="200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000" smtClean="0">
                <a:latin typeface="Times New Roman" pitchFamily="18" charset="0"/>
              </a:rPr>
              <a:t>còn đúng không nếu </a:t>
            </a:r>
            <a:r>
              <a:rPr lang="en-US" altLang="en-US" sz="2000" smtClean="0">
                <a:solidFill>
                  <a:schemeClr val="accent2"/>
                </a:solidFill>
                <a:latin typeface="Times New Roman" pitchFamily="18" charset="0"/>
              </a:rPr>
              <a:t>một dây </a:t>
            </a:r>
          </a:p>
          <a:p>
            <a:r>
              <a:rPr lang="en-US" altLang="en-US" sz="2000" smtClean="0">
                <a:latin typeface="Times New Roman" pitchFamily="18" charset="0"/>
              </a:rPr>
              <a:t>là đường kính hoặc </a:t>
            </a:r>
            <a:r>
              <a:rPr lang="en-US" altLang="en-US" sz="2000" smtClean="0">
                <a:solidFill>
                  <a:schemeClr val="accent2"/>
                </a:solidFill>
                <a:latin typeface="Times New Roman" pitchFamily="18" charset="0"/>
              </a:rPr>
              <a:t>cả hai dây </a:t>
            </a:r>
            <a:r>
              <a:rPr lang="en-US" altLang="en-US" sz="2000" smtClean="0">
                <a:latin typeface="Times New Roman" pitchFamily="18" charset="0"/>
              </a:rPr>
              <a:t>là đường kính?</a:t>
            </a:r>
            <a:endParaRPr lang="en-US" sz="2000">
              <a:latin typeface="+mn-lt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267200" y="1276350"/>
            <a:ext cx="0" cy="3352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/>
          <p:cNvGrpSpPr/>
          <p:nvPr/>
        </p:nvGrpSpPr>
        <p:grpSpPr>
          <a:xfrm>
            <a:off x="685800" y="1504950"/>
            <a:ext cx="2830143" cy="2438400"/>
            <a:chOff x="810858" y="1047750"/>
            <a:chExt cx="2830143" cy="2438400"/>
          </a:xfrm>
        </p:grpSpPr>
        <p:sp>
          <p:nvSpPr>
            <p:cNvPr id="24" name="Half Frame 23"/>
            <p:cNvSpPr/>
            <p:nvPr/>
          </p:nvSpPr>
          <p:spPr>
            <a:xfrm rot="17766461">
              <a:off x="2460190" y="1660902"/>
              <a:ext cx="89612" cy="88501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1143000" y="1352550"/>
              <a:ext cx="2133600" cy="2133600"/>
            </a:xfrm>
            <a:prstGeom prst="ellipse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6" idx="2"/>
              <a:endCxn id="6" idx="6"/>
            </p:cNvCxnSpPr>
            <p:nvPr/>
          </p:nvCxnSpPr>
          <p:spPr>
            <a:xfrm>
              <a:off x="1143000" y="2419350"/>
              <a:ext cx="2133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 flipV="1">
              <a:off x="1981200" y="1380259"/>
              <a:ext cx="1200150" cy="581891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1676400" y="1047750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C</a:t>
              </a:r>
              <a:endParaRPr lang="en-US" sz="1600">
                <a:latin typeface="+mn-lt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204210" y="1792873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D</a:t>
              </a:r>
              <a:endParaRPr lang="en-US" sz="1600">
                <a:latin typeface="+mn-lt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810858" y="2250073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A</a:t>
              </a:r>
              <a:endParaRPr lang="en-US" sz="1600">
                <a:latin typeface="+mn-lt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320079" y="2250073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B</a:t>
              </a:r>
              <a:endParaRPr lang="en-US" sz="1600">
                <a:latin typeface="+mn-lt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flipH="1">
              <a:off x="2209800" y="1671204"/>
              <a:ext cx="377171" cy="74814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2209800" y="1962150"/>
              <a:ext cx="971550" cy="4572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1600200" y="1809750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R</a:t>
              </a:r>
              <a:endParaRPr lang="en-US" sz="1600">
                <a:latin typeface="+mn-lt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828800" y="2400240"/>
              <a:ext cx="8595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O </a:t>
              </a:r>
              <a:r>
                <a:rPr lang="en-US" sz="2000" smtClean="0">
                  <a:latin typeface="Cambria Math"/>
                  <a:ea typeface="Cambria Math"/>
                </a:rPr>
                <a:t>≡ H</a:t>
              </a:r>
              <a:endParaRPr lang="en-US" sz="2000">
                <a:latin typeface="+mn-lt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556615" y="1312277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K</a:t>
              </a:r>
              <a:endParaRPr lang="en-US" sz="1600">
                <a:latin typeface="+mn-lt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57200" y="4149864"/>
            <a:ext cx="31101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H </a:t>
            </a:r>
            <a:r>
              <a:rPr lang="en-US" sz="2000" smtClean="0">
                <a:latin typeface="Cambria Math"/>
                <a:ea typeface="Cambria Math"/>
              </a:rPr>
              <a:t>≡ O ⇒ OH = 0 ⇒ HB = R</a:t>
            </a:r>
          </a:p>
          <a:p>
            <a:r>
              <a:rPr lang="en-US" sz="2000" smtClean="0">
                <a:latin typeface="Cambria Math"/>
                <a:ea typeface="Cambria Math"/>
              </a:rPr>
              <a:t>và OD</a:t>
            </a:r>
            <a:r>
              <a:rPr lang="en-US" sz="2000" b="1" baseline="30000" smtClean="0">
                <a:latin typeface="Cambria Math"/>
                <a:ea typeface="Cambria Math"/>
              </a:rPr>
              <a:t>2</a:t>
            </a:r>
            <a:r>
              <a:rPr lang="en-US" sz="2000" b="1" smtClean="0">
                <a:latin typeface="Cambria Math"/>
                <a:ea typeface="Cambria Math"/>
              </a:rPr>
              <a:t> = R</a:t>
            </a:r>
            <a:r>
              <a:rPr lang="en-US" sz="2000" b="1" baseline="30000" smtClean="0">
                <a:latin typeface="Cambria Math"/>
                <a:ea typeface="Cambria Math"/>
              </a:rPr>
              <a:t>2</a:t>
            </a:r>
            <a:r>
              <a:rPr lang="en-US" sz="2000" b="1" smtClean="0">
                <a:latin typeface="Cambria Math"/>
                <a:ea typeface="Cambria Math"/>
              </a:rPr>
              <a:t> = OK</a:t>
            </a:r>
            <a:r>
              <a:rPr lang="en-US" sz="2000" b="1" baseline="30000" smtClean="0">
                <a:latin typeface="Cambria Math"/>
                <a:ea typeface="Cambria Math"/>
              </a:rPr>
              <a:t>2</a:t>
            </a:r>
            <a:r>
              <a:rPr lang="en-US" sz="2000" b="1" smtClean="0">
                <a:latin typeface="Cambria Math"/>
                <a:ea typeface="Cambria Math"/>
              </a:rPr>
              <a:t> + KD</a:t>
            </a:r>
            <a:r>
              <a:rPr lang="en-US" sz="2000" b="1" baseline="30000" smtClean="0">
                <a:latin typeface="Cambria Math"/>
                <a:ea typeface="Cambria Math"/>
              </a:rPr>
              <a:t>2</a:t>
            </a:r>
            <a:endParaRPr lang="en-US" sz="2000" b="1">
              <a:latin typeface="+mn-lt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5306658" y="1809750"/>
            <a:ext cx="2788144" cy="2133600"/>
            <a:chOff x="5306658" y="1081504"/>
            <a:chExt cx="2788144" cy="2133600"/>
          </a:xfrm>
        </p:grpSpPr>
        <p:sp>
          <p:nvSpPr>
            <p:cNvPr id="44" name="Oval 43"/>
            <p:cNvSpPr/>
            <p:nvPr/>
          </p:nvSpPr>
          <p:spPr>
            <a:xfrm>
              <a:off x="5638800" y="1081504"/>
              <a:ext cx="2133600" cy="2133600"/>
            </a:xfrm>
            <a:prstGeom prst="ellipse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cxnSp>
          <p:nvCxnSpPr>
            <p:cNvPr id="45" name="Straight Connector 44"/>
            <p:cNvCxnSpPr>
              <a:stCxn id="44" idx="2"/>
              <a:endCxn id="44" idx="6"/>
            </p:cNvCxnSpPr>
            <p:nvPr/>
          </p:nvCxnSpPr>
          <p:spPr>
            <a:xfrm>
              <a:off x="5638800" y="2148304"/>
              <a:ext cx="21336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7513856" y="2849506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D</a:t>
              </a:r>
              <a:endParaRPr lang="en-US" sz="1600">
                <a:latin typeface="+mn-lt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306658" y="1979027"/>
              <a:ext cx="33214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A</a:t>
              </a:r>
              <a:endParaRPr lang="en-US" sz="1600">
                <a:latin typeface="+mn-lt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773880" y="1990695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B</a:t>
              </a:r>
              <a:endParaRPr lang="en-US" sz="1600">
                <a:latin typeface="+mn-lt"/>
              </a:endParaRPr>
            </a:p>
          </p:txBody>
        </p:sp>
        <p:cxnSp>
          <p:nvCxnSpPr>
            <p:cNvPr id="51" name="Straight Connector 50"/>
            <p:cNvCxnSpPr>
              <a:stCxn id="44" idx="1"/>
              <a:endCxn id="44" idx="5"/>
            </p:cNvCxnSpPr>
            <p:nvPr/>
          </p:nvCxnSpPr>
          <p:spPr>
            <a:xfrm>
              <a:off x="5951258" y="1393962"/>
              <a:ext cx="1508684" cy="150868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6019800" y="1852196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R</a:t>
              </a:r>
              <a:endParaRPr lang="en-US" sz="1600">
                <a:latin typeface="+mn-lt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522596" y="1759862"/>
              <a:ext cx="132600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O </a:t>
              </a:r>
              <a:r>
                <a:rPr lang="en-US" sz="2000" smtClean="0">
                  <a:latin typeface="Cambria Math"/>
                  <a:ea typeface="Cambria Math"/>
                </a:rPr>
                <a:t>≡ H ≡ K</a:t>
              </a:r>
              <a:endParaRPr lang="en-US" sz="2000">
                <a:latin typeface="+mn-lt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630336" y="1107073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C</a:t>
              </a:r>
              <a:endParaRPr lang="en-US" sz="1600">
                <a:latin typeface="+mn-lt"/>
              </a:endParaRP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5010276" y="4149864"/>
            <a:ext cx="311816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K</a:t>
            </a:r>
            <a:r>
              <a:rPr lang="en-US" sz="2000" smtClean="0"/>
              <a:t> </a:t>
            </a:r>
            <a:r>
              <a:rPr lang="en-US" sz="2000">
                <a:latin typeface="Cambria Math"/>
                <a:ea typeface="Cambria Math"/>
              </a:rPr>
              <a:t>≡ </a:t>
            </a:r>
            <a:r>
              <a:rPr lang="en-US" sz="2000" smtClean="0">
                <a:latin typeface="+mn-lt"/>
              </a:rPr>
              <a:t>H </a:t>
            </a:r>
            <a:r>
              <a:rPr lang="en-US" sz="2000" smtClean="0">
                <a:latin typeface="Cambria Math"/>
                <a:ea typeface="Cambria Math"/>
              </a:rPr>
              <a:t>≡ O ⇒ OH = OK = 0</a:t>
            </a:r>
          </a:p>
          <a:p>
            <a:r>
              <a:rPr lang="en-US" sz="2000" smtClean="0">
                <a:latin typeface="Cambria Math"/>
                <a:ea typeface="Cambria Math"/>
              </a:rPr>
              <a:t>và </a:t>
            </a:r>
            <a:r>
              <a:rPr lang="en-US" sz="2000" b="1" smtClean="0">
                <a:latin typeface="Cambria Math"/>
                <a:ea typeface="Cambria Math"/>
              </a:rPr>
              <a:t>HB</a:t>
            </a:r>
            <a:r>
              <a:rPr lang="en-US" sz="2000" b="1" baseline="30000" smtClean="0">
                <a:latin typeface="Cambria Math"/>
                <a:ea typeface="Cambria Math"/>
              </a:rPr>
              <a:t>2</a:t>
            </a:r>
            <a:r>
              <a:rPr lang="en-US" sz="2000" b="1" smtClean="0">
                <a:latin typeface="Cambria Math"/>
                <a:ea typeface="Cambria Math"/>
              </a:rPr>
              <a:t> = R</a:t>
            </a:r>
            <a:r>
              <a:rPr lang="en-US" sz="2000" b="1" baseline="30000" smtClean="0">
                <a:latin typeface="Cambria Math"/>
                <a:ea typeface="Cambria Math"/>
              </a:rPr>
              <a:t>2</a:t>
            </a:r>
            <a:r>
              <a:rPr lang="en-US" sz="2000" b="1" smtClean="0">
                <a:latin typeface="Cambria Math"/>
                <a:ea typeface="Cambria Math"/>
              </a:rPr>
              <a:t> = KD</a:t>
            </a:r>
            <a:r>
              <a:rPr lang="en-US" sz="2000" b="1" baseline="30000" smtClean="0">
                <a:latin typeface="Cambria Math"/>
                <a:ea typeface="Cambria Math"/>
              </a:rPr>
              <a:t>2</a:t>
            </a:r>
            <a:endParaRPr lang="en-US" sz="2000" b="1">
              <a:latin typeface="+mn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85800" y="1111190"/>
            <a:ext cx="25124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chemeClr val="accent2"/>
                </a:solidFill>
                <a:latin typeface="+mn-lt"/>
              </a:rPr>
              <a:t>Dây AB là đường kính</a:t>
            </a:r>
            <a:endParaRPr lang="en-US" sz="20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084480" y="1111190"/>
            <a:ext cx="32402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chemeClr val="accent2"/>
                </a:solidFill>
                <a:latin typeface="+mn-lt"/>
              </a:rPr>
              <a:t>Dây AB và CD là đường kính</a:t>
            </a:r>
            <a:endParaRPr lang="en-US" sz="2000">
              <a:solidFill>
                <a:schemeClr val="accent2"/>
              </a:solidFill>
              <a:latin typeface="+mn-lt"/>
            </a:endParaRP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054" y="2718941"/>
            <a:ext cx="2721289" cy="1851632"/>
          </a:xfrm>
          <a:prstGeom prst="rect">
            <a:avLst/>
          </a:prstGeom>
        </p:spPr>
      </p:pic>
      <p:sp>
        <p:nvSpPr>
          <p:cNvPr id="37" name="Oval Callout 36"/>
          <p:cNvSpPr/>
          <p:nvPr/>
        </p:nvSpPr>
        <p:spPr>
          <a:xfrm>
            <a:off x="3479292" y="1058374"/>
            <a:ext cx="5561028" cy="2140059"/>
          </a:xfrm>
          <a:prstGeom prst="wedgeEllipseCallout">
            <a:avLst>
              <a:gd name="adj1" fmla="val -49837"/>
              <a:gd name="adj2" fmla="val 6368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smtClean="0">
                <a:solidFill>
                  <a:srgbClr val="FF0000"/>
                </a:solidFill>
              </a:rPr>
              <a:t>Chú ý:</a:t>
            </a:r>
            <a:r>
              <a:rPr lang="en-US" sz="2400" b="1" smtClean="0">
                <a:solidFill>
                  <a:schemeClr val="bg2">
                    <a:lumMod val="50000"/>
                  </a:schemeClr>
                </a:solidFill>
              </a:rPr>
              <a:t> Kết luận của bài toán trên vẫn đúng nếu một dây là đường kính hoặc cả hai dây là đường kính</a:t>
            </a:r>
            <a:endParaRPr lang="en-US" sz="2400" b="1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58" grpId="0"/>
      <p:bldP spid="35" grpId="0"/>
      <p:bldP spid="63" grpId="0"/>
      <p:bldP spid="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145276" y="111622"/>
            <a:ext cx="69413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r>
              <a:rPr lang="fr-FR" altLang="en-US" sz="24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2. Liên hệ giữa dây và khoảng cách từ tâm đến dây</a:t>
            </a:r>
            <a:r>
              <a:rPr lang="fr-FR" alt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52400" y="666750"/>
                <a:ext cx="67260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smtClean="0">
                    <a:latin typeface="+mn-lt"/>
                  </a:rPr>
                  <a:t>Hãy sử dụng kết quả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𝑂𝐻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solidFill>
                          <a:schemeClr val="accent2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𝐻𝐵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solidFill>
                          <a:schemeClr val="accent2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𝑂𝐾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solidFill>
                          <a:schemeClr val="accent2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𝐾𝐷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/>
                      </a:rPr>
                      <m:t>.</m:t>
                    </m:r>
                  </m:oMath>
                </a14:m>
                <a:r>
                  <a:rPr lang="en-US" sz="2000" smtClean="0">
                    <a:latin typeface="+mn-lt"/>
                  </a:rPr>
                  <a:t> Chứng minh:</a:t>
                </a:r>
                <a:endParaRPr lang="en-US" sz="2000">
                  <a:latin typeface="+mn-lt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666750"/>
                <a:ext cx="6726008" cy="400110"/>
              </a:xfrm>
              <a:prstGeom prst="rect">
                <a:avLst/>
              </a:prstGeom>
              <a:blipFill rotWithShape="1">
                <a:blip r:embed="rId3"/>
                <a:stretch>
                  <a:fillRect l="-907" t="-7576" r="-18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57200" y="1047750"/>
            <a:ext cx="33268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a) Nếu AB = CD thì OH = OK</a:t>
            </a:r>
            <a:endParaRPr lang="en-US" sz="200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1460620"/>
            <a:ext cx="33412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b</a:t>
            </a:r>
            <a:r>
              <a:rPr lang="en-US" sz="2000" smtClean="0">
                <a:latin typeface="+mn-lt"/>
              </a:rPr>
              <a:t>) Nếu OH = OK thì AB = CD</a:t>
            </a:r>
            <a:endParaRPr lang="en-US" sz="2000">
              <a:latin typeface="+mn-lt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6042886" y="1352550"/>
            <a:ext cx="2872514" cy="2819460"/>
            <a:chOff x="5676312" y="1654205"/>
            <a:chExt cx="2872514" cy="2819460"/>
          </a:xfrm>
        </p:grpSpPr>
        <p:sp>
          <p:nvSpPr>
            <p:cNvPr id="4" name="Oval 3"/>
            <p:cNvSpPr/>
            <p:nvPr/>
          </p:nvSpPr>
          <p:spPr>
            <a:xfrm>
              <a:off x="6096000" y="1657350"/>
              <a:ext cx="2438400" cy="2438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>
              <a:stCxn id="4" idx="1"/>
              <a:endCxn id="4" idx="7"/>
            </p:cNvCxnSpPr>
            <p:nvPr/>
          </p:nvCxnSpPr>
          <p:spPr>
            <a:xfrm>
              <a:off x="6453095" y="2014445"/>
              <a:ext cx="172421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4" idx="2"/>
              <a:endCxn id="4" idx="4"/>
            </p:cNvCxnSpPr>
            <p:nvPr/>
          </p:nvCxnSpPr>
          <p:spPr>
            <a:xfrm>
              <a:off x="6096000" y="2876550"/>
              <a:ext cx="1219200" cy="12192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7377952" y="3286095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R</a:t>
              </a:r>
              <a:endParaRPr lang="en-US" sz="1600">
                <a:latin typeface="+mn-lt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178212" y="1733550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D</a:t>
              </a:r>
              <a:endParaRPr lang="en-US" sz="2000">
                <a:latin typeface="+mn-lt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676312" y="2676495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A</a:t>
              </a:r>
              <a:endParaRPr lang="en-US" sz="2000">
                <a:latin typeface="+mn-lt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129893" y="4073555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>
                  <a:latin typeface="+mn-lt"/>
                </a:rPr>
                <a:t>B</a:t>
              </a:r>
            </a:p>
          </p:txBody>
        </p:sp>
        <p:cxnSp>
          <p:nvCxnSpPr>
            <p:cNvPr id="12" name="Straight Connector 11"/>
            <p:cNvCxnSpPr>
              <a:stCxn id="18" idx="0"/>
            </p:cNvCxnSpPr>
            <p:nvPr/>
          </p:nvCxnSpPr>
          <p:spPr>
            <a:xfrm flipV="1">
              <a:off x="7307987" y="2014445"/>
              <a:ext cx="0" cy="205911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4" idx="7"/>
            </p:cNvCxnSpPr>
            <p:nvPr/>
          </p:nvCxnSpPr>
          <p:spPr>
            <a:xfrm flipV="1">
              <a:off x="6705600" y="2014445"/>
              <a:ext cx="1471705" cy="147170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6934200" y="2571750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>
                  <a:latin typeface="+mn-lt"/>
                </a:rPr>
                <a:t>O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698126" y="2506246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R</a:t>
              </a:r>
              <a:endParaRPr lang="en-US" sz="1600">
                <a:latin typeface="+mn-l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031093" y="1711355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C</a:t>
              </a:r>
              <a:endParaRPr lang="en-US" sz="2000">
                <a:latin typeface="+mn-lt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126720" y="1654205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K</a:t>
              </a:r>
              <a:endParaRPr lang="en-US" sz="2000">
                <a:latin typeface="+mn-lt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87281" y="3436322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>
                  <a:latin typeface="+mn-lt"/>
                </a:rPr>
                <a:t>H</a:t>
              </a:r>
            </a:p>
          </p:txBody>
        </p:sp>
        <p:sp>
          <p:nvSpPr>
            <p:cNvPr id="21" name="Half Frame 20"/>
            <p:cNvSpPr/>
            <p:nvPr/>
          </p:nvSpPr>
          <p:spPr>
            <a:xfrm rot="16200000">
              <a:off x="7136919" y="2021994"/>
              <a:ext cx="173642" cy="163869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" name="Half Frame 30"/>
            <p:cNvSpPr/>
            <p:nvPr/>
          </p:nvSpPr>
          <p:spPr>
            <a:xfrm rot="8326695">
              <a:off x="6749085" y="3396022"/>
              <a:ext cx="143505" cy="180256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76200" y="1885950"/>
            <a:ext cx="1441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Phân tích</a:t>
            </a:r>
            <a:endParaRPr lang="en-US" sz="2400" b="1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90600" y="2116782"/>
            <a:ext cx="365837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smtClean="0">
                <a:latin typeface="+mn-lt"/>
              </a:rPr>
              <a:t>AB = CD</a:t>
            </a:r>
          </a:p>
          <a:p>
            <a:pPr algn="ctr"/>
            <a:r>
              <a:rPr lang="en-US" sz="2000" smtClean="0">
                <a:latin typeface="+mn-lt"/>
                <a:sym typeface="Symbol"/>
              </a:rPr>
              <a:t></a:t>
            </a:r>
          </a:p>
          <a:p>
            <a:pPr algn="ctr"/>
            <a:r>
              <a:rPr lang="en-US" sz="2000" smtClean="0">
                <a:latin typeface="+mn-lt"/>
                <a:sym typeface="Symbol"/>
              </a:rPr>
              <a:t>HB = KD (Do                              )</a:t>
            </a:r>
          </a:p>
          <a:p>
            <a:pPr algn="ctr"/>
            <a:r>
              <a:rPr lang="en-US" sz="2000" smtClean="0">
                <a:latin typeface="+mn-lt"/>
                <a:sym typeface="Symbol"/>
              </a:rPr>
              <a:t></a:t>
            </a:r>
          </a:p>
          <a:p>
            <a:pPr algn="ctr"/>
            <a:r>
              <a:rPr lang="en-US" sz="2000" smtClean="0">
                <a:latin typeface="+mn-lt"/>
                <a:sym typeface="Symbol"/>
              </a:rPr>
              <a:t>HB</a:t>
            </a:r>
            <a:r>
              <a:rPr lang="en-US" sz="2000" baseline="30000" smtClean="0">
                <a:latin typeface="+mn-lt"/>
                <a:sym typeface="Symbol"/>
              </a:rPr>
              <a:t>2</a:t>
            </a:r>
            <a:r>
              <a:rPr lang="en-US" sz="2000" smtClean="0">
                <a:latin typeface="+mn-lt"/>
                <a:sym typeface="Symbol"/>
              </a:rPr>
              <a:t> = KD</a:t>
            </a:r>
            <a:r>
              <a:rPr lang="en-US" sz="2000" baseline="30000" smtClean="0">
                <a:latin typeface="+mn-lt"/>
                <a:sym typeface="Symbol"/>
              </a:rPr>
              <a:t>2</a:t>
            </a:r>
            <a:endParaRPr lang="en-US" sz="2000" smtClean="0">
              <a:latin typeface="+mn-lt"/>
              <a:sym typeface="Symbol"/>
            </a:endParaRPr>
          </a:p>
          <a:p>
            <a:pPr algn="ctr"/>
            <a:r>
              <a:rPr lang="en-US" sz="2000" smtClean="0">
                <a:latin typeface="+mn-lt"/>
                <a:sym typeface="Symbol"/>
              </a:rPr>
              <a:t></a:t>
            </a:r>
          </a:p>
          <a:p>
            <a:pPr algn="ctr"/>
            <a:r>
              <a:rPr lang="en-US" sz="2000" smtClean="0">
                <a:latin typeface="+mn-lt"/>
                <a:sym typeface="Symbol"/>
              </a:rPr>
              <a:t>OH</a:t>
            </a:r>
            <a:r>
              <a:rPr lang="en-US" sz="2000" baseline="30000" smtClean="0">
                <a:latin typeface="+mn-lt"/>
                <a:sym typeface="Symbol"/>
              </a:rPr>
              <a:t>2</a:t>
            </a:r>
            <a:r>
              <a:rPr lang="en-US" sz="2000" smtClean="0">
                <a:latin typeface="+mn-lt"/>
                <a:sym typeface="Symbol"/>
              </a:rPr>
              <a:t> = OK</a:t>
            </a:r>
            <a:r>
              <a:rPr lang="en-US" sz="2000" baseline="30000" smtClean="0">
                <a:latin typeface="+mn-lt"/>
                <a:sym typeface="Symbol"/>
              </a:rPr>
              <a:t>2</a:t>
            </a:r>
            <a:endParaRPr lang="en-US" sz="2000" smtClean="0">
              <a:latin typeface="+mn-lt"/>
              <a:sym typeface="Symbol"/>
            </a:endParaRPr>
          </a:p>
          <a:p>
            <a:pPr algn="ctr"/>
            <a:r>
              <a:rPr lang="en-US" sz="2000" smtClean="0">
                <a:latin typeface="+mn-lt"/>
                <a:sym typeface="Symbol"/>
              </a:rPr>
              <a:t></a:t>
            </a:r>
          </a:p>
          <a:p>
            <a:pPr algn="ctr"/>
            <a:r>
              <a:rPr lang="en-US" sz="2000" smtClean="0">
                <a:latin typeface="+mn-lt"/>
                <a:sym typeface="Symbol"/>
              </a:rPr>
              <a:t>OH = OK </a:t>
            </a:r>
            <a:endParaRPr lang="en-US" sz="2000">
              <a:latin typeface="+mn-lt"/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366925"/>
              </p:ext>
            </p:extLst>
          </p:nvPr>
        </p:nvGraphicFramePr>
        <p:xfrm>
          <a:off x="2627959" y="2652092"/>
          <a:ext cx="1774889" cy="5240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4" imgW="1333440" imgH="393480" progId="Equation.DSMT4">
                  <p:embed/>
                </p:oleObj>
              </mc:Choice>
              <mc:Fallback>
                <p:oleObj name="Equation" r:id="rId4" imgW="13334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27959" y="2652092"/>
                        <a:ext cx="1774889" cy="5240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3064840" y="666750"/>
            <a:ext cx="2327930" cy="401842"/>
            <a:chOff x="3064840" y="666750"/>
            <a:chExt cx="2327930" cy="40184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3064840" y="666750"/>
                  <a:ext cx="729559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i="1" smtClean="0">
                                <a:solidFill>
                                  <a:schemeClr val="bg2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chemeClr val="bg2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𝐻𝐵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chemeClr val="bg2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 sz="2000">
                    <a:solidFill>
                      <a:schemeClr val="bg2">
                        <a:lumMod val="50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64840" y="666750"/>
                  <a:ext cx="729559" cy="40011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/>
                <p:cNvSpPr txBox="1"/>
                <p:nvPr/>
              </p:nvSpPr>
              <p:spPr>
                <a:xfrm>
                  <a:off x="4659364" y="668482"/>
                  <a:ext cx="73340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i="1" smtClean="0">
                                <a:solidFill>
                                  <a:schemeClr val="bg2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chemeClr val="bg2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𝐾𝐷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chemeClr val="bg2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 sz="2000">
                    <a:solidFill>
                      <a:schemeClr val="bg2">
                        <a:lumMod val="50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30" name="TextBox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59364" y="668482"/>
                  <a:ext cx="733406" cy="400110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145276" y="111622"/>
            <a:ext cx="694132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r>
              <a:rPr lang="fr-FR" altLang="en-US" sz="24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2. Liên hệ giữa dây và khoảng cách từ tâm đến dây</a:t>
            </a:r>
            <a:r>
              <a:rPr lang="fr-FR" alt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52400" y="666750"/>
                <a:ext cx="67260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smtClean="0">
                    <a:latin typeface="+mn-lt"/>
                  </a:rPr>
                  <a:t>Hãy sử dụng kết quả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𝑂𝐻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solidFill>
                          <a:schemeClr val="accent2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𝐻𝐵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solidFill>
                          <a:schemeClr val="accent2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𝑂𝐾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solidFill>
                          <a:schemeClr val="accent2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𝐾𝐷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accent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/>
                      </a:rPr>
                      <m:t>.</m:t>
                    </m:r>
                  </m:oMath>
                </a14:m>
                <a:r>
                  <a:rPr lang="en-US" sz="2000" smtClean="0">
                    <a:latin typeface="+mn-lt"/>
                  </a:rPr>
                  <a:t> Chứng minh:</a:t>
                </a:r>
                <a:endParaRPr lang="en-US" sz="2000">
                  <a:latin typeface="+mn-lt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666750"/>
                <a:ext cx="6726008" cy="400110"/>
              </a:xfrm>
              <a:prstGeom prst="rect">
                <a:avLst/>
              </a:prstGeom>
              <a:blipFill rotWithShape="1">
                <a:blip r:embed="rId2"/>
                <a:stretch>
                  <a:fillRect l="-907" t="-7576" r="-18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457200" y="1047750"/>
            <a:ext cx="33268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>
                <a:latin typeface="+mn-lt"/>
              </a:rPr>
              <a:t>a) Nếu AB = CD thì OH = OK</a:t>
            </a:r>
            <a:endParaRPr lang="en-US" sz="2000"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" y="1460620"/>
            <a:ext cx="33412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latin typeface="+mn-lt"/>
              </a:rPr>
              <a:t>b</a:t>
            </a:r>
            <a:r>
              <a:rPr lang="en-US" sz="2000" smtClean="0">
                <a:latin typeface="+mn-lt"/>
              </a:rPr>
              <a:t>) Nếu OH = OK thì AB = CD</a:t>
            </a:r>
            <a:endParaRPr lang="en-US" sz="2000">
              <a:latin typeface="+mn-lt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6042886" y="1352550"/>
            <a:ext cx="2872514" cy="2819460"/>
            <a:chOff x="5676312" y="1654205"/>
            <a:chExt cx="2872514" cy="2819460"/>
          </a:xfrm>
        </p:grpSpPr>
        <p:sp>
          <p:nvSpPr>
            <p:cNvPr id="4" name="Oval 3"/>
            <p:cNvSpPr/>
            <p:nvPr/>
          </p:nvSpPr>
          <p:spPr>
            <a:xfrm>
              <a:off x="6096000" y="1657350"/>
              <a:ext cx="2438400" cy="2438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>
              <a:stCxn id="4" idx="1"/>
              <a:endCxn id="4" idx="7"/>
            </p:cNvCxnSpPr>
            <p:nvPr/>
          </p:nvCxnSpPr>
          <p:spPr>
            <a:xfrm>
              <a:off x="6453095" y="2014445"/>
              <a:ext cx="172421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4" idx="2"/>
              <a:endCxn id="4" idx="4"/>
            </p:cNvCxnSpPr>
            <p:nvPr/>
          </p:nvCxnSpPr>
          <p:spPr>
            <a:xfrm>
              <a:off x="6096000" y="2876550"/>
              <a:ext cx="1219200" cy="12192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7377952" y="3286095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R</a:t>
              </a:r>
              <a:endParaRPr lang="en-US" sz="1600">
                <a:latin typeface="+mn-lt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178212" y="1733550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D</a:t>
              </a:r>
              <a:endParaRPr lang="en-US" sz="2000">
                <a:latin typeface="+mn-lt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676312" y="2676495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A</a:t>
              </a:r>
              <a:endParaRPr lang="en-US" sz="2000">
                <a:latin typeface="+mn-lt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129893" y="4073555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>
                  <a:latin typeface="+mn-lt"/>
                </a:rPr>
                <a:t>B</a:t>
              </a:r>
            </a:p>
          </p:txBody>
        </p:sp>
        <p:cxnSp>
          <p:nvCxnSpPr>
            <p:cNvPr id="12" name="Straight Connector 11"/>
            <p:cNvCxnSpPr>
              <a:stCxn id="18" idx="0"/>
            </p:cNvCxnSpPr>
            <p:nvPr/>
          </p:nvCxnSpPr>
          <p:spPr>
            <a:xfrm flipV="1">
              <a:off x="7307987" y="2014445"/>
              <a:ext cx="0" cy="205911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4" idx="7"/>
            </p:cNvCxnSpPr>
            <p:nvPr/>
          </p:nvCxnSpPr>
          <p:spPr>
            <a:xfrm flipV="1">
              <a:off x="6705600" y="2014445"/>
              <a:ext cx="1471705" cy="147170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6934200" y="2571750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>
                  <a:latin typeface="+mn-lt"/>
                </a:rPr>
                <a:t>O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698126" y="2506246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R</a:t>
              </a:r>
              <a:endParaRPr lang="en-US" sz="1600">
                <a:latin typeface="+mn-lt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031093" y="1711355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C</a:t>
              </a:r>
              <a:endParaRPr lang="en-US" sz="2000">
                <a:latin typeface="+mn-lt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126720" y="1654205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K</a:t>
              </a:r>
              <a:endParaRPr lang="en-US" sz="2000">
                <a:latin typeface="+mn-lt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87281" y="3436322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>
                  <a:latin typeface="+mn-lt"/>
                </a:rPr>
                <a:t>H</a:t>
              </a:r>
            </a:p>
          </p:txBody>
        </p:sp>
        <p:sp>
          <p:nvSpPr>
            <p:cNvPr id="21" name="Half Frame 20"/>
            <p:cNvSpPr/>
            <p:nvPr/>
          </p:nvSpPr>
          <p:spPr>
            <a:xfrm rot="16200000">
              <a:off x="7136919" y="2021994"/>
              <a:ext cx="173642" cy="163869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" name="Half Frame 30"/>
            <p:cNvSpPr/>
            <p:nvPr/>
          </p:nvSpPr>
          <p:spPr>
            <a:xfrm rot="8326695">
              <a:off x="6749085" y="3396022"/>
              <a:ext cx="143505" cy="180256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76200" y="1885950"/>
            <a:ext cx="14414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Phân tích</a:t>
            </a:r>
            <a:endParaRPr lang="en-US" sz="2400" b="1">
              <a:solidFill>
                <a:schemeClr val="bg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19269" y="2116782"/>
            <a:ext cx="380104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smtClean="0">
                <a:latin typeface="+mn-lt"/>
              </a:rPr>
              <a:t>OH = OK</a:t>
            </a:r>
          </a:p>
          <a:p>
            <a:pPr algn="ctr"/>
            <a:r>
              <a:rPr lang="en-US" sz="2000" smtClean="0">
                <a:latin typeface="+mn-lt"/>
                <a:sym typeface="Symbol"/>
              </a:rPr>
              <a:t></a:t>
            </a:r>
          </a:p>
          <a:p>
            <a:pPr algn="ctr"/>
            <a:r>
              <a:rPr lang="en-US" sz="2000">
                <a:latin typeface="+mn-lt"/>
                <a:sym typeface="Symbol"/>
              </a:rPr>
              <a:t>OH</a:t>
            </a:r>
            <a:r>
              <a:rPr lang="en-US" sz="2000" baseline="30000">
                <a:latin typeface="+mn-lt"/>
                <a:sym typeface="Symbol"/>
              </a:rPr>
              <a:t>2</a:t>
            </a:r>
            <a:r>
              <a:rPr lang="en-US" sz="2000">
                <a:latin typeface="+mn-lt"/>
                <a:sym typeface="Symbol"/>
              </a:rPr>
              <a:t> = OK</a:t>
            </a:r>
            <a:r>
              <a:rPr lang="en-US" sz="2000" baseline="30000">
                <a:latin typeface="+mn-lt"/>
                <a:sym typeface="Symbol"/>
              </a:rPr>
              <a:t>2</a:t>
            </a:r>
            <a:endParaRPr lang="en-US" sz="2000">
              <a:latin typeface="+mn-lt"/>
              <a:sym typeface="Symbol"/>
            </a:endParaRPr>
          </a:p>
          <a:p>
            <a:pPr algn="ctr"/>
            <a:r>
              <a:rPr lang="en-US" sz="2000" smtClean="0">
                <a:latin typeface="+mn-lt"/>
                <a:sym typeface="Symbol"/>
              </a:rPr>
              <a:t></a:t>
            </a:r>
          </a:p>
          <a:p>
            <a:pPr algn="ctr"/>
            <a:r>
              <a:rPr lang="en-US" sz="2000" smtClean="0">
                <a:latin typeface="+mn-lt"/>
                <a:sym typeface="Symbol"/>
              </a:rPr>
              <a:t>HB</a:t>
            </a:r>
            <a:r>
              <a:rPr lang="en-US" sz="2000" baseline="30000" smtClean="0">
                <a:latin typeface="+mn-lt"/>
                <a:sym typeface="Symbol"/>
              </a:rPr>
              <a:t>2</a:t>
            </a:r>
            <a:r>
              <a:rPr lang="en-US" sz="2000" smtClean="0">
                <a:latin typeface="+mn-lt"/>
                <a:sym typeface="Symbol"/>
              </a:rPr>
              <a:t> = KD</a:t>
            </a:r>
            <a:r>
              <a:rPr lang="en-US" sz="2000" baseline="30000" smtClean="0">
                <a:latin typeface="+mn-lt"/>
                <a:sym typeface="Symbol"/>
              </a:rPr>
              <a:t>2</a:t>
            </a:r>
            <a:r>
              <a:rPr lang="en-US" sz="2000" smtClean="0">
                <a:latin typeface="Cambria Math"/>
                <a:ea typeface="Cambria Math"/>
                <a:sym typeface="Symbol"/>
              </a:rPr>
              <a:t> </a:t>
            </a:r>
            <a:endParaRPr lang="en-US" sz="2000" smtClean="0">
              <a:latin typeface="+mn-lt"/>
              <a:sym typeface="Symbol"/>
            </a:endParaRPr>
          </a:p>
          <a:p>
            <a:pPr algn="ctr"/>
            <a:r>
              <a:rPr lang="en-US" sz="2000" smtClean="0">
                <a:latin typeface="+mn-lt"/>
                <a:sym typeface="Symbol"/>
              </a:rPr>
              <a:t></a:t>
            </a:r>
          </a:p>
          <a:p>
            <a:pPr algn="ctr"/>
            <a:r>
              <a:rPr lang="en-US" sz="2000" smtClean="0">
                <a:latin typeface="+mn-lt"/>
                <a:sym typeface="Symbol"/>
              </a:rPr>
              <a:t>HB = KD (AB = 2HB; CD = 2KD)</a:t>
            </a:r>
          </a:p>
          <a:p>
            <a:pPr algn="ctr"/>
            <a:r>
              <a:rPr lang="en-US" sz="2000" smtClean="0">
                <a:latin typeface="+mn-lt"/>
                <a:sym typeface="Symbol"/>
              </a:rPr>
              <a:t></a:t>
            </a:r>
          </a:p>
          <a:p>
            <a:pPr algn="ctr"/>
            <a:r>
              <a:rPr lang="en-US" sz="2000" smtClean="0">
                <a:latin typeface="+mn-lt"/>
                <a:sym typeface="Symbol"/>
              </a:rPr>
              <a:t>AB = CD </a:t>
            </a:r>
            <a:endParaRPr lang="en-US" sz="2000"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 rot="17249987">
            <a:off x="7503517" y="1853995"/>
            <a:ext cx="4156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latin typeface="+mn-lt"/>
              </a:rPr>
              <a:t>/</a:t>
            </a:r>
            <a:endParaRPr lang="en-US" sz="2000"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 rot="20471263">
            <a:off x="7202319" y="2711344"/>
            <a:ext cx="4156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latin typeface="+mn-lt"/>
              </a:rPr>
              <a:t>/</a:t>
            </a:r>
            <a:endParaRPr lang="en-US" sz="2000">
              <a:latin typeface="+mn-lt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275609" y="666750"/>
            <a:ext cx="2327564" cy="400110"/>
            <a:chOff x="2275609" y="666750"/>
            <a:chExt cx="2327564" cy="4001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2275609" y="666750"/>
                  <a:ext cx="735009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i="1" smtClean="0">
                                <a:solidFill>
                                  <a:schemeClr val="bg2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chemeClr val="bg2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𝑂𝐻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chemeClr val="bg2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 sz="2000">
                    <a:solidFill>
                      <a:schemeClr val="bg2">
                        <a:lumMod val="50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75609" y="666750"/>
                  <a:ext cx="735009" cy="40011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3868677" y="666750"/>
                  <a:ext cx="73449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i="1" smtClean="0">
                                <a:solidFill>
                                  <a:schemeClr val="bg2">
                                    <a:lumMod val="50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solidFill>
                                  <a:schemeClr val="bg2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𝑂𝐾</m:t>
                            </m:r>
                          </m:e>
                          <m:sup>
                            <m:r>
                              <a:rPr lang="en-US" sz="2000" b="0" i="1" smtClean="0">
                                <a:solidFill>
                                  <a:schemeClr val="bg2">
                                    <a:lumMod val="50000"/>
                                  </a:schemeClr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oMath>
                    </m:oMathPara>
                  </a14:m>
                  <a:endParaRPr lang="en-US" sz="2000">
                    <a:solidFill>
                      <a:schemeClr val="bg2">
                        <a:lumMod val="50000"/>
                      </a:schemeClr>
                    </a:solidFill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68677" y="666750"/>
                  <a:ext cx="734496" cy="40011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234650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228600" y="285751"/>
            <a:ext cx="6400800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6289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marL="30861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marL="35433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marL="4000500" indent="-342900"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2400" b="1" i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Định lí 1: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2800" i="1">
                <a:latin typeface="Times New Roman" pitchFamily="18" charset="0"/>
              </a:rPr>
              <a:t>Trong một đường tròn:</a:t>
            </a:r>
          </a:p>
          <a:p>
            <a:pPr marL="342900" indent="-342900" eaLnBrk="1" hangingPunct="1">
              <a:spcBef>
                <a:spcPct val="50000"/>
              </a:spcBef>
              <a:buFontTx/>
              <a:buAutoNum type="alphaLcPeriod"/>
            </a:pPr>
            <a:r>
              <a:rPr lang="en-US" altLang="en-US" sz="2800" i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</a:rPr>
              <a:t>Hai dây bằng nhau thì cách đều tâm.</a:t>
            </a:r>
          </a:p>
          <a:p>
            <a:pPr marL="342900" indent="-342900" eaLnBrk="1" hangingPunct="1">
              <a:spcBef>
                <a:spcPct val="50000"/>
              </a:spcBef>
              <a:buFontTx/>
              <a:buAutoNum type="alphaLcPeriod"/>
            </a:pPr>
            <a:r>
              <a:rPr lang="en-US" altLang="en-US" sz="2800" i="1">
                <a:solidFill>
                  <a:schemeClr val="accent2"/>
                </a:solidFill>
                <a:latin typeface="Times New Roman" pitchFamily="18" charset="0"/>
              </a:rPr>
              <a:t>Hai dây cách đều tâm thì bằng nhau</a:t>
            </a:r>
            <a:r>
              <a:rPr lang="en-US" altLang="en-US" sz="2800">
                <a:solidFill>
                  <a:schemeClr val="accent2"/>
                </a:solidFill>
                <a:latin typeface="Times New Roman" pitchFamily="18" charset="0"/>
              </a:rPr>
              <a:t>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019800" y="365035"/>
            <a:ext cx="2872514" cy="2819460"/>
            <a:chOff x="5676312" y="1654205"/>
            <a:chExt cx="2872514" cy="2819460"/>
          </a:xfrm>
        </p:grpSpPr>
        <p:sp>
          <p:nvSpPr>
            <p:cNvPr id="5" name="Oval 4"/>
            <p:cNvSpPr/>
            <p:nvPr/>
          </p:nvSpPr>
          <p:spPr>
            <a:xfrm>
              <a:off x="6096000" y="1657350"/>
              <a:ext cx="2438400" cy="2438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>
              <a:stCxn id="5" idx="1"/>
              <a:endCxn id="5" idx="7"/>
            </p:cNvCxnSpPr>
            <p:nvPr/>
          </p:nvCxnSpPr>
          <p:spPr>
            <a:xfrm>
              <a:off x="6453095" y="2014445"/>
              <a:ext cx="172421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stCxn id="5" idx="2"/>
              <a:endCxn id="5" idx="4"/>
            </p:cNvCxnSpPr>
            <p:nvPr/>
          </p:nvCxnSpPr>
          <p:spPr>
            <a:xfrm>
              <a:off x="6096000" y="2876550"/>
              <a:ext cx="1219200" cy="12192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7377952" y="3286095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R</a:t>
              </a:r>
              <a:endParaRPr lang="en-US" sz="1600">
                <a:latin typeface="+mn-lt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8178212" y="1733550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D</a:t>
              </a:r>
              <a:endParaRPr lang="en-US" sz="2000">
                <a:latin typeface="+mn-lt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676312" y="2676495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A</a:t>
              </a:r>
              <a:endParaRPr lang="en-US" sz="2000">
                <a:latin typeface="+mn-lt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129893" y="4073555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>
                  <a:latin typeface="+mn-lt"/>
                </a:rPr>
                <a:t>B</a:t>
              </a:r>
            </a:p>
          </p:txBody>
        </p:sp>
        <p:cxnSp>
          <p:nvCxnSpPr>
            <p:cNvPr id="12" name="Straight Connector 11"/>
            <p:cNvCxnSpPr>
              <a:stCxn id="11" idx="0"/>
            </p:cNvCxnSpPr>
            <p:nvPr/>
          </p:nvCxnSpPr>
          <p:spPr>
            <a:xfrm flipV="1">
              <a:off x="7307987" y="2014445"/>
              <a:ext cx="0" cy="205911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endCxn id="5" idx="7"/>
            </p:cNvCxnSpPr>
            <p:nvPr/>
          </p:nvCxnSpPr>
          <p:spPr>
            <a:xfrm flipV="1">
              <a:off x="6705600" y="2014445"/>
              <a:ext cx="1471705" cy="147170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6934200" y="2571750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>
                  <a:latin typeface="+mn-lt"/>
                </a:rPr>
                <a:t>O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698126" y="2506246"/>
              <a:ext cx="3209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R</a:t>
              </a:r>
              <a:endParaRPr lang="en-US" sz="1600">
                <a:latin typeface="+mn-lt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031093" y="1711355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C</a:t>
              </a:r>
              <a:endParaRPr lang="en-US" sz="2000">
                <a:latin typeface="+mn-lt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126720" y="1654205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K</a:t>
              </a:r>
              <a:endParaRPr lang="en-US" sz="2000">
                <a:latin typeface="+mn-lt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387281" y="3436322"/>
              <a:ext cx="37061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>
                  <a:latin typeface="+mn-lt"/>
                </a:rPr>
                <a:t>H</a:t>
              </a:r>
            </a:p>
          </p:txBody>
        </p:sp>
        <p:sp>
          <p:nvSpPr>
            <p:cNvPr id="19" name="Half Frame 18"/>
            <p:cNvSpPr/>
            <p:nvPr/>
          </p:nvSpPr>
          <p:spPr>
            <a:xfrm rot="16200000">
              <a:off x="7136919" y="2021994"/>
              <a:ext cx="173642" cy="163869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" name="Half Frame 19"/>
            <p:cNvSpPr/>
            <p:nvPr/>
          </p:nvSpPr>
          <p:spPr>
            <a:xfrm rot="8326695">
              <a:off x="6749085" y="3396022"/>
              <a:ext cx="143505" cy="180256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156203" y="361950"/>
            <a:ext cx="3938500" cy="1914525"/>
            <a:chOff x="156203" y="361950"/>
            <a:chExt cx="3938500" cy="1914525"/>
          </a:xfrm>
        </p:grpSpPr>
        <p:sp>
          <p:nvSpPr>
            <p:cNvPr id="3" name="Oval 2"/>
            <p:cNvSpPr/>
            <p:nvPr/>
          </p:nvSpPr>
          <p:spPr>
            <a:xfrm>
              <a:off x="228600" y="361950"/>
              <a:ext cx="1905000" cy="19050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2362200" y="819150"/>
              <a:ext cx="1371600" cy="1371600"/>
            </a:xfrm>
            <a:prstGeom prst="ellipse">
              <a:avLst/>
            </a:prstGeom>
            <a:noFill/>
            <a:ln>
              <a:solidFill>
                <a:srgbClr val="CC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/>
            <p:cNvCxnSpPr>
              <a:stCxn id="3" idx="3"/>
              <a:endCxn id="3" idx="5"/>
            </p:cNvCxnSpPr>
            <p:nvPr/>
          </p:nvCxnSpPr>
          <p:spPr>
            <a:xfrm>
              <a:off x="507581" y="1987969"/>
              <a:ext cx="134703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2376268" y="1719482"/>
              <a:ext cx="134703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181100" y="1314450"/>
              <a:ext cx="0" cy="67351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3048000" y="1504950"/>
              <a:ext cx="1787" cy="2145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156203" y="1897618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latin typeface="+mn-lt"/>
                </a:rPr>
                <a:t>A</a:t>
              </a:r>
              <a:endParaRPr lang="en-US">
                <a:latin typeface="+mn-lt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854619" y="1830943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</a:rPr>
                <a:t>B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743325" y="1556861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latin typeface="+mn-lt"/>
                </a:rPr>
                <a:t>D</a:t>
              </a:r>
              <a:endParaRPr lang="en-US">
                <a:latin typeface="+mn-lt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099846" y="1575911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</a:rPr>
                <a:t>C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29722" y="1047750"/>
              <a:ext cx="3513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latin typeface="+mn-lt"/>
                </a:rPr>
                <a:t>O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772078" y="1194911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latin typeface="+mn-lt"/>
                </a:rPr>
                <a:t>O’</a:t>
              </a:r>
              <a:endParaRPr lang="en-US">
                <a:latin typeface="+mn-lt"/>
              </a:endParaRPr>
            </a:p>
          </p:txBody>
        </p:sp>
        <p:sp>
          <p:nvSpPr>
            <p:cNvPr id="17" name="Half Frame 16"/>
            <p:cNvSpPr/>
            <p:nvPr/>
          </p:nvSpPr>
          <p:spPr>
            <a:xfrm>
              <a:off x="1038225" y="1809750"/>
              <a:ext cx="133879" cy="172052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Half Frame 29"/>
            <p:cNvSpPr/>
            <p:nvPr/>
          </p:nvSpPr>
          <p:spPr>
            <a:xfrm>
              <a:off x="2914650" y="1571791"/>
              <a:ext cx="121708" cy="142192"/>
            </a:xfrm>
            <a:prstGeom prst="halfFrame">
              <a:avLst>
                <a:gd name="adj1" fmla="val 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880112" y="1937921"/>
              <a:ext cx="5389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3cm</a:t>
              </a:r>
              <a:endParaRPr lang="en-US" sz="1600">
                <a:latin typeface="+mn-lt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780322" y="1719482"/>
              <a:ext cx="5389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>
                  <a:latin typeface="+mn-lt"/>
                </a:rPr>
                <a:t>3cm</a:t>
              </a:r>
              <a:endParaRPr lang="en-US" sz="1600">
                <a:latin typeface="+mn-lt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130596" y="2647950"/>
            <a:ext cx="3577597" cy="1905000"/>
            <a:chOff x="130596" y="2647950"/>
            <a:chExt cx="3577597" cy="1905000"/>
          </a:xfrm>
        </p:grpSpPr>
        <p:grpSp>
          <p:nvGrpSpPr>
            <p:cNvPr id="34" name="Group 33"/>
            <p:cNvGrpSpPr/>
            <p:nvPr/>
          </p:nvGrpSpPr>
          <p:grpSpPr>
            <a:xfrm>
              <a:off x="130596" y="2647950"/>
              <a:ext cx="3577597" cy="1905000"/>
              <a:chOff x="156203" y="361950"/>
              <a:chExt cx="3577597" cy="1905000"/>
            </a:xfrm>
          </p:grpSpPr>
          <p:sp>
            <p:nvSpPr>
              <p:cNvPr id="35" name="Oval 34"/>
              <p:cNvSpPr/>
              <p:nvPr/>
            </p:nvSpPr>
            <p:spPr>
              <a:xfrm>
                <a:off x="228600" y="361950"/>
                <a:ext cx="1905000" cy="1905000"/>
              </a:xfrm>
              <a:prstGeom prst="ellipse">
                <a:avLst/>
              </a:prstGeom>
              <a:noFill/>
              <a:ln>
                <a:solidFill>
                  <a:srgbClr val="CC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2362200" y="514350"/>
                <a:ext cx="1371600" cy="1371600"/>
              </a:xfrm>
              <a:prstGeom prst="ellipse">
                <a:avLst/>
              </a:prstGeom>
              <a:noFill/>
              <a:ln>
                <a:solidFill>
                  <a:srgbClr val="CC00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7" name="Straight Connector 36"/>
              <p:cNvCxnSpPr>
                <a:stCxn id="35" idx="3"/>
                <a:endCxn id="35" idx="5"/>
              </p:cNvCxnSpPr>
              <p:nvPr/>
            </p:nvCxnSpPr>
            <p:spPr>
              <a:xfrm>
                <a:off x="507581" y="1987969"/>
                <a:ext cx="1347038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>
                <a:off x="2677223" y="1771650"/>
                <a:ext cx="760368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>
                <a:off x="1181100" y="1314450"/>
                <a:ext cx="0" cy="673519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flipH="1">
                <a:off x="3049787" y="1184791"/>
                <a:ext cx="1" cy="57733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TextBox 40"/>
              <p:cNvSpPr txBox="1"/>
              <p:nvPr/>
            </p:nvSpPr>
            <p:spPr>
              <a:xfrm>
                <a:off x="156203" y="1897618"/>
                <a:ext cx="3513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latin typeface="+mn-lt"/>
                  </a:rPr>
                  <a:t>A</a:t>
                </a:r>
                <a:endParaRPr lang="en-US">
                  <a:latin typeface="+mn-lt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1854619" y="1830943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latin typeface="+mn-lt"/>
                  </a:rPr>
                  <a:t>B</a:t>
                </a: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3378407" y="1657350"/>
                <a:ext cx="3513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latin typeface="+mn-lt"/>
                  </a:rPr>
                  <a:t>D</a:t>
                </a:r>
                <a:endParaRPr lang="en-US">
                  <a:latin typeface="+mn-lt"/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2354053" y="1733550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latin typeface="+mn-lt"/>
                  </a:rPr>
                  <a:t>C</a:t>
                </a: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829722" y="1047750"/>
                <a:ext cx="3513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latin typeface="+mn-lt"/>
                  </a:rPr>
                  <a:t>O</a:t>
                </a: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2721485" y="895350"/>
                <a:ext cx="4283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mtClean="0">
                    <a:latin typeface="+mn-lt"/>
                  </a:rPr>
                  <a:t>O’</a:t>
                </a:r>
                <a:endParaRPr lang="en-US">
                  <a:latin typeface="+mn-lt"/>
                </a:endParaRPr>
              </a:p>
            </p:txBody>
          </p:sp>
          <p:sp>
            <p:nvSpPr>
              <p:cNvPr id="47" name="Half Frame 46"/>
              <p:cNvSpPr/>
              <p:nvPr/>
            </p:nvSpPr>
            <p:spPr>
              <a:xfrm>
                <a:off x="1038225" y="1809750"/>
                <a:ext cx="133879" cy="172052"/>
              </a:xfrm>
              <a:prstGeom prst="halfFrame">
                <a:avLst>
                  <a:gd name="adj1" fmla="val 0"/>
                  <a:gd name="adj2" fmla="val 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Half Frame 47"/>
              <p:cNvSpPr/>
              <p:nvPr/>
            </p:nvSpPr>
            <p:spPr>
              <a:xfrm>
                <a:off x="2914650" y="1619250"/>
                <a:ext cx="121708" cy="142192"/>
              </a:xfrm>
              <a:prstGeom prst="halfFrame">
                <a:avLst>
                  <a:gd name="adj1" fmla="val 0"/>
                  <a:gd name="adj2" fmla="val 0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 rot="2443498">
              <a:off x="1036885" y="3682027"/>
              <a:ext cx="2551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/</a:t>
              </a:r>
              <a:endParaRPr lang="en-US" sz="2000">
                <a:latin typeface="+mn-lt"/>
              </a:endParaRPr>
            </a:p>
          </p:txBody>
        </p:sp>
        <p:sp>
          <p:nvSpPr>
            <p:cNvPr id="53" name="TextBox 52"/>
            <p:cNvSpPr txBox="1"/>
            <p:nvPr/>
          </p:nvSpPr>
          <p:spPr>
            <a:xfrm rot="2443498">
              <a:off x="2904200" y="3520956"/>
              <a:ext cx="2551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smtClean="0">
                  <a:latin typeface="+mn-lt"/>
                </a:rPr>
                <a:t>/</a:t>
              </a:r>
              <a:endParaRPr lang="en-US" sz="2000">
                <a:latin typeface="+mn-lt"/>
              </a:endParaRPr>
            </a:p>
          </p:txBody>
        </p:sp>
      </p:grpSp>
      <p:sp>
        <p:nvSpPr>
          <p:cNvPr id="27" name="Rounded Rectangle 26"/>
          <p:cNvSpPr/>
          <p:nvPr/>
        </p:nvSpPr>
        <p:spPr>
          <a:xfrm>
            <a:off x="4094703" y="742950"/>
            <a:ext cx="4668297" cy="112893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smtClean="0">
                <a:solidFill>
                  <a:schemeClr val="accent2"/>
                </a:solidFill>
              </a:rPr>
              <a:t>Chú ý: </a:t>
            </a:r>
            <a:r>
              <a:rPr lang="en-US" sz="2200" b="1" smtClean="0">
                <a:solidFill>
                  <a:schemeClr val="accent1">
                    <a:lumMod val="75000"/>
                  </a:schemeClr>
                </a:solidFill>
              </a:rPr>
              <a:t>Trong hai đường tròn khác nhau, hai dây bằng nhau chưa chắc đã cách đều tâm</a:t>
            </a:r>
            <a:endParaRPr lang="en-US" sz="22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4094703" y="2509617"/>
            <a:ext cx="4668297" cy="1128933"/>
          </a:xfrm>
          <a:prstGeom prst="roundRect">
            <a:avLst>
              <a:gd name="adj" fmla="val 22897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smtClean="0">
                <a:solidFill>
                  <a:schemeClr val="accent1">
                    <a:lumMod val="75000"/>
                  </a:schemeClr>
                </a:solidFill>
              </a:rPr>
              <a:t>Trong hai đường tròn khác nhau, hai dây </a:t>
            </a:r>
            <a:r>
              <a:rPr lang="en-US" sz="2200" b="1">
                <a:solidFill>
                  <a:schemeClr val="accent1">
                    <a:lumMod val="75000"/>
                  </a:schemeClr>
                </a:solidFill>
              </a:rPr>
              <a:t>cách đều </a:t>
            </a:r>
            <a:r>
              <a:rPr lang="en-US" sz="2200" b="1" smtClean="0">
                <a:solidFill>
                  <a:schemeClr val="accent1">
                    <a:lumMod val="75000"/>
                  </a:schemeClr>
                </a:solidFill>
              </a:rPr>
              <a:t>tâm, </a:t>
            </a:r>
            <a:r>
              <a:rPr lang="en-US" sz="2200" b="1">
                <a:solidFill>
                  <a:schemeClr val="accent1">
                    <a:lumMod val="75000"/>
                  </a:schemeClr>
                </a:solidFill>
              </a:rPr>
              <a:t>chưa chắc đã</a:t>
            </a:r>
          </a:p>
          <a:p>
            <a:pPr algn="ctr"/>
            <a:r>
              <a:rPr lang="en-US" sz="2200" b="1" smtClean="0">
                <a:solidFill>
                  <a:schemeClr val="accent1">
                    <a:lumMod val="75000"/>
                  </a:schemeClr>
                </a:solidFill>
              </a:rPr>
              <a:t> bằng nhau</a:t>
            </a:r>
            <a:endParaRPr lang="en-US" sz="22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3646893" y="4033617"/>
            <a:ext cx="5463111" cy="1128933"/>
          </a:xfrm>
          <a:prstGeom prst="roundRect">
            <a:avLst>
              <a:gd name="adj" fmla="val 22897"/>
            </a:avLst>
          </a:prstGeom>
          <a:solidFill>
            <a:srgbClr val="66FF66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smtClean="0">
                <a:solidFill>
                  <a:srgbClr val="C00000"/>
                </a:solidFill>
              </a:rPr>
              <a:t>Định lí 1. Chỉ đúng khi hai dây trong một đường tròn hoặc trong hai đường tròn bằng nhau</a:t>
            </a:r>
            <a:endParaRPr lang="en-US" sz="220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55" grpId="0" animBg="1"/>
      <p:bldP spid="5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000"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1393</TotalTime>
  <Words>1281</Words>
  <Application>Microsoft Office PowerPoint</Application>
  <PresentationFormat>On-screen Show (16:9)</PresentationFormat>
  <Paragraphs>371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Cambria Math</vt:lpstr>
      <vt:lpstr>Symbol</vt:lpstr>
      <vt:lpstr>Times New Roman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0985.753.148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Lien giua day và khoang cach tam</dc:title>
  <dc:subject>Hinh hoc 9</dc:subject>
  <dc:creator>Luan Dang</dc:creator>
  <cp:lastModifiedBy>adm</cp:lastModifiedBy>
  <cp:revision>102</cp:revision>
  <dcterms:created xsi:type="dcterms:W3CDTF">2013-11-02T09:18:34Z</dcterms:created>
  <dcterms:modified xsi:type="dcterms:W3CDTF">2024-04-05T11:52:07Z</dcterms:modified>
  <cp:category>Toan 9</cp:category>
</cp:coreProperties>
</file>